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71" r:id="rId6"/>
    <p:sldId id="277" r:id="rId7"/>
    <p:sldId id="278" r:id="rId8"/>
    <p:sldId id="279" r:id="rId9"/>
    <p:sldId id="280" r:id="rId10"/>
    <p:sldId id="281" r:id="rId11"/>
    <p:sldId id="282" r:id="rId12"/>
    <p:sldId id="283" r:id="rId13"/>
    <p:sldId id="287" r:id="rId14"/>
    <p:sldId id="288" r:id="rId15"/>
    <p:sldId id="286" r:id="rId16"/>
    <p:sldId id="284" r:id="rId17"/>
    <p:sldId id="289"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p:cViewPr>
        <p:scale>
          <a:sx n="100" d="100"/>
          <a:sy n="100" d="100"/>
        </p:scale>
        <p:origin x="78" y="-34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482589-CB2F-4003-801D-095B67490E73}" type="datetimeFigureOut">
              <a:rPr lang="en-US"/>
              <a:t>3/13/2024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A4844B-5D5D-4D8E-9E71-6B297DF4019B}" type="slidenum">
              <a:rPr/>
              <a:t>‹#›</a:t>
            </a:fld>
            <a:endParaRPr/>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7D4DBF-746C-4C25-853D-8A1CBE8404F4}" type="datetimeFigureOut">
              <a:rPr lang="en-US"/>
              <a:t>3/13/2024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E0FDE7-FE71-46E3-9512-437B13AD5F46}" type="slidenum">
              <a:rPr/>
              <a:t>‹#›</a:t>
            </a:fld>
            <a:endParaRPr/>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1524000"/>
            <a:ext cx="8839201" cy="32004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74813" y="4876800"/>
            <a:ext cx="7162799" cy="990600"/>
          </a:xfrm>
        </p:spPr>
        <p:txBody>
          <a:bodyPr lIns="91440">
            <a:normAutofit/>
          </a:bodyPr>
          <a:lstStyle>
            <a:lvl1pPr marL="0" indent="0" algn="l">
              <a:spcBef>
                <a:spcPts val="0"/>
              </a:spcBef>
              <a:buNone/>
              <a:defRPr sz="2000" cap="all" spc="250" baseline="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198870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10" name="Rectangle 9"/>
          <p:cNvSpPr/>
          <p:nvPr/>
        </p:nvSpPr>
        <p:spPr>
          <a:xfrm>
            <a:off x="5393372" y="0"/>
            <a:ext cx="67954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Rectangle 10"/>
          <p:cNvSpPr/>
          <p:nvPr/>
        </p:nvSpPr>
        <p:spPr>
          <a:xfrm>
            <a:off x="5484812" y="0"/>
            <a:ext cx="6704012"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08013" y="685800"/>
            <a:ext cx="4267200" cy="3886200"/>
          </a:xfrm>
        </p:spPr>
        <p:txBody>
          <a:bodyPr anchor="b">
            <a:noAutofit/>
          </a:bodyPr>
          <a:lstStyle>
            <a:lvl1pPr algn="l">
              <a:defRPr sz="4000" b="0"/>
            </a:lvl1pPr>
          </a:lstStyle>
          <a:p>
            <a:r>
              <a:rPr lang="en-US"/>
              <a:t>Click to edit Master title style</a:t>
            </a:r>
            <a:endParaRPr/>
          </a:p>
        </p:txBody>
      </p:sp>
      <p:sp>
        <p:nvSpPr>
          <p:cNvPr id="4" name="Text Placeholder 3"/>
          <p:cNvSpPr>
            <a:spLocks noGrp="1"/>
          </p:cNvSpPr>
          <p:nvPr>
            <p:ph type="body" sz="half" idx="2"/>
          </p:nvPr>
        </p:nvSpPr>
        <p:spPr>
          <a:xfrm>
            <a:off x="608013" y="4724400"/>
            <a:ext cx="4267200" cy="14478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3/13/2024</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13953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3/13/2024</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1489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75812" y="685801"/>
            <a:ext cx="1219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3" y="685800"/>
            <a:ext cx="8153399" cy="5486400"/>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3/13/2024</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1272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3/13/2024</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44008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3429000"/>
            <a:ext cx="9601201" cy="22860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293813" y="685800"/>
            <a:ext cx="7543800" cy="1066800"/>
          </a:xfrm>
        </p:spPr>
        <p:txBody>
          <a:bodyPr lIns="91440" anchor="t"/>
          <a:lstStyle>
            <a:lvl1pPr marL="0" indent="0">
              <a:spcBef>
                <a:spcPts val="0"/>
              </a:spcBef>
              <a:buNone/>
              <a:defRPr sz="2000" cap="all" spc="25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4" name="Date Placeholder 3"/>
          <p:cNvSpPr>
            <a:spLocks noGrp="1"/>
          </p:cNvSpPr>
          <p:nvPr>
            <p:ph type="dt" sz="half" idx="10"/>
          </p:nvPr>
        </p:nvSpPr>
        <p:spPr/>
        <p:txBody>
          <a:bodyPr/>
          <a:lstStyle>
            <a:lvl1pPr>
              <a:defRPr sz="1100"/>
            </a:lvl1pPr>
          </a:lstStyle>
          <a:p>
            <a:fld id="{881DC1F7-A9E9-4D8B-8C97-C74523B2CF2A}" type="datetimeFigureOut">
              <a:rPr lang="en-US" smtClean="0"/>
              <a:pPr/>
              <a:t>3/13/2024</a:t>
            </a:fld>
            <a:endParaRPr lang="en-US"/>
          </a:p>
        </p:txBody>
      </p:sp>
      <p:sp>
        <p:nvSpPr>
          <p:cNvPr id="6" name="Slide Number Placeholder 5"/>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35788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1828800"/>
            <a:ext cx="4648199"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2" y="1828801"/>
            <a:ext cx="4648202"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3/13/2024</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41387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400"/>
            <a:ext cx="4646376"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438400"/>
            <a:ext cx="4648199"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2" y="1676400"/>
            <a:ext cx="4648201"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2" y="2438400"/>
            <a:ext cx="4648201" cy="3733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lvl1pPr>
              <a:defRPr sz="1100"/>
            </a:lvl1pPr>
          </a:lstStyle>
          <a:p>
            <a:endParaRPr lang="en-US"/>
          </a:p>
        </p:txBody>
      </p:sp>
      <p:sp>
        <p:nvSpPr>
          <p:cNvPr id="7" name="Date Placeholder 6"/>
          <p:cNvSpPr>
            <a:spLocks noGrp="1"/>
          </p:cNvSpPr>
          <p:nvPr>
            <p:ph type="dt" sz="half" idx="10"/>
          </p:nvPr>
        </p:nvSpPr>
        <p:spPr/>
        <p:txBody>
          <a:bodyPr/>
          <a:lstStyle>
            <a:lvl1pPr>
              <a:defRPr sz="1100"/>
            </a:lvl1pPr>
          </a:lstStyle>
          <a:p>
            <a:fld id="{881DC1F7-A9E9-4D8B-8C97-C74523B2CF2A}" type="datetimeFigureOut">
              <a:rPr lang="en-US" smtClean="0"/>
              <a:pPr/>
              <a:t>3/13/2024</a:t>
            </a:fld>
            <a:endParaRPr lang="en-US"/>
          </a:p>
        </p:txBody>
      </p:sp>
      <p:sp>
        <p:nvSpPr>
          <p:cNvPr id="9" name="Slide Number Placeholder 8"/>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19569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lvl1pPr>
              <a:defRPr sz="1100"/>
            </a:lvl1pPr>
          </a:lstStyle>
          <a:p>
            <a:endParaRPr lang="en-US"/>
          </a:p>
        </p:txBody>
      </p:sp>
      <p:sp>
        <p:nvSpPr>
          <p:cNvPr id="3" name="Date Placeholder 2"/>
          <p:cNvSpPr>
            <a:spLocks noGrp="1"/>
          </p:cNvSpPr>
          <p:nvPr>
            <p:ph type="dt" sz="half" idx="10"/>
          </p:nvPr>
        </p:nvSpPr>
        <p:spPr/>
        <p:txBody>
          <a:bodyPr/>
          <a:lstStyle>
            <a:lvl1pPr>
              <a:defRPr sz="1100"/>
            </a:lvl1pPr>
          </a:lstStyle>
          <a:p>
            <a:fld id="{881DC1F7-A9E9-4D8B-8C97-C74523B2CF2A}" type="datetimeFigureOut">
              <a:rPr lang="en-US" smtClean="0"/>
              <a:pPr/>
              <a:t>3/13/2024</a:t>
            </a:fld>
            <a:endParaRPr lang="en-US"/>
          </a:p>
        </p:txBody>
      </p:sp>
      <p:sp>
        <p:nvSpPr>
          <p:cNvPr id="5" name="Slide Number Placeholder 4"/>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02131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sz="1100"/>
            </a:lvl1pPr>
          </a:lstStyle>
          <a:p>
            <a:endParaRPr lang="en-US"/>
          </a:p>
        </p:txBody>
      </p:sp>
      <p:sp>
        <p:nvSpPr>
          <p:cNvPr id="2" name="Date Placeholder 1"/>
          <p:cNvSpPr>
            <a:spLocks noGrp="1"/>
          </p:cNvSpPr>
          <p:nvPr>
            <p:ph type="dt" sz="half" idx="10"/>
          </p:nvPr>
        </p:nvSpPr>
        <p:spPr/>
        <p:txBody>
          <a:bodyPr/>
          <a:lstStyle>
            <a:lvl1pPr>
              <a:defRPr sz="1100"/>
            </a:lvl1pPr>
          </a:lstStyle>
          <a:p>
            <a:fld id="{881DC1F7-A9E9-4D8B-8C97-C74523B2CF2A}" type="datetimeFigureOut">
              <a:rPr lang="en-US" smtClean="0"/>
              <a:pPr/>
              <a:t>3/13/2024</a:t>
            </a:fld>
            <a:endParaRPr lang="en-US"/>
          </a:p>
        </p:txBody>
      </p:sp>
      <p:sp>
        <p:nvSpPr>
          <p:cNvPr id="4" name="Slide Number Placeholder 3"/>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253663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Rectangle 10"/>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dirty="0"/>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6094413" y="685800"/>
            <a:ext cx="548497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3/13/2024</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21957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2" name="Rectangle 11"/>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3" name="Rectangle 12"/>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1293813" y="685800"/>
            <a:ext cx="3581400" cy="3886200"/>
          </a:xfrm>
        </p:spPr>
        <p:txBody>
          <a:bodyPr anchor="b">
            <a:noAutofit/>
          </a:bodyPr>
          <a:lstStyle>
            <a:lvl1pPr algn="l">
              <a:defRPr sz="4000" b="0"/>
            </a:lvl1pPr>
          </a:lstStyle>
          <a:p>
            <a:r>
              <a:rPr lang="en-US"/>
              <a:t>Click to edit Master title style</a:t>
            </a:r>
            <a:endParaRPr/>
          </a:p>
        </p:txBody>
      </p:sp>
      <p:sp>
        <p:nvSpPr>
          <p:cNvPr id="4" name="Text Placeholder 3"/>
          <p:cNvSpPr>
            <a:spLocks noGrp="1"/>
          </p:cNvSpPr>
          <p:nvPr>
            <p:ph type="body" sz="half" idx="2"/>
          </p:nvPr>
        </p:nvSpPr>
        <p:spPr>
          <a:xfrm>
            <a:off x="1293813" y="4724400"/>
            <a:ext cx="3581400" cy="1401764"/>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5" name="Date Placeholder 4"/>
          <p:cNvSpPr>
            <a:spLocks noGrp="1"/>
          </p:cNvSpPr>
          <p:nvPr>
            <p:ph type="dt" sz="half" idx="10"/>
          </p:nvPr>
        </p:nvSpPr>
        <p:spPr/>
        <p:txBody>
          <a:bodyPr/>
          <a:lstStyle>
            <a:lvl1pPr>
              <a:defRPr sz="1100"/>
            </a:lvl1pPr>
          </a:lstStyle>
          <a:p>
            <a:fld id="{881DC1F7-A9E9-4D8B-8C97-C74523B2CF2A}" type="datetimeFigureOut">
              <a:rPr lang="en-US" smtClean="0"/>
              <a:pPr/>
              <a:t>3/13/2024</a:t>
            </a:fld>
            <a:endParaRPr lang="en-US"/>
          </a:p>
        </p:txBody>
      </p:sp>
      <p:sp>
        <p:nvSpPr>
          <p:cNvPr id="7" name="Slide Number Placeholder 6"/>
          <p:cNvSpPr>
            <a:spLocks noGrp="1"/>
          </p:cNvSpPr>
          <p:nvPr>
            <p:ph type="sldNum" sz="quarter" idx="12"/>
          </p:nvPr>
        </p:nvSpPr>
        <p:spPr/>
        <p:txBody>
          <a:bodyPr/>
          <a:lstStyle>
            <a:lvl1pPr>
              <a:defRPr sz="1100"/>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397193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2" y="381000"/>
            <a:ext cx="96012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4"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93813" y="6400801"/>
            <a:ext cx="6324599" cy="276226"/>
          </a:xfrm>
          <a:prstGeom prst="rect">
            <a:avLst/>
          </a:prstGeom>
        </p:spPr>
        <p:txBody>
          <a:bodyPr vert="horz" lIns="91440" tIns="45720" rIns="91440" bIns="45720" rtlCol="0" anchor="ctr"/>
          <a:lstStyle>
            <a:lvl1pPr algn="l">
              <a:defRPr sz="1000" cap="all" baseline="0">
                <a:solidFill>
                  <a:schemeClr val="tx1">
                    <a:tint val="75000"/>
                  </a:schemeClr>
                </a:solidFill>
              </a:defRPr>
            </a:lvl1pPr>
          </a:lstStyle>
          <a:p>
            <a:endParaRPr/>
          </a:p>
        </p:txBody>
      </p:sp>
      <p:sp>
        <p:nvSpPr>
          <p:cNvPr id="4" name="Date Placeholder 3"/>
          <p:cNvSpPr>
            <a:spLocks noGrp="1"/>
          </p:cNvSpPr>
          <p:nvPr>
            <p:ph type="dt" sz="half" idx="2"/>
          </p:nvPr>
        </p:nvSpPr>
        <p:spPr>
          <a:xfrm>
            <a:off x="7999412" y="6400801"/>
            <a:ext cx="13200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881DC1F7-A9E9-4D8B-8C97-C74523B2CF2A}" type="datetimeFigureOut">
              <a:rPr lang="en-US"/>
              <a:pPr/>
              <a:t>3/13/2024</a:t>
            </a:fld>
            <a:endParaRPr/>
          </a:p>
        </p:txBody>
      </p:sp>
      <p:sp>
        <p:nvSpPr>
          <p:cNvPr id="6" name="Slide Number Placeholder 5"/>
          <p:cNvSpPr>
            <a:spLocks noGrp="1"/>
          </p:cNvSpPr>
          <p:nvPr>
            <p:ph type="sldNum" sz="quarter" idx="4"/>
          </p:nvPr>
        </p:nvSpPr>
        <p:spPr>
          <a:xfrm>
            <a:off x="9675812" y="6400801"/>
            <a:ext cx="12192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99542E4-2CCF-42F6-9D92-ED568035133D}" type="slidenum">
              <a:rPr/>
              <a:pPr/>
              <a:t>‹#›</a:t>
            </a:fld>
            <a:endParaRPr/>
          </a:p>
        </p:txBody>
      </p:sp>
    </p:spTree>
    <p:extLst>
      <p:ext uri="{BB962C8B-B14F-4D97-AF65-F5344CB8AC3E}">
        <p14:creationId xmlns:p14="http://schemas.microsoft.com/office/powerpoint/2010/main" val="410820990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2"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CORRELATION</a:t>
            </a:r>
          </a:p>
        </p:txBody>
      </p:sp>
      <p:sp>
        <p:nvSpPr>
          <p:cNvPr id="3" name="Subtitle 2"/>
          <p:cNvSpPr>
            <a:spLocks noGrp="1"/>
          </p:cNvSpPr>
          <p:nvPr>
            <p:ph type="subTitle" idx="1"/>
          </p:nvPr>
        </p:nvSpPr>
        <p:spPr/>
        <p:txBody>
          <a:bodyPr>
            <a:normAutofit/>
          </a:bodyPr>
          <a:lstStyle/>
          <a:p>
            <a:r>
              <a:rPr lang="en-US" dirty="0">
                <a:solidFill>
                  <a:srgbClr val="96B86B"/>
                </a:solidFill>
              </a:rPr>
              <a:t>Presenated by:</a:t>
            </a:r>
          </a:p>
          <a:p>
            <a:r>
              <a:rPr lang="en-US" dirty="0">
                <a:solidFill>
                  <a:srgbClr val="96B86B"/>
                </a:solidFill>
              </a:rPr>
              <a:t>awais shah</a:t>
            </a:r>
          </a:p>
        </p:txBody>
      </p:sp>
    </p:spTree>
    <p:extLst>
      <p:ext uri="{BB962C8B-B14F-4D97-AF65-F5344CB8AC3E}">
        <p14:creationId xmlns:p14="http://schemas.microsoft.com/office/powerpoint/2010/main" val="36008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D468EE-50D2-B7CB-DB4B-0D72F194765C}"/>
              </a:ext>
            </a:extLst>
          </p:cNvPr>
          <p:cNvSpPr txBox="1"/>
          <p:nvPr/>
        </p:nvSpPr>
        <p:spPr>
          <a:xfrm>
            <a:off x="684212" y="609600"/>
            <a:ext cx="2743200" cy="646331"/>
          </a:xfrm>
          <a:prstGeom prst="rect">
            <a:avLst/>
          </a:prstGeom>
          <a:noFill/>
        </p:spPr>
        <p:txBody>
          <a:bodyPr wrap="square" rtlCol="0">
            <a:spAutoFit/>
          </a:bodyPr>
          <a:lstStyle/>
          <a:p>
            <a:r>
              <a:rPr lang="en-US" sz="3600" b="1" dirty="0">
                <a:latin typeface="+mj-lt"/>
                <a:cs typeface="Times New Roman" panose="02020603050405020304" pitchFamily="18" charset="0"/>
              </a:rPr>
              <a:t>Covariance</a:t>
            </a:r>
            <a:endParaRPr lang="en-GB" sz="2800" b="1" dirty="0">
              <a:latin typeface="+mj-lt"/>
              <a:cs typeface="Times New Roman" panose="02020603050405020304" pitchFamily="18" charset="0"/>
            </a:endParaRPr>
          </a:p>
        </p:txBody>
      </p:sp>
      <p:sp>
        <p:nvSpPr>
          <p:cNvPr id="3" name="TextBox 2">
            <a:extLst>
              <a:ext uri="{FF2B5EF4-FFF2-40B4-BE49-F238E27FC236}">
                <a16:creationId xmlns:a16="http://schemas.microsoft.com/office/drawing/2014/main" id="{182960D8-11FC-7EE4-0FC1-756A4FA71A21}"/>
              </a:ext>
            </a:extLst>
          </p:cNvPr>
          <p:cNvSpPr txBox="1"/>
          <p:nvPr/>
        </p:nvSpPr>
        <p:spPr>
          <a:xfrm>
            <a:off x="760412" y="1447800"/>
            <a:ext cx="10972800" cy="1569660"/>
          </a:xfrm>
          <a:prstGeom prst="rect">
            <a:avLst/>
          </a:prstGeom>
          <a:noFill/>
        </p:spPr>
        <p:txBody>
          <a:bodyPr wrap="square" rtlCol="0">
            <a:spAutoFit/>
          </a:bodyPr>
          <a:lstStyle/>
          <a:p>
            <a:r>
              <a:rPr lang="en-GB" sz="2400" b="0" i="0" dirty="0">
                <a:effectLst/>
                <a:latin typeface="+mj-lt"/>
              </a:rPr>
              <a:t>Covariance is a statistical measure that tells you how two variables change together. It indicates whether they tend to move in the same direction (positive covariance), opposite directions (negative covariance), or have no clear linear relationship (zero covariance).</a:t>
            </a:r>
            <a:endParaRPr lang="en-GB" sz="2400" dirty="0">
              <a:latin typeface="+mj-lt"/>
            </a:endParaRPr>
          </a:p>
        </p:txBody>
      </p:sp>
      <p:sp>
        <p:nvSpPr>
          <p:cNvPr id="4" name="TextBox 3">
            <a:extLst>
              <a:ext uri="{FF2B5EF4-FFF2-40B4-BE49-F238E27FC236}">
                <a16:creationId xmlns:a16="http://schemas.microsoft.com/office/drawing/2014/main" id="{01DFAAA2-AB3F-5BEF-257A-89DE2E983D1E}"/>
              </a:ext>
            </a:extLst>
          </p:cNvPr>
          <p:cNvSpPr txBox="1"/>
          <p:nvPr/>
        </p:nvSpPr>
        <p:spPr>
          <a:xfrm>
            <a:off x="726166" y="3386078"/>
            <a:ext cx="10854645" cy="2862322"/>
          </a:xfrm>
          <a:prstGeom prst="rect">
            <a:avLst/>
          </a:prstGeom>
          <a:noFill/>
        </p:spPr>
        <p:txBody>
          <a:bodyPr wrap="square" rtlCol="0">
            <a:spAutoFit/>
          </a:bodyPr>
          <a:lstStyle/>
          <a:p>
            <a:pPr algn="l"/>
            <a:r>
              <a:rPr lang="en-GB" b="1" i="0" dirty="0">
                <a:effectLst/>
                <a:latin typeface="+mj-lt"/>
              </a:rPr>
              <a:t>Understanding Covariance:</a:t>
            </a:r>
            <a:endParaRPr lang="en-GB" b="0" i="0" dirty="0">
              <a:effectLst/>
              <a:latin typeface="+mj-lt"/>
            </a:endParaRPr>
          </a:p>
          <a:p>
            <a:pPr marL="285750" indent="-285750" algn="l">
              <a:buFont typeface="Arial" panose="020B0604020202020204" pitchFamily="34" charset="0"/>
              <a:buChar char="•"/>
            </a:pPr>
            <a:r>
              <a:rPr lang="en-GB" b="0" i="0" dirty="0">
                <a:effectLst/>
                <a:latin typeface="+mj-lt"/>
              </a:rPr>
              <a:t>Imagine you have data on the number of hours students study (</a:t>
            </a:r>
            <a:r>
              <a:rPr lang="en-GB" b="1" i="0" dirty="0">
                <a:effectLst/>
                <a:latin typeface="+mj-lt"/>
              </a:rPr>
              <a:t>X</a:t>
            </a:r>
            <a:r>
              <a:rPr lang="en-GB" b="0" i="0" dirty="0">
                <a:effectLst/>
                <a:latin typeface="+mj-lt"/>
              </a:rPr>
              <a:t>) and their corresponding exam scores (</a:t>
            </a:r>
            <a:r>
              <a:rPr lang="en-GB" b="1" i="0" dirty="0">
                <a:effectLst/>
                <a:latin typeface="+mj-lt"/>
              </a:rPr>
              <a:t>Y</a:t>
            </a:r>
            <a:r>
              <a:rPr lang="en-GB" b="0" i="0" dirty="0">
                <a:effectLst/>
                <a:latin typeface="+mj-lt"/>
              </a:rPr>
              <a:t>).</a:t>
            </a:r>
          </a:p>
          <a:p>
            <a:pPr marL="285750" indent="-285750" algn="l">
              <a:buFont typeface="Arial" panose="020B0604020202020204" pitchFamily="34" charset="0"/>
              <a:buChar char="•"/>
            </a:pPr>
            <a:r>
              <a:rPr lang="en-GB" b="0" i="0" dirty="0">
                <a:effectLst/>
                <a:latin typeface="+mj-lt"/>
              </a:rPr>
              <a:t>A positive covariance would suggest that as study hours increase (X increases), exam scores also tend to increase (Y increases). This indicates a positive relationship.</a:t>
            </a:r>
          </a:p>
          <a:p>
            <a:pPr marL="285750" indent="-285750" algn="l">
              <a:buFont typeface="Arial" panose="020B0604020202020204" pitchFamily="34" charset="0"/>
              <a:buChar char="•"/>
            </a:pPr>
            <a:r>
              <a:rPr lang="en-GB" b="0" i="0" dirty="0">
                <a:effectLst/>
                <a:latin typeface="+mj-lt"/>
              </a:rPr>
              <a:t>Conversely, a negative covariance would imply that as study hours increase (X increases), exam scores tend to decrease (Y decreases). This could be due to factors like burnout if students study for too long.</a:t>
            </a:r>
          </a:p>
          <a:p>
            <a:pPr marL="285750" indent="-285750" algn="l">
              <a:buFont typeface="Arial" panose="020B0604020202020204" pitchFamily="34" charset="0"/>
              <a:buChar char="•"/>
            </a:pPr>
            <a:r>
              <a:rPr lang="en-GB" b="0" i="0" dirty="0">
                <a:effectLst/>
                <a:latin typeface="+mj-lt"/>
              </a:rPr>
              <a:t>Zero covariance suggests no clear linear relationship between study hours and exam scores. There might be other factors influencing scores more significantly.</a:t>
            </a:r>
          </a:p>
        </p:txBody>
      </p:sp>
    </p:spTree>
    <p:extLst>
      <p:ext uri="{BB962C8B-B14F-4D97-AF65-F5344CB8AC3E}">
        <p14:creationId xmlns:p14="http://schemas.microsoft.com/office/powerpoint/2010/main" val="27636836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174F51-18BE-E7E2-6886-347D0C4E5CEA}"/>
              </a:ext>
            </a:extLst>
          </p:cNvPr>
          <p:cNvSpPr txBox="1"/>
          <p:nvPr/>
        </p:nvSpPr>
        <p:spPr>
          <a:xfrm>
            <a:off x="798512" y="1066800"/>
            <a:ext cx="10591800" cy="5470472"/>
          </a:xfrm>
          <a:prstGeom prst="rect">
            <a:avLst/>
          </a:prstGeom>
          <a:noFill/>
        </p:spPr>
        <p:txBody>
          <a:bodyPr wrap="square" rtlCol="0">
            <a:spAutoFit/>
          </a:bodyPr>
          <a:lstStyle/>
          <a:p>
            <a:pPr algn="l"/>
            <a:r>
              <a:rPr lang="en-GB" sz="2800" b="1" i="0" dirty="0">
                <a:effectLst/>
                <a:latin typeface="+mj-lt"/>
              </a:rPr>
              <a:t>Calculating Covariance:</a:t>
            </a:r>
          </a:p>
          <a:p>
            <a:pPr algn="l"/>
            <a:endParaRPr lang="en-GB" sz="2800" b="0" i="0" dirty="0">
              <a:effectLst/>
              <a:latin typeface="+mj-lt"/>
            </a:endParaRPr>
          </a:p>
          <a:p>
            <a:pPr algn="l">
              <a:lnSpc>
                <a:spcPct val="150000"/>
              </a:lnSpc>
            </a:pPr>
            <a:r>
              <a:rPr lang="en-GB" b="0" i="0" dirty="0">
                <a:effectLst/>
                <a:latin typeface="+mj-lt"/>
              </a:rPr>
              <a:t>There are formulas to calculate covariance, but understanding the concept doesn't necessarily require memorizing them. Here's the general idea:</a:t>
            </a:r>
          </a:p>
          <a:p>
            <a:pPr>
              <a:lnSpc>
                <a:spcPct val="150000"/>
              </a:lnSpc>
            </a:pPr>
            <a:r>
              <a:rPr lang="en-GB" b="0" i="0" dirty="0">
                <a:effectLst/>
                <a:latin typeface="+mj-lt"/>
              </a:rPr>
              <a:t>Number of hours students study (</a:t>
            </a:r>
            <a:r>
              <a:rPr lang="en-GB" b="1" i="0" dirty="0">
                <a:effectLst/>
                <a:latin typeface="+mj-lt"/>
              </a:rPr>
              <a:t>X</a:t>
            </a:r>
            <a:r>
              <a:rPr lang="en-GB" b="0" i="0" dirty="0">
                <a:effectLst/>
                <a:latin typeface="+mj-lt"/>
              </a:rPr>
              <a:t>) and their corresponding exam scores (</a:t>
            </a:r>
            <a:r>
              <a:rPr lang="en-GB" b="1" i="0" dirty="0">
                <a:effectLst/>
                <a:latin typeface="+mj-lt"/>
              </a:rPr>
              <a:t>Y</a:t>
            </a:r>
            <a:r>
              <a:rPr lang="en-GB" b="0" i="0" dirty="0">
                <a:effectLst/>
                <a:latin typeface="+mj-lt"/>
              </a:rPr>
              <a:t>).</a:t>
            </a:r>
          </a:p>
          <a:p>
            <a:pPr>
              <a:lnSpc>
                <a:spcPct val="150000"/>
              </a:lnSpc>
            </a:pPr>
            <a:endParaRPr lang="en-GB" b="0" i="0" dirty="0">
              <a:effectLst/>
              <a:latin typeface="+mj-lt"/>
            </a:endParaRPr>
          </a:p>
          <a:p>
            <a:pPr marL="342900" indent="-342900" algn="l">
              <a:lnSpc>
                <a:spcPct val="150000"/>
              </a:lnSpc>
              <a:buFont typeface="Arial" panose="020B0604020202020204" pitchFamily="34" charset="0"/>
              <a:buChar char="•"/>
            </a:pPr>
            <a:r>
              <a:rPr lang="en-GB" b="0" i="0" dirty="0">
                <a:effectLst/>
                <a:latin typeface="+mj-lt"/>
              </a:rPr>
              <a:t>Find the average of both variables (mean of study hours and mean of exam scores).</a:t>
            </a:r>
          </a:p>
          <a:p>
            <a:pPr marL="342900" indent="-342900" algn="l">
              <a:lnSpc>
                <a:spcPct val="150000"/>
              </a:lnSpc>
              <a:buFont typeface="Arial" panose="020B0604020202020204" pitchFamily="34" charset="0"/>
              <a:buChar char="•"/>
            </a:pPr>
            <a:r>
              <a:rPr lang="en-GB" b="0" i="0" dirty="0">
                <a:effectLst/>
                <a:latin typeface="+mj-lt"/>
              </a:rPr>
              <a:t>For each data point, calculate the difference between the actual value and the average for both variables (X - X_average and Y - Y_average).</a:t>
            </a:r>
          </a:p>
          <a:p>
            <a:pPr marL="342900" indent="-342900" algn="l">
              <a:lnSpc>
                <a:spcPct val="150000"/>
              </a:lnSpc>
              <a:buFont typeface="Arial" panose="020B0604020202020204" pitchFamily="34" charset="0"/>
              <a:buChar char="•"/>
            </a:pPr>
            <a:r>
              <a:rPr lang="en-GB" b="0" i="0" dirty="0">
                <a:effectLst/>
                <a:latin typeface="+mj-lt"/>
              </a:rPr>
              <a:t>Multiply these differences together for each data point.</a:t>
            </a:r>
          </a:p>
          <a:p>
            <a:pPr marL="342900" indent="-342900" algn="l">
              <a:lnSpc>
                <a:spcPct val="150000"/>
              </a:lnSpc>
              <a:buFont typeface="Arial" panose="020B0604020202020204" pitchFamily="34" charset="0"/>
              <a:buChar char="•"/>
            </a:pPr>
            <a:r>
              <a:rPr lang="en-GB" b="0" i="0" dirty="0">
                <a:effectLst/>
                <a:latin typeface="+mj-lt"/>
              </a:rPr>
              <a:t>Average the products obtained in step 3.</a:t>
            </a:r>
          </a:p>
          <a:p>
            <a:pPr marL="342900" indent="-342900" algn="l">
              <a:lnSpc>
                <a:spcPct val="150000"/>
              </a:lnSpc>
              <a:buFont typeface="Arial" panose="020B0604020202020204" pitchFamily="34" charset="0"/>
              <a:buChar char="•"/>
            </a:pPr>
            <a:r>
              <a:rPr lang="en-GB" b="0" i="0" dirty="0">
                <a:effectLst/>
                <a:latin typeface="+mj-lt"/>
              </a:rPr>
              <a:t>The resulting value is the covariance. A positive value indicates a positive relationship, a negative value suggests a negative relationship, and zero implies no clear linear trend.</a:t>
            </a:r>
          </a:p>
        </p:txBody>
      </p:sp>
    </p:spTree>
    <p:extLst>
      <p:ext uri="{BB962C8B-B14F-4D97-AF65-F5344CB8AC3E}">
        <p14:creationId xmlns:p14="http://schemas.microsoft.com/office/powerpoint/2010/main" val="42053386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F15925-C21E-7002-584C-BB50FCDE0E8F}"/>
                  </a:ext>
                </a:extLst>
              </p:cNvPr>
              <p:cNvSpPr txBox="1"/>
              <p:nvPr/>
            </p:nvSpPr>
            <p:spPr>
              <a:xfrm>
                <a:off x="2436812" y="2852959"/>
                <a:ext cx="5141879" cy="736484"/>
              </a:xfrm>
              <a:prstGeom prst="rect">
                <a:avLst/>
              </a:prstGeom>
              <a:noFill/>
              <a:effectLst>
                <a:innerShdw blurRad="63500" dist="50800" dir="8100000">
                  <a:prstClr val="black">
                    <a:alpha val="50000"/>
                  </a:prstClr>
                </a:innerShdw>
              </a:effectLst>
            </p:spPr>
            <p:txBody>
              <a:bodyPr wrap="square" rtlCol="0">
                <a:spAutoFit/>
              </a:bodyPr>
              <a:lstStyle/>
              <a:p>
                <a:r>
                  <a:rPr lang="pt-BR" sz="2400" b="0" i="0" dirty="0">
                    <a:effectLst/>
                    <a:latin typeface="+mj-lt"/>
                  </a:rPr>
                  <a:t>Cov(X, Y) = </a:t>
                </a:r>
                <a14:m>
                  <m:oMath xmlns:m="http://schemas.openxmlformats.org/officeDocument/2006/math">
                    <m:f>
                      <m:fPr>
                        <m:ctrlPr>
                          <a:rPr lang="en-GB" sz="2400" b="0" i="1" smtClean="0">
                            <a:effectLst/>
                            <a:latin typeface="Cambria Math" panose="02040503050406030204" pitchFamily="18" charset="0"/>
                          </a:rPr>
                        </m:ctrlPr>
                      </m:fPr>
                      <m:num>
                        <m:r>
                          <m:rPr>
                            <m:nor/>
                          </m:rPr>
                          <a:rPr lang="pt-BR" sz="2400" dirty="0"/>
                          <m:t>Σ</m:t>
                        </m:r>
                        <m:r>
                          <m:rPr>
                            <m:nor/>
                          </m:rPr>
                          <a:rPr lang="pt-BR" sz="2400" dirty="0"/>
                          <m:t> </m:t>
                        </m:r>
                        <m:r>
                          <m:rPr>
                            <m:nor/>
                          </m:rPr>
                          <a:rPr lang="en-US" sz="2400" b="0" i="0" dirty="0" smtClean="0"/>
                          <m:t>[</m:t>
                        </m:r>
                        <m:r>
                          <m:rPr>
                            <m:nor/>
                          </m:rPr>
                          <a:rPr lang="pt-BR" sz="2400" dirty="0"/>
                          <m:t>(</m:t>
                        </m:r>
                        <m:r>
                          <m:rPr>
                            <m:nor/>
                          </m:rPr>
                          <a:rPr lang="pt-BR" sz="2400" dirty="0"/>
                          <m:t>Xi</m:t>
                        </m:r>
                        <m:r>
                          <m:rPr>
                            <m:nor/>
                          </m:rPr>
                          <a:rPr lang="pt-BR" sz="2400" dirty="0"/>
                          <m:t> -</m:t>
                        </m:r>
                        <m:r>
                          <m:rPr>
                            <m:nor/>
                          </m:rPr>
                          <a:rPr lang="pt-BR" sz="2400" dirty="0" smtClean="0">
                            <a:latin typeface="Calibri" panose="020F0502020204030204" pitchFamily="34" charset="0"/>
                            <a:cs typeface="Calibri" panose="020F0502020204030204" pitchFamily="34" charset="0"/>
                          </a:rPr>
                          <m:t>X</m:t>
                        </m:r>
                        <m:r>
                          <m:rPr>
                            <m:nor/>
                          </m:rPr>
                          <a:rPr lang="pt-BR" sz="2400" dirty="0"/>
                          <m:t>̅</m:t>
                        </m:r>
                        <m:r>
                          <m:rPr>
                            <m:nor/>
                          </m:rPr>
                          <a:rPr lang="en-US" sz="2400" b="0" i="0" dirty="0" smtClean="0"/>
                          <m:t> </m:t>
                        </m:r>
                        <m:r>
                          <m:rPr>
                            <m:nor/>
                          </m:rPr>
                          <a:rPr lang="pt-BR" sz="2400" dirty="0"/>
                          <m:t>) * (</m:t>
                        </m:r>
                        <m:r>
                          <m:rPr>
                            <m:nor/>
                          </m:rPr>
                          <a:rPr lang="pt-BR" sz="2400" dirty="0"/>
                          <m:t>Yi</m:t>
                        </m:r>
                        <m:r>
                          <m:rPr>
                            <m:nor/>
                          </m:rPr>
                          <a:rPr lang="pt-BR" sz="2400" dirty="0"/>
                          <m:t> -Ȳ)</m:t>
                        </m:r>
                        <m:r>
                          <m:rPr>
                            <m:nor/>
                          </m:rPr>
                          <a:rPr lang="en-US" sz="2400" b="0" i="0" dirty="0" smtClean="0"/>
                          <m:t>]</m:t>
                        </m:r>
                      </m:num>
                      <m:den>
                        <m:r>
                          <a:rPr lang="en-US" sz="2400" b="0" i="1" smtClean="0">
                            <a:effectLst/>
                            <a:latin typeface="Cambria Math" panose="02040503050406030204" pitchFamily="18" charset="0"/>
                          </a:rPr>
                          <m:t>𝑛</m:t>
                        </m:r>
                      </m:den>
                    </m:f>
                  </m:oMath>
                </a14:m>
                <a:endParaRPr lang="en-GB" sz="2400" dirty="0">
                  <a:latin typeface="+mj-lt"/>
                </a:endParaRPr>
              </a:p>
            </p:txBody>
          </p:sp>
        </mc:Choice>
        <mc:Fallback>
          <p:sp>
            <p:nvSpPr>
              <p:cNvPr id="2" name="TextBox 1">
                <a:extLst>
                  <a:ext uri="{FF2B5EF4-FFF2-40B4-BE49-F238E27FC236}">
                    <a16:creationId xmlns:a16="http://schemas.microsoft.com/office/drawing/2014/main" id="{8DF15925-C21E-7002-584C-BB50FCDE0E8F}"/>
                  </a:ext>
                </a:extLst>
              </p:cNvPr>
              <p:cNvSpPr txBox="1">
                <a:spLocks noRot="1" noChangeAspect="1" noMove="1" noResize="1" noEditPoints="1" noAdjustHandles="1" noChangeArrowheads="1" noChangeShapeType="1" noTextEdit="1"/>
              </p:cNvSpPr>
              <p:nvPr/>
            </p:nvSpPr>
            <p:spPr>
              <a:xfrm>
                <a:off x="2436812" y="2852959"/>
                <a:ext cx="5141879" cy="736484"/>
              </a:xfrm>
              <a:prstGeom prst="rect">
                <a:avLst/>
              </a:prstGeom>
              <a:blipFill>
                <a:blip r:embed="rId2"/>
                <a:stretch>
                  <a:fillRect l="-1898" b="-5785"/>
                </a:stretch>
              </a:blipFill>
              <a:effectLst>
                <a:innerShdw blurRad="63500" dist="50800" dir="8100000">
                  <a:prstClr val="black">
                    <a:alpha val="50000"/>
                  </a:prstClr>
                </a:innerShdw>
              </a:effectLst>
            </p:spPr>
            <p:txBody>
              <a:bodyPr/>
              <a:lstStyle/>
              <a:p>
                <a:r>
                  <a:rPr lang="en-GB">
                    <a:noFill/>
                  </a:rPr>
                  <a:t> </a:t>
                </a:r>
              </a:p>
            </p:txBody>
          </p:sp>
        </mc:Fallback>
      </mc:AlternateContent>
      <p:sp>
        <p:nvSpPr>
          <p:cNvPr id="3" name="TextBox 2">
            <a:extLst>
              <a:ext uri="{FF2B5EF4-FFF2-40B4-BE49-F238E27FC236}">
                <a16:creationId xmlns:a16="http://schemas.microsoft.com/office/drawing/2014/main" id="{9FF89EC4-07D2-D2B7-FA52-1A9A86ECE451}"/>
              </a:ext>
            </a:extLst>
          </p:cNvPr>
          <p:cNvSpPr txBox="1"/>
          <p:nvPr/>
        </p:nvSpPr>
        <p:spPr>
          <a:xfrm flipH="1">
            <a:off x="4189412" y="653022"/>
            <a:ext cx="4495800" cy="461665"/>
          </a:xfrm>
          <a:prstGeom prst="rect">
            <a:avLst/>
          </a:prstGeom>
          <a:noFill/>
        </p:spPr>
        <p:txBody>
          <a:bodyPr wrap="square" rtlCol="0">
            <a:spAutoFit/>
          </a:bodyPr>
          <a:lstStyle/>
          <a:p>
            <a:r>
              <a:rPr lang="en-US" sz="2400" b="1" dirty="0">
                <a:latin typeface="+mj-lt"/>
              </a:rPr>
              <a:t>How to Calculate Covariance</a:t>
            </a:r>
            <a:endParaRPr lang="en-GB" sz="2400" b="1" dirty="0">
              <a:latin typeface="+mj-lt"/>
            </a:endParaRPr>
          </a:p>
        </p:txBody>
      </p:sp>
      <p:sp>
        <p:nvSpPr>
          <p:cNvPr id="4" name="TextBox 3">
            <a:extLst>
              <a:ext uri="{FF2B5EF4-FFF2-40B4-BE49-F238E27FC236}">
                <a16:creationId xmlns:a16="http://schemas.microsoft.com/office/drawing/2014/main" id="{2E256FA1-B158-5159-95F4-78A7D20C486A}"/>
              </a:ext>
            </a:extLst>
          </p:cNvPr>
          <p:cNvSpPr txBox="1"/>
          <p:nvPr/>
        </p:nvSpPr>
        <p:spPr>
          <a:xfrm>
            <a:off x="750071" y="1209192"/>
            <a:ext cx="9879235" cy="869212"/>
          </a:xfrm>
          <a:prstGeom prst="rect">
            <a:avLst/>
          </a:prstGeom>
          <a:noFill/>
        </p:spPr>
        <p:txBody>
          <a:bodyPr wrap="square" rtlCol="0">
            <a:spAutoFit/>
          </a:bodyPr>
          <a:lstStyle/>
          <a:p>
            <a:pPr>
              <a:lnSpc>
                <a:spcPct val="150000"/>
              </a:lnSpc>
            </a:pPr>
            <a:r>
              <a:rPr lang="en-GB" dirty="0">
                <a:latin typeface="+mj-lt"/>
              </a:rPr>
              <a:t>Suppose we</a:t>
            </a:r>
            <a:r>
              <a:rPr lang="en-GB" b="0" i="0" dirty="0">
                <a:effectLst/>
                <a:latin typeface="+mj-lt"/>
              </a:rPr>
              <a:t> have two variables:</a:t>
            </a:r>
          </a:p>
          <a:p>
            <a:pPr>
              <a:lnSpc>
                <a:spcPct val="150000"/>
              </a:lnSpc>
            </a:pPr>
            <a:r>
              <a:rPr lang="en-GB" b="0" i="0" dirty="0">
                <a:effectLst/>
                <a:latin typeface="+mj-lt"/>
              </a:rPr>
              <a:t>Number of hours students study (</a:t>
            </a:r>
            <a:r>
              <a:rPr lang="en-GB" b="1" i="0" dirty="0">
                <a:effectLst/>
                <a:latin typeface="+mj-lt"/>
              </a:rPr>
              <a:t>X</a:t>
            </a:r>
            <a:r>
              <a:rPr lang="en-GB" b="0" i="0" dirty="0">
                <a:effectLst/>
                <a:latin typeface="+mj-lt"/>
              </a:rPr>
              <a:t>) and their corresponding exam scores (</a:t>
            </a:r>
            <a:r>
              <a:rPr lang="en-GB" b="1" i="0" dirty="0">
                <a:effectLst/>
                <a:latin typeface="+mj-lt"/>
              </a:rPr>
              <a:t>Y</a:t>
            </a:r>
            <a:r>
              <a:rPr lang="en-GB" b="0" i="0" dirty="0">
                <a:effectLst/>
                <a:latin typeface="+mj-lt"/>
              </a:rPr>
              <a:t>).</a:t>
            </a:r>
          </a:p>
        </p:txBody>
      </p:sp>
      <p:sp>
        <p:nvSpPr>
          <p:cNvPr id="6" name="TextBox 5">
            <a:extLst>
              <a:ext uri="{FF2B5EF4-FFF2-40B4-BE49-F238E27FC236}">
                <a16:creationId xmlns:a16="http://schemas.microsoft.com/office/drawing/2014/main" id="{A4A8E239-B815-4230-88A5-48D6707B534A}"/>
              </a:ext>
            </a:extLst>
          </p:cNvPr>
          <p:cNvSpPr txBox="1"/>
          <p:nvPr/>
        </p:nvSpPr>
        <p:spPr>
          <a:xfrm>
            <a:off x="732609" y="2102446"/>
            <a:ext cx="6324600" cy="369332"/>
          </a:xfrm>
          <a:prstGeom prst="rect">
            <a:avLst/>
          </a:prstGeom>
          <a:noFill/>
        </p:spPr>
        <p:txBody>
          <a:bodyPr wrap="square" rtlCol="0">
            <a:spAutoFit/>
          </a:bodyPr>
          <a:lstStyle/>
          <a:p>
            <a:r>
              <a:rPr lang="en-US" dirty="0"/>
              <a:t>Here we have formula to calculate covariance</a:t>
            </a:r>
            <a:endParaRPr lang="en-GB" dirty="0"/>
          </a:p>
        </p:txBody>
      </p:sp>
      <p:sp>
        <p:nvSpPr>
          <p:cNvPr id="9" name="TextBox 8">
            <a:extLst>
              <a:ext uri="{FF2B5EF4-FFF2-40B4-BE49-F238E27FC236}">
                <a16:creationId xmlns:a16="http://schemas.microsoft.com/office/drawing/2014/main" id="{6F8F8D9E-3CB5-D7FD-32A4-4695F3899D58}"/>
              </a:ext>
            </a:extLst>
          </p:cNvPr>
          <p:cNvSpPr txBox="1"/>
          <p:nvPr/>
        </p:nvSpPr>
        <p:spPr>
          <a:xfrm>
            <a:off x="732609" y="3810000"/>
            <a:ext cx="10363200" cy="2031325"/>
          </a:xfrm>
          <a:prstGeom prst="rect">
            <a:avLst/>
          </a:prstGeom>
          <a:noFill/>
        </p:spPr>
        <p:txBody>
          <a:bodyPr wrap="square" rtlCol="0">
            <a:spAutoFit/>
          </a:bodyPr>
          <a:lstStyle/>
          <a:p>
            <a:pPr marL="285750" indent="-285750" algn="l">
              <a:buFont typeface="Arial" panose="020B0604020202020204" pitchFamily="34" charset="0"/>
              <a:buChar char="•"/>
            </a:pPr>
            <a:r>
              <a:rPr lang="en-GB" i="0" dirty="0">
                <a:effectLst/>
                <a:latin typeface="+mj-lt"/>
              </a:rPr>
              <a:t>Cov(X, Y):  Covariance between X and Y</a:t>
            </a:r>
          </a:p>
          <a:p>
            <a:pPr marL="285750" indent="-285750" algn="l">
              <a:buFont typeface="Arial" panose="020B0604020202020204" pitchFamily="34" charset="0"/>
              <a:buChar char="•"/>
            </a:pPr>
            <a:r>
              <a:rPr lang="en-GB" i="0" dirty="0">
                <a:effectLst/>
                <a:latin typeface="+mj-lt"/>
              </a:rPr>
              <a:t>n:  Total number of data points (number of students in your example)</a:t>
            </a:r>
          </a:p>
          <a:p>
            <a:pPr marL="285750" indent="-285750" algn="l">
              <a:buFont typeface="Arial" panose="020B0604020202020204" pitchFamily="34" charset="0"/>
              <a:buChar char="•"/>
            </a:pPr>
            <a:r>
              <a:rPr lang="en-GB" i="0" dirty="0">
                <a:effectLst/>
                <a:latin typeface="+mj-lt"/>
              </a:rPr>
              <a:t>Σ:  Summation symbol (sum over all data points)</a:t>
            </a:r>
          </a:p>
          <a:p>
            <a:pPr marL="285750" indent="-285750" algn="l">
              <a:buFont typeface="Arial" panose="020B0604020202020204" pitchFamily="34" charset="0"/>
              <a:buChar char="•"/>
            </a:pPr>
            <a:r>
              <a:rPr lang="en-GB" i="0" dirty="0">
                <a:effectLst/>
                <a:latin typeface="+mj-lt"/>
              </a:rPr>
              <a:t>Xi: The value of X for the i-th data point (individual student's study hours)</a:t>
            </a:r>
          </a:p>
          <a:p>
            <a:pPr marL="285750" indent="-285750" algn="l">
              <a:buFont typeface="Arial" panose="020B0604020202020204" pitchFamily="34" charset="0"/>
              <a:buChar char="•"/>
            </a:pPr>
            <a:r>
              <a:rPr lang="en-GB" i="0" dirty="0">
                <a:effectLst/>
                <a:latin typeface="Calibri" panose="020F0502020204030204" pitchFamily="34" charset="0"/>
                <a:cs typeface="Calibri" panose="020F0502020204030204" pitchFamily="34" charset="0"/>
              </a:rPr>
              <a:t>X</a:t>
            </a:r>
            <a:r>
              <a:rPr lang="en-GB" i="0" dirty="0">
                <a:effectLst/>
                <a:latin typeface="+mj-lt"/>
              </a:rPr>
              <a:t>̅:  Mean of X (average number of hours studied)</a:t>
            </a:r>
          </a:p>
          <a:p>
            <a:pPr marL="285750" indent="-285750" algn="l">
              <a:buFont typeface="Arial" panose="020B0604020202020204" pitchFamily="34" charset="0"/>
              <a:buChar char="•"/>
            </a:pPr>
            <a:r>
              <a:rPr lang="en-GB" i="0" dirty="0">
                <a:effectLst/>
                <a:latin typeface="+mj-lt"/>
              </a:rPr>
              <a:t>Yi: The value of Y for the i-th data point (individual student's exam score)</a:t>
            </a:r>
          </a:p>
          <a:p>
            <a:pPr marL="285750" indent="-285750" algn="l">
              <a:buFont typeface="Arial" panose="020B0604020202020204" pitchFamily="34" charset="0"/>
              <a:buChar char="•"/>
            </a:pPr>
            <a:r>
              <a:rPr lang="en-GB" i="0" dirty="0">
                <a:effectLst/>
                <a:latin typeface="+mj-lt"/>
              </a:rPr>
              <a:t> Ȳ:  Mean of Y (average exam score)</a:t>
            </a:r>
          </a:p>
        </p:txBody>
      </p:sp>
    </p:spTree>
    <p:extLst>
      <p:ext uri="{BB962C8B-B14F-4D97-AF65-F5344CB8AC3E}">
        <p14:creationId xmlns:p14="http://schemas.microsoft.com/office/powerpoint/2010/main" val="8366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5D420-1094-647B-AA1D-F2B2B40BF5CF}"/>
              </a:ext>
            </a:extLst>
          </p:cNvPr>
          <p:cNvSpPr>
            <a:spLocks noGrp="1"/>
          </p:cNvSpPr>
          <p:nvPr>
            <p:ph type="title"/>
          </p:nvPr>
        </p:nvSpPr>
        <p:spPr>
          <a:xfrm>
            <a:off x="303212" y="188126"/>
            <a:ext cx="9601200" cy="1143000"/>
          </a:xfrm>
        </p:spPr>
        <p:txBody>
          <a:bodyPr/>
          <a:lstStyle/>
          <a:p>
            <a:r>
              <a:rPr lang="en-US" dirty="0"/>
              <a:t>Example</a:t>
            </a:r>
          </a:p>
        </p:txBody>
      </p:sp>
      <mc:AlternateContent xmlns:mc="http://schemas.openxmlformats.org/markup-compatibility/2006">
        <mc:Choice xmlns:a14="http://schemas.microsoft.com/office/drawing/2010/main" Requires="a14">
          <p:graphicFrame>
            <p:nvGraphicFramePr>
              <p:cNvPr id="3" name="Table 3">
                <a:extLst>
                  <a:ext uri="{FF2B5EF4-FFF2-40B4-BE49-F238E27FC236}">
                    <a16:creationId xmlns:a16="http://schemas.microsoft.com/office/drawing/2014/main" id="{096C881B-2B72-4723-D7BA-DCF555796FB1}"/>
                  </a:ext>
                </a:extLst>
              </p:cNvPr>
              <p:cNvGraphicFramePr>
                <a:graphicFrameLocks noGrp="1"/>
              </p:cNvGraphicFramePr>
              <p:nvPr>
                <p:extLst>
                  <p:ext uri="{D42A27DB-BD31-4B8C-83A1-F6EECF244321}">
                    <p14:modId xmlns:p14="http://schemas.microsoft.com/office/powerpoint/2010/main" val="2111926298"/>
                  </p:ext>
                </p:extLst>
              </p:nvPr>
            </p:nvGraphicFramePr>
            <p:xfrm>
              <a:off x="5919276" y="948657"/>
              <a:ext cx="6072725" cy="2480343"/>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3688579042"/>
                        </a:ext>
                      </a:extLst>
                    </a:gridCol>
                    <a:gridCol w="1371600">
                      <a:extLst>
                        <a:ext uri="{9D8B030D-6E8A-4147-A177-3AD203B41FA5}">
                          <a16:colId xmlns:a16="http://schemas.microsoft.com/office/drawing/2014/main" val="180244333"/>
                        </a:ext>
                      </a:extLst>
                    </a:gridCol>
                    <a:gridCol w="955213">
                      <a:extLst>
                        <a:ext uri="{9D8B030D-6E8A-4147-A177-3AD203B41FA5}">
                          <a16:colId xmlns:a16="http://schemas.microsoft.com/office/drawing/2014/main" val="1780647486"/>
                        </a:ext>
                      </a:extLst>
                    </a:gridCol>
                    <a:gridCol w="1483187">
                      <a:extLst>
                        <a:ext uri="{9D8B030D-6E8A-4147-A177-3AD203B41FA5}">
                          <a16:colId xmlns:a16="http://schemas.microsoft.com/office/drawing/2014/main" val="2306471575"/>
                        </a:ext>
                      </a:extLst>
                    </a:gridCol>
                    <a:gridCol w="914400">
                      <a:extLst>
                        <a:ext uri="{9D8B030D-6E8A-4147-A177-3AD203B41FA5}">
                          <a16:colId xmlns:a16="http://schemas.microsoft.com/office/drawing/2014/main" val="2861709723"/>
                        </a:ext>
                      </a:extLst>
                    </a:gridCol>
                    <a:gridCol w="662525">
                      <a:extLst>
                        <a:ext uri="{9D8B030D-6E8A-4147-A177-3AD203B41FA5}">
                          <a16:colId xmlns:a16="http://schemas.microsoft.com/office/drawing/2014/main" val="1158483218"/>
                        </a:ext>
                      </a:extLst>
                    </a:gridCol>
                  </a:tblGrid>
                  <a:tr h="331867">
                    <a:tc>
                      <a:txBody>
                        <a:bodyPr/>
                        <a:lstStyle/>
                        <a:p>
                          <a:pPr algn="ctr"/>
                          <a:r>
                            <a:rPr lang="en-US" sz="1400" dirty="0"/>
                            <a:t>n</a:t>
                          </a:r>
                          <a:endParaRPr lang="en-GB" sz="1400" dirty="0"/>
                        </a:p>
                      </a:txBody>
                      <a:tcPr/>
                    </a:tc>
                    <a:tc>
                      <a:txBody>
                        <a:bodyPr/>
                        <a:lstStyle/>
                        <a:p>
                          <a:pPr algn="ctr"/>
                          <a:r>
                            <a:rPr lang="en-US" sz="1400" dirty="0"/>
                            <a:t>Hours X</a:t>
                          </a:r>
                          <a:endParaRPr lang="en-GB" sz="1400" dirty="0"/>
                        </a:p>
                      </a:txBody>
                      <a:tcPr/>
                    </a:tc>
                    <a:tc>
                      <a:txBody>
                        <a:bodyPr/>
                        <a:lstStyle/>
                        <a:p>
                          <a:pPr algn="ctr"/>
                          <a14:m>
                            <m:oMathPara xmlns:m="http://schemas.openxmlformats.org/officeDocument/2006/math">
                              <m:oMathParaPr>
                                <m:jc m:val="centerGroup"/>
                              </m:oMathParaPr>
                              <m:oMath xmlns:m="http://schemas.openxmlformats.org/officeDocument/2006/math">
                                <m:r>
                                  <m:rPr>
                                    <m:nor/>
                                  </m:rPr>
                                  <a:rPr lang="pt-BR" sz="1400" dirty="0" smtClean="0"/>
                                  <m:t>(</m:t>
                                </m:r>
                                <m:r>
                                  <m:rPr>
                                    <m:nor/>
                                  </m:rPr>
                                  <a:rPr lang="pt-BR" sz="1400" dirty="0" smtClean="0"/>
                                  <m:t>Xi</m:t>
                                </m:r>
                                <m:r>
                                  <m:rPr>
                                    <m:nor/>
                                  </m:rPr>
                                  <a:rPr lang="pt-BR" sz="1400" dirty="0" smtClean="0"/>
                                  <m:t> </m:t>
                                </m:r>
                                <m:r>
                                  <m:rPr>
                                    <m:nor/>
                                  </m:rPr>
                                  <a:rPr lang="pt-BR" sz="1400" dirty="0" smtClean="0"/>
                                  <m:t>−</m:t>
                                </m:r>
                                <m:r>
                                  <m:rPr>
                                    <m:nor/>
                                  </m:rPr>
                                  <a:rPr lang="pt-BR" sz="1400" dirty="0" smtClean="0">
                                    <a:latin typeface="Calibri" panose="020F0502020204030204" pitchFamily="34" charset="0"/>
                                    <a:cs typeface="Calibri" panose="020F0502020204030204" pitchFamily="34" charset="0"/>
                                  </a:rPr>
                                  <m:t>X</m:t>
                                </m:r>
                                <m:r>
                                  <m:rPr>
                                    <m:nor/>
                                  </m:rPr>
                                  <a:rPr lang="pt-BR" sz="1400" dirty="0" smtClean="0"/>
                                  <m:t>̅</m:t>
                                </m:r>
                                <m:r>
                                  <m:rPr>
                                    <m:nor/>
                                  </m:rPr>
                                  <a:rPr lang="en-US" sz="1400" b="0" i="0" dirty="0" smtClean="0"/>
                                  <m:t> </m:t>
                                </m:r>
                                <m:r>
                                  <m:rPr>
                                    <m:nor/>
                                  </m:rPr>
                                  <a:rPr lang="pt-BR" sz="1400" dirty="0" smtClean="0"/>
                                  <m:t>) </m:t>
                                </m:r>
                              </m:oMath>
                            </m:oMathPara>
                          </a14:m>
                          <a:endParaRPr lang="en-GB" sz="1400" dirty="0"/>
                        </a:p>
                      </a:txBody>
                      <a:tcPr/>
                    </a:tc>
                    <a:tc>
                      <a:txBody>
                        <a:bodyPr/>
                        <a:lstStyle/>
                        <a:p>
                          <a:pPr algn="ctr"/>
                          <a:r>
                            <a:rPr lang="en-US" sz="1400" dirty="0"/>
                            <a:t>Score Y</a:t>
                          </a:r>
                          <a:endParaRPr lang="en-GB" sz="1400" dirty="0"/>
                        </a:p>
                      </a:txBody>
                      <a:tcPr/>
                    </a:tc>
                    <a:tc>
                      <a:txBody>
                        <a:bodyPr/>
                        <a:lstStyle/>
                        <a:p>
                          <a:pPr algn="ctr"/>
                          <a14:m>
                            <m:oMathPara xmlns:m="http://schemas.openxmlformats.org/officeDocument/2006/math">
                              <m:oMathParaPr>
                                <m:jc m:val="centerGroup"/>
                              </m:oMathParaPr>
                              <m:oMath xmlns:m="http://schemas.openxmlformats.org/officeDocument/2006/math">
                                <m:r>
                                  <m:rPr>
                                    <m:nor/>
                                  </m:rPr>
                                  <a:rPr lang="pt-BR" sz="1400" dirty="0" smtClean="0"/>
                                  <m:t>(</m:t>
                                </m:r>
                                <m:r>
                                  <m:rPr>
                                    <m:nor/>
                                  </m:rPr>
                                  <a:rPr lang="pt-BR" sz="1400" dirty="0" smtClean="0"/>
                                  <m:t>Yi</m:t>
                                </m:r>
                                <m:r>
                                  <m:rPr>
                                    <m:nor/>
                                  </m:rPr>
                                  <a:rPr lang="pt-BR" sz="1400" dirty="0" smtClean="0"/>
                                  <m:t> </m:t>
                                </m:r>
                                <m:r>
                                  <m:rPr>
                                    <m:nor/>
                                  </m:rPr>
                                  <a:rPr lang="pt-BR" sz="1400" dirty="0" smtClean="0"/>
                                  <m:t>−</m:t>
                                </m:r>
                                <m:r>
                                  <m:rPr>
                                    <m:nor/>
                                  </m:rPr>
                                  <a:rPr lang="pt-BR" sz="1400" dirty="0" smtClean="0"/>
                                  <m:t>Ȳ)</m:t>
                                </m:r>
                              </m:oMath>
                            </m:oMathPara>
                          </a14:m>
                          <a:endParaRPr lang="en-GB" sz="1400" dirty="0"/>
                        </a:p>
                      </a:txBody>
                      <a:tcPr/>
                    </a:tc>
                    <a:tc>
                      <a:txBody>
                        <a:bodyPr/>
                        <a:lstStyle/>
                        <a:p>
                          <a:pPr algn="ctr"/>
                          <a:r>
                            <a:rPr lang="en-US" sz="900" dirty="0"/>
                            <a:t>Product</a:t>
                          </a:r>
                          <a:endParaRPr lang="en-GB" sz="900" dirty="0"/>
                        </a:p>
                      </a:txBody>
                      <a:tcPr/>
                    </a:tc>
                    <a:extLst>
                      <a:ext uri="{0D108BD9-81ED-4DB2-BD59-A6C34878D82A}">
                        <a16:rowId xmlns:a16="http://schemas.microsoft.com/office/drawing/2014/main" val="561490743"/>
                      </a:ext>
                    </a:extLst>
                  </a:tr>
                  <a:tr h="331867">
                    <a:tc>
                      <a:txBody>
                        <a:bodyPr/>
                        <a:lstStyle/>
                        <a:p>
                          <a:pPr algn="ctr"/>
                          <a:r>
                            <a:rPr lang="en-US" sz="1200" dirty="0"/>
                            <a:t>1</a:t>
                          </a:r>
                          <a:endParaRPr lang="en-GB" sz="1200" dirty="0"/>
                        </a:p>
                      </a:txBody>
                      <a:tcPr/>
                    </a:tc>
                    <a:tc>
                      <a:txBody>
                        <a:bodyPr/>
                        <a:lstStyle/>
                        <a:p>
                          <a:pPr algn="ctr"/>
                          <a:r>
                            <a:rPr lang="en-US" sz="1200" dirty="0"/>
                            <a:t>X1= 3</a:t>
                          </a:r>
                          <a:endParaRPr lang="en-GB" sz="1200" dirty="0"/>
                        </a:p>
                      </a:txBody>
                      <a:tcPr/>
                    </a:tc>
                    <a:tc>
                      <a:txBody>
                        <a:bodyPr/>
                        <a:lstStyle/>
                        <a:p>
                          <a:pPr algn="ctr"/>
                          <a:r>
                            <a:rPr lang="en-US" sz="1200" dirty="0"/>
                            <a:t>3-4.2= -1.2</a:t>
                          </a:r>
                          <a:endParaRPr lang="en-GB" sz="1200" dirty="0"/>
                        </a:p>
                      </a:txBody>
                      <a:tcPr/>
                    </a:tc>
                    <a:tc>
                      <a:txBody>
                        <a:bodyPr/>
                        <a:lstStyle/>
                        <a:p>
                          <a:pPr algn="ctr"/>
                          <a:r>
                            <a:rPr lang="en-US" sz="1200" dirty="0"/>
                            <a:t>Y1= 70</a:t>
                          </a:r>
                          <a:endParaRPr lang="en-GB" sz="1200" dirty="0"/>
                        </a:p>
                      </a:txBody>
                      <a:tcPr/>
                    </a:tc>
                    <a:tc>
                      <a:txBody>
                        <a:bodyPr/>
                        <a:lstStyle/>
                        <a:p>
                          <a:pPr algn="ctr"/>
                          <a:r>
                            <a:rPr lang="en-US" sz="1200" dirty="0"/>
                            <a:t>70-75=-5</a:t>
                          </a:r>
                          <a:endParaRPr lang="en-GB" sz="1200" dirty="0"/>
                        </a:p>
                      </a:txBody>
                      <a:tcPr/>
                    </a:tc>
                    <a:tc>
                      <a:txBody>
                        <a:bodyPr/>
                        <a:lstStyle/>
                        <a:p>
                          <a:pPr algn="ctr"/>
                          <a:r>
                            <a:rPr lang="en-US" sz="1200" dirty="0"/>
                            <a:t>6</a:t>
                          </a:r>
                          <a:endParaRPr lang="en-GB" sz="1200" dirty="0"/>
                        </a:p>
                      </a:txBody>
                      <a:tcPr/>
                    </a:tc>
                    <a:extLst>
                      <a:ext uri="{0D108BD9-81ED-4DB2-BD59-A6C34878D82A}">
                        <a16:rowId xmlns:a16="http://schemas.microsoft.com/office/drawing/2014/main" val="1102000575"/>
                      </a:ext>
                    </a:extLst>
                  </a:tr>
                  <a:tr h="331867">
                    <a:tc>
                      <a:txBody>
                        <a:bodyPr/>
                        <a:lstStyle/>
                        <a:p>
                          <a:pPr algn="ctr"/>
                          <a:r>
                            <a:rPr lang="en-US" sz="1200" dirty="0"/>
                            <a:t>2</a:t>
                          </a:r>
                          <a:endParaRPr lang="en-GB" sz="1200" dirty="0"/>
                        </a:p>
                      </a:txBody>
                      <a:tcPr/>
                    </a:tc>
                    <a:tc>
                      <a:txBody>
                        <a:bodyPr/>
                        <a:lstStyle/>
                        <a:p>
                          <a:pPr algn="ctr"/>
                          <a:r>
                            <a:rPr lang="en-US" sz="1200" dirty="0"/>
                            <a:t>X2= 5</a:t>
                          </a:r>
                          <a:endParaRPr lang="en-GB" sz="1200" dirty="0"/>
                        </a:p>
                      </a:txBody>
                      <a:tcPr/>
                    </a:tc>
                    <a:tc>
                      <a:txBody>
                        <a:bodyPr/>
                        <a:lstStyle/>
                        <a:p>
                          <a:pPr algn="ctr"/>
                          <a:r>
                            <a:rPr lang="en-US" sz="1200" dirty="0"/>
                            <a:t>5-4.2=0.8</a:t>
                          </a:r>
                          <a:endParaRPr lang="en-GB" sz="1200" dirty="0"/>
                        </a:p>
                      </a:txBody>
                      <a:tcPr/>
                    </a:tc>
                    <a:tc>
                      <a:txBody>
                        <a:bodyPr/>
                        <a:lstStyle/>
                        <a:p>
                          <a:pPr algn="ctr"/>
                          <a:r>
                            <a:rPr lang="en-US" sz="1200" dirty="0"/>
                            <a:t>Y2= 80</a:t>
                          </a:r>
                          <a:endParaRPr lang="en-GB" sz="1200" dirty="0"/>
                        </a:p>
                      </a:txBody>
                      <a:tcPr/>
                    </a:tc>
                    <a:tc>
                      <a:txBody>
                        <a:bodyPr/>
                        <a:lstStyle/>
                        <a:p>
                          <a:pPr algn="ctr"/>
                          <a:r>
                            <a:rPr lang="en-US" sz="1200" dirty="0"/>
                            <a:t>80-75=5</a:t>
                          </a:r>
                          <a:endParaRPr lang="en-GB" sz="1200" dirty="0"/>
                        </a:p>
                      </a:txBody>
                      <a:tcPr/>
                    </a:tc>
                    <a:tc>
                      <a:txBody>
                        <a:bodyPr/>
                        <a:lstStyle/>
                        <a:p>
                          <a:pPr algn="ctr"/>
                          <a:r>
                            <a:rPr lang="en-US" sz="1200" dirty="0"/>
                            <a:t>4</a:t>
                          </a:r>
                          <a:endParaRPr lang="en-GB" sz="1200" dirty="0"/>
                        </a:p>
                      </a:txBody>
                      <a:tcPr/>
                    </a:tc>
                    <a:extLst>
                      <a:ext uri="{0D108BD9-81ED-4DB2-BD59-A6C34878D82A}">
                        <a16:rowId xmlns:a16="http://schemas.microsoft.com/office/drawing/2014/main" val="725005961"/>
                      </a:ext>
                    </a:extLst>
                  </a:tr>
                  <a:tr h="331867">
                    <a:tc>
                      <a:txBody>
                        <a:bodyPr/>
                        <a:lstStyle/>
                        <a:p>
                          <a:pPr algn="ctr"/>
                          <a:r>
                            <a:rPr lang="en-US" sz="1200" dirty="0"/>
                            <a:t>3</a:t>
                          </a:r>
                          <a:endParaRPr lang="en-GB" sz="1200" dirty="0"/>
                        </a:p>
                      </a:txBody>
                      <a:tcPr/>
                    </a:tc>
                    <a:tc>
                      <a:txBody>
                        <a:bodyPr/>
                        <a:lstStyle/>
                        <a:p>
                          <a:pPr algn="ctr"/>
                          <a:r>
                            <a:rPr lang="en-US" sz="1200" dirty="0"/>
                            <a:t>X3= 2</a:t>
                          </a:r>
                          <a:endParaRPr lang="en-GB" sz="1200" dirty="0"/>
                        </a:p>
                      </a:txBody>
                      <a:tcPr/>
                    </a:tc>
                    <a:tc>
                      <a:txBody>
                        <a:bodyPr/>
                        <a:lstStyle/>
                        <a:p>
                          <a:pPr algn="ctr"/>
                          <a:r>
                            <a:rPr lang="en-US" sz="1200" dirty="0"/>
                            <a:t>2-4.2=-2.2</a:t>
                          </a:r>
                          <a:endParaRPr lang="en-GB" sz="1200" dirty="0"/>
                        </a:p>
                      </a:txBody>
                      <a:tcPr/>
                    </a:tc>
                    <a:tc>
                      <a:txBody>
                        <a:bodyPr/>
                        <a:lstStyle/>
                        <a:p>
                          <a:pPr algn="ctr"/>
                          <a:r>
                            <a:rPr lang="en-US" sz="1200" dirty="0"/>
                            <a:t>Y3= 60</a:t>
                          </a:r>
                          <a:endParaRPr lang="en-GB" sz="1200" dirty="0"/>
                        </a:p>
                      </a:txBody>
                      <a:tcPr/>
                    </a:tc>
                    <a:tc>
                      <a:txBody>
                        <a:bodyPr/>
                        <a:lstStyle/>
                        <a:p>
                          <a:pPr algn="ctr"/>
                          <a:r>
                            <a:rPr lang="en-US" sz="1200" dirty="0"/>
                            <a:t>60-75=-15</a:t>
                          </a:r>
                          <a:endParaRPr lang="en-GB" sz="1200" dirty="0"/>
                        </a:p>
                      </a:txBody>
                      <a:tcPr/>
                    </a:tc>
                    <a:tc>
                      <a:txBody>
                        <a:bodyPr/>
                        <a:lstStyle/>
                        <a:p>
                          <a:pPr algn="ctr"/>
                          <a:r>
                            <a:rPr lang="en-US" sz="1200" dirty="0"/>
                            <a:t>33</a:t>
                          </a:r>
                          <a:endParaRPr lang="en-GB" sz="1200" dirty="0"/>
                        </a:p>
                      </a:txBody>
                      <a:tcPr/>
                    </a:tc>
                    <a:extLst>
                      <a:ext uri="{0D108BD9-81ED-4DB2-BD59-A6C34878D82A}">
                        <a16:rowId xmlns:a16="http://schemas.microsoft.com/office/drawing/2014/main" val="820608584"/>
                      </a:ext>
                    </a:extLst>
                  </a:tr>
                  <a:tr h="331867">
                    <a:tc>
                      <a:txBody>
                        <a:bodyPr/>
                        <a:lstStyle/>
                        <a:p>
                          <a:pPr algn="ctr"/>
                          <a:r>
                            <a:rPr lang="en-US" sz="1200" dirty="0"/>
                            <a:t>4</a:t>
                          </a:r>
                          <a:endParaRPr lang="en-GB" sz="1200" dirty="0"/>
                        </a:p>
                      </a:txBody>
                      <a:tcPr/>
                    </a:tc>
                    <a:tc>
                      <a:txBody>
                        <a:bodyPr/>
                        <a:lstStyle/>
                        <a:p>
                          <a:pPr algn="ctr"/>
                          <a:r>
                            <a:rPr lang="en-US" sz="1200" dirty="0"/>
                            <a:t>X4= 7</a:t>
                          </a:r>
                          <a:endParaRPr lang="en-GB" sz="1200" dirty="0"/>
                        </a:p>
                      </a:txBody>
                      <a:tcPr/>
                    </a:tc>
                    <a:tc>
                      <a:txBody>
                        <a:bodyPr/>
                        <a:lstStyle/>
                        <a:p>
                          <a:pPr algn="ctr"/>
                          <a:r>
                            <a:rPr lang="en-US" sz="1200" dirty="0"/>
                            <a:t>7-4.2=2.8</a:t>
                          </a:r>
                          <a:endParaRPr lang="en-GB" sz="1200" dirty="0"/>
                        </a:p>
                      </a:txBody>
                      <a:tcPr/>
                    </a:tc>
                    <a:tc>
                      <a:txBody>
                        <a:bodyPr/>
                        <a:lstStyle/>
                        <a:p>
                          <a:pPr algn="ctr"/>
                          <a:r>
                            <a:rPr lang="en-US" sz="1200" dirty="0"/>
                            <a:t>Y4= 90</a:t>
                          </a:r>
                          <a:endParaRPr lang="en-GB" sz="1200" dirty="0"/>
                        </a:p>
                      </a:txBody>
                      <a:tcPr/>
                    </a:tc>
                    <a:tc>
                      <a:txBody>
                        <a:bodyPr/>
                        <a:lstStyle/>
                        <a:p>
                          <a:pPr algn="ctr"/>
                          <a:r>
                            <a:rPr lang="en-US" sz="1200" dirty="0"/>
                            <a:t>90-75=15</a:t>
                          </a:r>
                          <a:endParaRPr lang="en-GB" sz="1200" dirty="0"/>
                        </a:p>
                      </a:txBody>
                      <a:tcPr/>
                    </a:tc>
                    <a:tc>
                      <a:txBody>
                        <a:bodyPr/>
                        <a:lstStyle/>
                        <a:p>
                          <a:pPr algn="ctr"/>
                          <a:r>
                            <a:rPr lang="en-US" sz="1200" dirty="0"/>
                            <a:t>42</a:t>
                          </a:r>
                          <a:endParaRPr lang="en-GB" sz="1200" dirty="0"/>
                        </a:p>
                      </a:txBody>
                      <a:tcPr/>
                    </a:tc>
                    <a:extLst>
                      <a:ext uri="{0D108BD9-81ED-4DB2-BD59-A6C34878D82A}">
                        <a16:rowId xmlns:a16="http://schemas.microsoft.com/office/drawing/2014/main" val="3454093084"/>
                      </a:ext>
                    </a:extLst>
                  </a:tr>
                  <a:tr h="331867">
                    <a:tc>
                      <a:txBody>
                        <a:bodyPr/>
                        <a:lstStyle/>
                        <a:p>
                          <a:pPr algn="ctr"/>
                          <a:r>
                            <a:rPr lang="en-US" sz="1200" dirty="0"/>
                            <a:t>5</a:t>
                          </a:r>
                          <a:endParaRPr lang="en-GB" sz="1200" dirty="0"/>
                        </a:p>
                      </a:txBody>
                      <a:tcPr/>
                    </a:tc>
                    <a:tc>
                      <a:txBody>
                        <a:bodyPr/>
                        <a:lstStyle/>
                        <a:p>
                          <a:pPr algn="ctr"/>
                          <a:r>
                            <a:rPr lang="en-US" sz="1200" dirty="0"/>
                            <a:t>X5= 4</a:t>
                          </a:r>
                          <a:endParaRPr lang="en-GB" sz="1200" dirty="0"/>
                        </a:p>
                      </a:txBody>
                      <a:tcPr/>
                    </a:tc>
                    <a:tc>
                      <a:txBody>
                        <a:bodyPr/>
                        <a:lstStyle/>
                        <a:p>
                          <a:pPr algn="ctr"/>
                          <a:r>
                            <a:rPr lang="en-US" sz="1200" dirty="0"/>
                            <a:t>4-4.2=-0.2</a:t>
                          </a:r>
                          <a:endParaRPr lang="en-GB" sz="1200" dirty="0"/>
                        </a:p>
                      </a:txBody>
                      <a:tcPr/>
                    </a:tc>
                    <a:tc>
                      <a:txBody>
                        <a:bodyPr/>
                        <a:lstStyle/>
                        <a:p>
                          <a:pPr algn="ctr"/>
                          <a:r>
                            <a:rPr lang="en-US" sz="1200" dirty="0"/>
                            <a:t>Y5= 75</a:t>
                          </a:r>
                          <a:endParaRPr lang="en-GB" sz="1200" dirty="0"/>
                        </a:p>
                      </a:txBody>
                      <a:tcPr/>
                    </a:tc>
                    <a:tc>
                      <a:txBody>
                        <a:bodyPr/>
                        <a:lstStyle/>
                        <a:p>
                          <a:pPr algn="ctr"/>
                          <a:r>
                            <a:rPr lang="en-US" sz="1200" dirty="0"/>
                            <a:t>75-75=0</a:t>
                          </a:r>
                          <a:endParaRPr lang="en-GB" sz="1200" dirty="0"/>
                        </a:p>
                      </a:txBody>
                      <a:tcPr/>
                    </a:tc>
                    <a:tc>
                      <a:txBody>
                        <a:bodyPr/>
                        <a:lstStyle/>
                        <a:p>
                          <a:pPr algn="ctr"/>
                          <a:r>
                            <a:rPr lang="en-US" sz="1200" dirty="0"/>
                            <a:t>0</a:t>
                          </a:r>
                          <a:endParaRPr lang="en-GB" sz="1200" dirty="0"/>
                        </a:p>
                      </a:txBody>
                      <a:tcPr/>
                    </a:tc>
                    <a:extLst>
                      <a:ext uri="{0D108BD9-81ED-4DB2-BD59-A6C34878D82A}">
                        <a16:rowId xmlns:a16="http://schemas.microsoft.com/office/drawing/2014/main" val="2339644516"/>
                      </a:ext>
                    </a:extLst>
                  </a:tr>
                  <a:tr h="446117">
                    <a:tc>
                      <a:txBody>
                        <a:bodyPr/>
                        <a:lstStyle/>
                        <a:p>
                          <a:pPr algn="ctr" rtl="0"/>
                          <a:r>
                            <a:rPr lang="en-US" sz="1400" dirty="0"/>
                            <a:t>Mean</a:t>
                          </a:r>
                          <a:endParaRPr lang="en-GB" sz="1100" dirty="0"/>
                        </a:p>
                      </a:txBody>
                      <a:tcPr/>
                    </a:tc>
                    <a:tc>
                      <a:txBody>
                        <a:bodyPr/>
                        <a:lstStyle/>
                        <a:p>
                          <a:pPr algn="ctr" rtl="0"/>
                          <a:r>
                            <a:rPr lang="en-GB" sz="1000" i="0" dirty="0">
                              <a:effectLst/>
                              <a:latin typeface="Calibri" panose="020F0502020204030204" pitchFamily="34" charset="0"/>
                              <a:cs typeface="Calibri" panose="020F0502020204030204" pitchFamily="34" charset="0"/>
                            </a:rPr>
                            <a:t>X</a:t>
                          </a:r>
                          <a:r>
                            <a:rPr lang="en-GB" sz="1000" i="0" kern="1200" dirty="0">
                              <a:solidFill>
                                <a:schemeClr val="dk1"/>
                              </a:solidFill>
                              <a:effectLst/>
                              <a:latin typeface="+mn-lt"/>
                              <a:ea typeface="+mn-ea"/>
                              <a:cs typeface="+mn-cs"/>
                            </a:rPr>
                            <a:t>̅=</a:t>
                          </a:r>
                          <a:r>
                            <a:rPr lang="en-GB" sz="1000" i="0" kern="1200" baseline="0" dirty="0">
                              <a:solidFill>
                                <a:schemeClr val="dk1"/>
                              </a:solidFill>
                              <a:effectLst/>
                              <a:latin typeface="+mn-lt"/>
                              <a:ea typeface="+mn-ea"/>
                              <a:cs typeface="+mn-cs"/>
                            </a:rPr>
                            <a:t> </a:t>
                          </a:r>
                          <a14:m>
                            <m:oMath xmlns:m="http://schemas.openxmlformats.org/officeDocument/2006/math">
                              <m:f>
                                <m:fPr>
                                  <m:ctrlPr>
                                    <a:rPr lang="en-US" sz="1000" i="1" smtClean="0">
                                      <a:latin typeface="Cambria Math" panose="02040503050406030204" pitchFamily="18" charset="0"/>
                                    </a:rPr>
                                  </m:ctrlPr>
                                </m:fPr>
                                <m:num>
                                  <m:r>
                                    <m:rPr>
                                      <m:nor/>
                                    </m:rPr>
                                    <a:rPr lang="en-US" sz="1000" dirty="0" smtClean="0"/>
                                    <m:t>3</m:t>
                                  </m:r>
                                  <m:r>
                                    <m:rPr>
                                      <m:nor/>
                                    </m:rPr>
                                    <a:rPr lang="en-US" sz="1000" dirty="0" smtClean="0"/>
                                    <m:t>+</m:t>
                                  </m:r>
                                  <m:r>
                                    <m:rPr>
                                      <m:nor/>
                                    </m:rPr>
                                    <a:rPr lang="en-US" sz="1000" dirty="0" smtClean="0"/>
                                    <m:t>5</m:t>
                                  </m:r>
                                  <m:r>
                                    <m:rPr>
                                      <m:nor/>
                                    </m:rPr>
                                    <a:rPr lang="en-US" sz="1000" dirty="0" smtClean="0"/>
                                    <m:t>+</m:t>
                                  </m:r>
                                  <m:r>
                                    <m:rPr>
                                      <m:nor/>
                                    </m:rPr>
                                    <a:rPr lang="en-US" sz="1000" dirty="0" smtClean="0"/>
                                    <m:t>2</m:t>
                                  </m:r>
                                  <m:r>
                                    <m:rPr>
                                      <m:nor/>
                                    </m:rPr>
                                    <a:rPr lang="en-US" sz="1000" dirty="0" smtClean="0"/>
                                    <m:t>+</m:t>
                                  </m:r>
                                  <m:r>
                                    <m:rPr>
                                      <m:nor/>
                                    </m:rPr>
                                    <a:rPr lang="en-US" sz="1000" dirty="0" smtClean="0"/>
                                    <m:t>7</m:t>
                                  </m:r>
                                  <m:r>
                                    <m:rPr>
                                      <m:nor/>
                                    </m:rPr>
                                    <a:rPr lang="en-US" sz="1000" dirty="0" smtClean="0"/>
                                    <m:t>+</m:t>
                                  </m:r>
                                  <m:r>
                                    <m:rPr>
                                      <m:nor/>
                                    </m:rPr>
                                    <a:rPr lang="en-US" sz="1000" dirty="0" smtClean="0"/>
                                    <m:t>4</m:t>
                                  </m:r>
                                </m:num>
                                <m:den>
                                  <m:r>
                                    <a:rPr lang="en-US" sz="1000" b="1" i="0" smtClean="0">
                                      <a:latin typeface="Cambria Math" panose="02040503050406030204" pitchFamily="18" charset="0"/>
                                    </a:rPr>
                                    <m:t>𝟓</m:t>
                                  </m:r>
                                </m:den>
                              </m:f>
                              <m:r>
                                <a:rPr lang="en-US" sz="1000" b="0" i="0" smtClean="0">
                                  <a:latin typeface="Cambria Math" panose="02040503050406030204" pitchFamily="18" charset="0"/>
                                </a:rPr>
                                <m:t>=</m:t>
                              </m:r>
                              <m:f>
                                <m:fPr>
                                  <m:ctrlPr>
                                    <a:rPr lang="en-US" sz="1000" i="1" smtClean="0">
                                      <a:latin typeface="Cambria Math" panose="02040503050406030204" pitchFamily="18" charset="0"/>
                                    </a:rPr>
                                  </m:ctrlPr>
                                </m:fPr>
                                <m:num>
                                  <m:r>
                                    <m:rPr>
                                      <m:nor/>
                                    </m:rPr>
                                    <a:rPr lang="en-US" sz="1000" b="0" i="0" dirty="0" smtClean="0"/>
                                    <m:t>21</m:t>
                                  </m:r>
                                </m:num>
                                <m:den>
                                  <m:r>
                                    <a:rPr lang="en-US" sz="1000" b="1" i="1" smtClean="0">
                                      <a:latin typeface="Cambria Math" panose="02040503050406030204" pitchFamily="18" charset="0"/>
                                    </a:rPr>
                                    <m:t>𝟓</m:t>
                                  </m:r>
                                </m:den>
                              </m:f>
                            </m:oMath>
                          </a14:m>
                          <a:endParaRPr lang="en-US" sz="1000" b="0" i="1" dirty="0">
                            <a:latin typeface="Cambria Math" panose="02040503050406030204" pitchFamily="18" charset="0"/>
                          </a:endParaRPr>
                        </a:p>
                        <a:p>
                          <a:pPr algn="ctr" rtl="0"/>
                          <a:r>
                            <a:rPr lang="en-GB" sz="1000" b="1" dirty="0"/>
                            <a:t>4.2</a:t>
                          </a:r>
                        </a:p>
                      </a:txBody>
                      <a:tcPr/>
                    </a:tc>
                    <a:tc>
                      <a:txBody>
                        <a:bodyPr/>
                        <a:lstStyle/>
                        <a:p>
                          <a:pPr algn="ctr" rtl="0"/>
                          <a:endParaRPr lang="en-GB" sz="1050" b="1" dirty="0"/>
                        </a:p>
                      </a:txBody>
                      <a:tcPr/>
                    </a:tc>
                    <a:tc>
                      <a:txBody>
                        <a:bodyPr/>
                        <a:lstStyle/>
                        <a:p>
                          <a:pPr algn="l" rtl="0"/>
                          <a:r>
                            <a:rPr lang="en-GB" sz="900" i="0" kern="1200" dirty="0">
                              <a:solidFill>
                                <a:schemeClr val="dk1"/>
                              </a:solidFill>
                              <a:effectLst/>
                              <a:latin typeface="+mn-lt"/>
                              <a:ea typeface="+mn-ea"/>
                              <a:cs typeface="+mn-cs"/>
                            </a:rPr>
                            <a:t>Ȳ=</a:t>
                          </a:r>
                          <a14:m>
                            <m:oMath xmlns:m="http://schemas.openxmlformats.org/officeDocument/2006/math">
                              <m:f>
                                <m:fPr>
                                  <m:ctrlPr>
                                    <a:rPr lang="en-US" sz="800" i="1" smtClean="0">
                                      <a:latin typeface="Cambria Math" panose="02040503050406030204" pitchFamily="18" charset="0"/>
                                    </a:rPr>
                                  </m:ctrlPr>
                                </m:fPr>
                                <m:num>
                                  <m:r>
                                    <m:rPr>
                                      <m:nor/>
                                    </m:rPr>
                                    <a:rPr lang="en-US" sz="800" b="0" i="0" dirty="0" smtClean="0"/>
                                    <m:t>70</m:t>
                                  </m:r>
                                  <m:r>
                                    <m:rPr>
                                      <m:nor/>
                                    </m:rPr>
                                    <a:rPr lang="en-US" sz="800" b="0" i="0" dirty="0" smtClean="0"/>
                                    <m:t>+</m:t>
                                  </m:r>
                                  <m:r>
                                    <m:rPr>
                                      <m:nor/>
                                    </m:rPr>
                                    <a:rPr lang="en-US" sz="800" b="0" i="0" dirty="0" smtClean="0"/>
                                    <m:t>80</m:t>
                                  </m:r>
                                  <m:r>
                                    <m:rPr>
                                      <m:nor/>
                                    </m:rPr>
                                    <a:rPr lang="en-US" sz="800" b="0" i="0" dirty="0" smtClean="0"/>
                                    <m:t>+</m:t>
                                  </m:r>
                                  <m:r>
                                    <m:rPr>
                                      <m:nor/>
                                    </m:rPr>
                                    <a:rPr lang="en-US" sz="800" b="0" i="0" dirty="0" smtClean="0"/>
                                    <m:t>60</m:t>
                                  </m:r>
                                  <m:r>
                                    <m:rPr>
                                      <m:nor/>
                                    </m:rPr>
                                    <a:rPr lang="en-US" sz="800" b="0" i="0" dirty="0" smtClean="0"/>
                                    <m:t>+</m:t>
                                  </m:r>
                                  <m:r>
                                    <m:rPr>
                                      <m:nor/>
                                    </m:rPr>
                                    <a:rPr lang="en-US" sz="800" b="0" i="0" dirty="0" smtClean="0"/>
                                    <m:t>90</m:t>
                                  </m:r>
                                  <m:r>
                                    <m:rPr>
                                      <m:nor/>
                                    </m:rPr>
                                    <a:rPr lang="en-US" sz="800" b="0" i="0" dirty="0" smtClean="0"/>
                                    <m:t>+</m:t>
                                  </m:r>
                                  <m:r>
                                    <m:rPr>
                                      <m:nor/>
                                    </m:rPr>
                                    <a:rPr lang="en-US" sz="800" b="0" i="0" dirty="0" smtClean="0"/>
                                    <m:t>75</m:t>
                                  </m:r>
                                </m:num>
                                <m:den>
                                  <m:r>
                                    <a:rPr lang="en-US" sz="800" b="1" i="0" smtClean="0">
                                      <a:latin typeface="Cambria Math" panose="02040503050406030204" pitchFamily="18" charset="0"/>
                                    </a:rPr>
                                    <m:t>𝟓</m:t>
                                  </m:r>
                                </m:den>
                              </m:f>
                              <m:r>
                                <a:rPr lang="en-US" sz="800" b="0" i="1" smtClean="0">
                                  <a:latin typeface="Cambria Math" panose="02040503050406030204" pitchFamily="18" charset="0"/>
                                </a:rPr>
                                <m:t>=</m:t>
                              </m:r>
                              <m:f>
                                <m:fPr>
                                  <m:ctrlPr>
                                    <a:rPr lang="en-US" sz="800" i="1" smtClean="0">
                                      <a:latin typeface="+mj-lt"/>
                                    </a:rPr>
                                  </m:ctrlPr>
                                </m:fPr>
                                <m:num>
                                  <m:r>
                                    <a:rPr lang="en-US" sz="800" b="0" i="1" smtClean="0">
                                      <a:latin typeface="+mn-lt"/>
                                    </a:rPr>
                                    <m:t>375</m:t>
                                  </m:r>
                                </m:num>
                                <m:den>
                                  <m:r>
                                    <a:rPr lang="en-US" sz="800" b="1" i="0" smtClean="0">
                                      <a:latin typeface="+mj-lt"/>
                                    </a:rPr>
                                    <m:t>𝟓</m:t>
                                  </m:r>
                                </m:den>
                              </m:f>
                            </m:oMath>
                          </a14:m>
                          <a:r>
                            <a:rPr lang="en-GB" sz="900" dirty="0">
                              <a:latin typeface="+mj-lt"/>
                            </a:rPr>
                            <a:t> </a:t>
                          </a:r>
                          <a:endParaRPr lang="en-GB" sz="900" b="1" dirty="0"/>
                        </a:p>
                        <a:p>
                          <a:pPr algn="ctr" rtl="0"/>
                          <a:r>
                            <a:rPr lang="en-GB" sz="900" b="1" dirty="0"/>
                            <a:t>75</a:t>
                          </a:r>
                        </a:p>
                      </a:txBody>
                      <a:tcPr/>
                    </a:tc>
                    <a:tc>
                      <a:txBody>
                        <a:bodyPr/>
                        <a:lstStyle/>
                        <a:p>
                          <a:pPr algn="ctr" rtl="0"/>
                          <a:endParaRPr lang="en-GB" sz="1100" b="1" dirty="0"/>
                        </a:p>
                      </a:txBody>
                      <a:tcPr/>
                    </a:tc>
                    <a:tc>
                      <a:txBody>
                        <a:bodyPr/>
                        <a:lstStyle/>
                        <a:p>
                          <a:pPr algn="ctr" rtl="0"/>
                          <a:r>
                            <a:rPr lang="en-US" sz="1400" b="1" dirty="0"/>
                            <a:t>85</a:t>
                          </a:r>
                          <a:endParaRPr lang="en-GB" sz="1400" b="1" dirty="0"/>
                        </a:p>
                      </a:txBody>
                      <a:tcPr/>
                    </a:tc>
                    <a:extLst>
                      <a:ext uri="{0D108BD9-81ED-4DB2-BD59-A6C34878D82A}">
                        <a16:rowId xmlns:a16="http://schemas.microsoft.com/office/drawing/2014/main" val="877662992"/>
                      </a:ext>
                    </a:extLst>
                  </a:tr>
                </a:tbl>
              </a:graphicData>
            </a:graphic>
          </p:graphicFrame>
        </mc:Choice>
        <mc:Fallback>
          <p:graphicFrame>
            <p:nvGraphicFramePr>
              <p:cNvPr id="3" name="Table 3">
                <a:extLst>
                  <a:ext uri="{FF2B5EF4-FFF2-40B4-BE49-F238E27FC236}">
                    <a16:creationId xmlns:a16="http://schemas.microsoft.com/office/drawing/2014/main" id="{096C881B-2B72-4723-D7BA-DCF555796FB1}"/>
                  </a:ext>
                </a:extLst>
              </p:cNvPr>
              <p:cNvGraphicFramePr>
                <a:graphicFrameLocks noGrp="1"/>
              </p:cNvGraphicFramePr>
              <p:nvPr>
                <p:extLst>
                  <p:ext uri="{D42A27DB-BD31-4B8C-83A1-F6EECF244321}">
                    <p14:modId xmlns:p14="http://schemas.microsoft.com/office/powerpoint/2010/main" val="2111926298"/>
                  </p:ext>
                </p:extLst>
              </p:nvPr>
            </p:nvGraphicFramePr>
            <p:xfrm>
              <a:off x="5919276" y="948657"/>
              <a:ext cx="6072725" cy="2480343"/>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3688579042"/>
                        </a:ext>
                      </a:extLst>
                    </a:gridCol>
                    <a:gridCol w="1371600">
                      <a:extLst>
                        <a:ext uri="{9D8B030D-6E8A-4147-A177-3AD203B41FA5}">
                          <a16:colId xmlns:a16="http://schemas.microsoft.com/office/drawing/2014/main" val="180244333"/>
                        </a:ext>
                      </a:extLst>
                    </a:gridCol>
                    <a:gridCol w="955213">
                      <a:extLst>
                        <a:ext uri="{9D8B030D-6E8A-4147-A177-3AD203B41FA5}">
                          <a16:colId xmlns:a16="http://schemas.microsoft.com/office/drawing/2014/main" val="1780647486"/>
                        </a:ext>
                      </a:extLst>
                    </a:gridCol>
                    <a:gridCol w="1483187">
                      <a:extLst>
                        <a:ext uri="{9D8B030D-6E8A-4147-A177-3AD203B41FA5}">
                          <a16:colId xmlns:a16="http://schemas.microsoft.com/office/drawing/2014/main" val="2306471575"/>
                        </a:ext>
                      </a:extLst>
                    </a:gridCol>
                    <a:gridCol w="914400">
                      <a:extLst>
                        <a:ext uri="{9D8B030D-6E8A-4147-A177-3AD203B41FA5}">
                          <a16:colId xmlns:a16="http://schemas.microsoft.com/office/drawing/2014/main" val="2861709723"/>
                        </a:ext>
                      </a:extLst>
                    </a:gridCol>
                    <a:gridCol w="662525">
                      <a:extLst>
                        <a:ext uri="{9D8B030D-6E8A-4147-A177-3AD203B41FA5}">
                          <a16:colId xmlns:a16="http://schemas.microsoft.com/office/drawing/2014/main" val="1158483218"/>
                        </a:ext>
                      </a:extLst>
                    </a:gridCol>
                  </a:tblGrid>
                  <a:tr h="331867">
                    <a:tc>
                      <a:txBody>
                        <a:bodyPr/>
                        <a:lstStyle/>
                        <a:p>
                          <a:pPr algn="ctr"/>
                          <a:r>
                            <a:rPr lang="en-US" sz="1400" dirty="0"/>
                            <a:t>n</a:t>
                          </a:r>
                          <a:endParaRPr lang="en-GB" sz="1400" dirty="0"/>
                        </a:p>
                      </a:txBody>
                      <a:tcPr/>
                    </a:tc>
                    <a:tc>
                      <a:txBody>
                        <a:bodyPr/>
                        <a:lstStyle/>
                        <a:p>
                          <a:pPr algn="ctr"/>
                          <a:r>
                            <a:rPr lang="en-US" sz="1400" dirty="0"/>
                            <a:t>Hours X</a:t>
                          </a:r>
                          <a:endParaRPr lang="en-GB" sz="1400" dirty="0"/>
                        </a:p>
                      </a:txBody>
                      <a:tcPr/>
                    </a:tc>
                    <a:tc>
                      <a:txBody>
                        <a:bodyPr/>
                        <a:lstStyle/>
                        <a:p>
                          <a:endParaRPr lang="en-US"/>
                        </a:p>
                      </a:txBody>
                      <a:tcPr>
                        <a:blipFill>
                          <a:blip r:embed="rId2"/>
                          <a:stretch>
                            <a:fillRect l="-216561" t="-1818" r="-322293" b="-652727"/>
                          </a:stretch>
                        </a:blipFill>
                      </a:tcPr>
                    </a:tc>
                    <a:tc>
                      <a:txBody>
                        <a:bodyPr/>
                        <a:lstStyle/>
                        <a:p>
                          <a:pPr algn="ctr"/>
                          <a:r>
                            <a:rPr lang="en-US" sz="1400" dirty="0"/>
                            <a:t>Score Y</a:t>
                          </a:r>
                          <a:endParaRPr lang="en-GB" sz="1400" dirty="0"/>
                        </a:p>
                      </a:txBody>
                      <a:tcPr/>
                    </a:tc>
                    <a:tc>
                      <a:txBody>
                        <a:bodyPr/>
                        <a:lstStyle/>
                        <a:p>
                          <a:endParaRPr lang="en-US"/>
                        </a:p>
                      </a:txBody>
                      <a:tcPr>
                        <a:blipFill>
                          <a:blip r:embed="rId2"/>
                          <a:stretch>
                            <a:fillRect l="-493333" t="-1818" r="-75333" b="-652727"/>
                          </a:stretch>
                        </a:blipFill>
                      </a:tcPr>
                    </a:tc>
                    <a:tc>
                      <a:txBody>
                        <a:bodyPr/>
                        <a:lstStyle/>
                        <a:p>
                          <a:pPr algn="ctr"/>
                          <a:r>
                            <a:rPr lang="en-US" sz="900" dirty="0"/>
                            <a:t>Product</a:t>
                          </a:r>
                          <a:endParaRPr lang="en-GB" sz="900" dirty="0"/>
                        </a:p>
                      </a:txBody>
                      <a:tcPr/>
                    </a:tc>
                    <a:extLst>
                      <a:ext uri="{0D108BD9-81ED-4DB2-BD59-A6C34878D82A}">
                        <a16:rowId xmlns:a16="http://schemas.microsoft.com/office/drawing/2014/main" val="561490743"/>
                      </a:ext>
                    </a:extLst>
                  </a:tr>
                  <a:tr h="331867">
                    <a:tc>
                      <a:txBody>
                        <a:bodyPr/>
                        <a:lstStyle/>
                        <a:p>
                          <a:pPr algn="ctr"/>
                          <a:r>
                            <a:rPr lang="en-US" sz="1200" dirty="0"/>
                            <a:t>1</a:t>
                          </a:r>
                          <a:endParaRPr lang="en-GB" sz="1200" dirty="0"/>
                        </a:p>
                      </a:txBody>
                      <a:tcPr/>
                    </a:tc>
                    <a:tc>
                      <a:txBody>
                        <a:bodyPr/>
                        <a:lstStyle/>
                        <a:p>
                          <a:pPr algn="ctr"/>
                          <a:r>
                            <a:rPr lang="en-US" sz="1200" dirty="0"/>
                            <a:t>X1= 3</a:t>
                          </a:r>
                          <a:endParaRPr lang="en-GB" sz="1200" dirty="0"/>
                        </a:p>
                      </a:txBody>
                      <a:tcPr/>
                    </a:tc>
                    <a:tc>
                      <a:txBody>
                        <a:bodyPr/>
                        <a:lstStyle/>
                        <a:p>
                          <a:pPr algn="ctr"/>
                          <a:r>
                            <a:rPr lang="en-US" sz="1200" dirty="0"/>
                            <a:t>3-4.2= -1.2</a:t>
                          </a:r>
                          <a:endParaRPr lang="en-GB" sz="1200" dirty="0"/>
                        </a:p>
                      </a:txBody>
                      <a:tcPr/>
                    </a:tc>
                    <a:tc>
                      <a:txBody>
                        <a:bodyPr/>
                        <a:lstStyle/>
                        <a:p>
                          <a:pPr algn="ctr"/>
                          <a:r>
                            <a:rPr lang="en-US" sz="1200" dirty="0"/>
                            <a:t>Y1= 70</a:t>
                          </a:r>
                          <a:endParaRPr lang="en-GB" sz="1200" dirty="0"/>
                        </a:p>
                      </a:txBody>
                      <a:tcPr/>
                    </a:tc>
                    <a:tc>
                      <a:txBody>
                        <a:bodyPr/>
                        <a:lstStyle/>
                        <a:p>
                          <a:pPr algn="ctr"/>
                          <a:r>
                            <a:rPr lang="en-US" sz="1200" dirty="0"/>
                            <a:t>70-75=-5</a:t>
                          </a:r>
                          <a:endParaRPr lang="en-GB" sz="1200" dirty="0"/>
                        </a:p>
                      </a:txBody>
                      <a:tcPr/>
                    </a:tc>
                    <a:tc>
                      <a:txBody>
                        <a:bodyPr/>
                        <a:lstStyle/>
                        <a:p>
                          <a:pPr algn="ctr"/>
                          <a:r>
                            <a:rPr lang="en-US" sz="1200" dirty="0"/>
                            <a:t>6</a:t>
                          </a:r>
                          <a:endParaRPr lang="en-GB" sz="1200" dirty="0"/>
                        </a:p>
                      </a:txBody>
                      <a:tcPr/>
                    </a:tc>
                    <a:extLst>
                      <a:ext uri="{0D108BD9-81ED-4DB2-BD59-A6C34878D82A}">
                        <a16:rowId xmlns:a16="http://schemas.microsoft.com/office/drawing/2014/main" val="1102000575"/>
                      </a:ext>
                    </a:extLst>
                  </a:tr>
                  <a:tr h="331867">
                    <a:tc>
                      <a:txBody>
                        <a:bodyPr/>
                        <a:lstStyle/>
                        <a:p>
                          <a:pPr algn="ctr"/>
                          <a:r>
                            <a:rPr lang="en-US" sz="1200" dirty="0"/>
                            <a:t>2</a:t>
                          </a:r>
                          <a:endParaRPr lang="en-GB" sz="1200" dirty="0"/>
                        </a:p>
                      </a:txBody>
                      <a:tcPr/>
                    </a:tc>
                    <a:tc>
                      <a:txBody>
                        <a:bodyPr/>
                        <a:lstStyle/>
                        <a:p>
                          <a:pPr algn="ctr"/>
                          <a:r>
                            <a:rPr lang="en-US" sz="1200" dirty="0"/>
                            <a:t>X2= 5</a:t>
                          </a:r>
                          <a:endParaRPr lang="en-GB" sz="1200" dirty="0"/>
                        </a:p>
                      </a:txBody>
                      <a:tcPr/>
                    </a:tc>
                    <a:tc>
                      <a:txBody>
                        <a:bodyPr/>
                        <a:lstStyle/>
                        <a:p>
                          <a:pPr algn="ctr"/>
                          <a:r>
                            <a:rPr lang="en-US" sz="1200" dirty="0"/>
                            <a:t>5-4.2=0.8</a:t>
                          </a:r>
                          <a:endParaRPr lang="en-GB" sz="1200" dirty="0"/>
                        </a:p>
                      </a:txBody>
                      <a:tcPr/>
                    </a:tc>
                    <a:tc>
                      <a:txBody>
                        <a:bodyPr/>
                        <a:lstStyle/>
                        <a:p>
                          <a:pPr algn="ctr"/>
                          <a:r>
                            <a:rPr lang="en-US" sz="1200" dirty="0"/>
                            <a:t>Y2= 80</a:t>
                          </a:r>
                          <a:endParaRPr lang="en-GB" sz="1200" dirty="0"/>
                        </a:p>
                      </a:txBody>
                      <a:tcPr/>
                    </a:tc>
                    <a:tc>
                      <a:txBody>
                        <a:bodyPr/>
                        <a:lstStyle/>
                        <a:p>
                          <a:pPr algn="ctr"/>
                          <a:r>
                            <a:rPr lang="en-US" sz="1200" dirty="0"/>
                            <a:t>80-75=5</a:t>
                          </a:r>
                          <a:endParaRPr lang="en-GB" sz="1200" dirty="0"/>
                        </a:p>
                      </a:txBody>
                      <a:tcPr/>
                    </a:tc>
                    <a:tc>
                      <a:txBody>
                        <a:bodyPr/>
                        <a:lstStyle/>
                        <a:p>
                          <a:pPr algn="ctr"/>
                          <a:r>
                            <a:rPr lang="en-US" sz="1200" dirty="0"/>
                            <a:t>4</a:t>
                          </a:r>
                          <a:endParaRPr lang="en-GB" sz="1200" dirty="0"/>
                        </a:p>
                      </a:txBody>
                      <a:tcPr/>
                    </a:tc>
                    <a:extLst>
                      <a:ext uri="{0D108BD9-81ED-4DB2-BD59-A6C34878D82A}">
                        <a16:rowId xmlns:a16="http://schemas.microsoft.com/office/drawing/2014/main" val="725005961"/>
                      </a:ext>
                    </a:extLst>
                  </a:tr>
                  <a:tr h="331867">
                    <a:tc>
                      <a:txBody>
                        <a:bodyPr/>
                        <a:lstStyle/>
                        <a:p>
                          <a:pPr algn="ctr"/>
                          <a:r>
                            <a:rPr lang="en-US" sz="1200" dirty="0"/>
                            <a:t>3</a:t>
                          </a:r>
                          <a:endParaRPr lang="en-GB" sz="1200" dirty="0"/>
                        </a:p>
                      </a:txBody>
                      <a:tcPr/>
                    </a:tc>
                    <a:tc>
                      <a:txBody>
                        <a:bodyPr/>
                        <a:lstStyle/>
                        <a:p>
                          <a:pPr algn="ctr"/>
                          <a:r>
                            <a:rPr lang="en-US" sz="1200" dirty="0"/>
                            <a:t>X3= 2</a:t>
                          </a:r>
                          <a:endParaRPr lang="en-GB" sz="1200" dirty="0"/>
                        </a:p>
                      </a:txBody>
                      <a:tcPr/>
                    </a:tc>
                    <a:tc>
                      <a:txBody>
                        <a:bodyPr/>
                        <a:lstStyle/>
                        <a:p>
                          <a:pPr algn="ctr"/>
                          <a:r>
                            <a:rPr lang="en-US" sz="1200" dirty="0"/>
                            <a:t>2-4.2=-2.2</a:t>
                          </a:r>
                          <a:endParaRPr lang="en-GB" sz="1200" dirty="0"/>
                        </a:p>
                      </a:txBody>
                      <a:tcPr/>
                    </a:tc>
                    <a:tc>
                      <a:txBody>
                        <a:bodyPr/>
                        <a:lstStyle/>
                        <a:p>
                          <a:pPr algn="ctr"/>
                          <a:r>
                            <a:rPr lang="en-US" sz="1200" dirty="0"/>
                            <a:t>Y3= 60</a:t>
                          </a:r>
                          <a:endParaRPr lang="en-GB" sz="1200" dirty="0"/>
                        </a:p>
                      </a:txBody>
                      <a:tcPr/>
                    </a:tc>
                    <a:tc>
                      <a:txBody>
                        <a:bodyPr/>
                        <a:lstStyle/>
                        <a:p>
                          <a:pPr algn="ctr"/>
                          <a:r>
                            <a:rPr lang="en-US" sz="1200" dirty="0"/>
                            <a:t>60-75=-15</a:t>
                          </a:r>
                          <a:endParaRPr lang="en-GB" sz="1200" dirty="0"/>
                        </a:p>
                      </a:txBody>
                      <a:tcPr/>
                    </a:tc>
                    <a:tc>
                      <a:txBody>
                        <a:bodyPr/>
                        <a:lstStyle/>
                        <a:p>
                          <a:pPr algn="ctr"/>
                          <a:r>
                            <a:rPr lang="en-US" sz="1200" dirty="0"/>
                            <a:t>33</a:t>
                          </a:r>
                          <a:endParaRPr lang="en-GB" sz="1200" dirty="0"/>
                        </a:p>
                      </a:txBody>
                      <a:tcPr/>
                    </a:tc>
                    <a:extLst>
                      <a:ext uri="{0D108BD9-81ED-4DB2-BD59-A6C34878D82A}">
                        <a16:rowId xmlns:a16="http://schemas.microsoft.com/office/drawing/2014/main" val="820608584"/>
                      </a:ext>
                    </a:extLst>
                  </a:tr>
                  <a:tr h="331867">
                    <a:tc>
                      <a:txBody>
                        <a:bodyPr/>
                        <a:lstStyle/>
                        <a:p>
                          <a:pPr algn="ctr"/>
                          <a:r>
                            <a:rPr lang="en-US" sz="1200" dirty="0"/>
                            <a:t>4</a:t>
                          </a:r>
                          <a:endParaRPr lang="en-GB" sz="1200" dirty="0"/>
                        </a:p>
                      </a:txBody>
                      <a:tcPr/>
                    </a:tc>
                    <a:tc>
                      <a:txBody>
                        <a:bodyPr/>
                        <a:lstStyle/>
                        <a:p>
                          <a:pPr algn="ctr"/>
                          <a:r>
                            <a:rPr lang="en-US" sz="1200" dirty="0"/>
                            <a:t>X4= 7</a:t>
                          </a:r>
                          <a:endParaRPr lang="en-GB" sz="1200" dirty="0"/>
                        </a:p>
                      </a:txBody>
                      <a:tcPr/>
                    </a:tc>
                    <a:tc>
                      <a:txBody>
                        <a:bodyPr/>
                        <a:lstStyle/>
                        <a:p>
                          <a:pPr algn="ctr"/>
                          <a:r>
                            <a:rPr lang="en-US" sz="1200" dirty="0"/>
                            <a:t>7-4.2=2.8</a:t>
                          </a:r>
                          <a:endParaRPr lang="en-GB" sz="1200" dirty="0"/>
                        </a:p>
                      </a:txBody>
                      <a:tcPr/>
                    </a:tc>
                    <a:tc>
                      <a:txBody>
                        <a:bodyPr/>
                        <a:lstStyle/>
                        <a:p>
                          <a:pPr algn="ctr"/>
                          <a:r>
                            <a:rPr lang="en-US" sz="1200" dirty="0"/>
                            <a:t>Y4= 90</a:t>
                          </a:r>
                          <a:endParaRPr lang="en-GB" sz="1200" dirty="0"/>
                        </a:p>
                      </a:txBody>
                      <a:tcPr/>
                    </a:tc>
                    <a:tc>
                      <a:txBody>
                        <a:bodyPr/>
                        <a:lstStyle/>
                        <a:p>
                          <a:pPr algn="ctr"/>
                          <a:r>
                            <a:rPr lang="en-US" sz="1200" dirty="0"/>
                            <a:t>90-75=15</a:t>
                          </a:r>
                          <a:endParaRPr lang="en-GB" sz="1200" dirty="0"/>
                        </a:p>
                      </a:txBody>
                      <a:tcPr/>
                    </a:tc>
                    <a:tc>
                      <a:txBody>
                        <a:bodyPr/>
                        <a:lstStyle/>
                        <a:p>
                          <a:pPr algn="ctr"/>
                          <a:r>
                            <a:rPr lang="en-US" sz="1200" dirty="0"/>
                            <a:t>42</a:t>
                          </a:r>
                          <a:endParaRPr lang="en-GB" sz="1200" dirty="0"/>
                        </a:p>
                      </a:txBody>
                      <a:tcPr/>
                    </a:tc>
                    <a:extLst>
                      <a:ext uri="{0D108BD9-81ED-4DB2-BD59-A6C34878D82A}">
                        <a16:rowId xmlns:a16="http://schemas.microsoft.com/office/drawing/2014/main" val="3454093084"/>
                      </a:ext>
                    </a:extLst>
                  </a:tr>
                  <a:tr h="331867">
                    <a:tc>
                      <a:txBody>
                        <a:bodyPr/>
                        <a:lstStyle/>
                        <a:p>
                          <a:pPr algn="ctr"/>
                          <a:r>
                            <a:rPr lang="en-US" sz="1200" dirty="0"/>
                            <a:t>5</a:t>
                          </a:r>
                          <a:endParaRPr lang="en-GB" sz="1200" dirty="0"/>
                        </a:p>
                      </a:txBody>
                      <a:tcPr/>
                    </a:tc>
                    <a:tc>
                      <a:txBody>
                        <a:bodyPr/>
                        <a:lstStyle/>
                        <a:p>
                          <a:pPr algn="ctr"/>
                          <a:r>
                            <a:rPr lang="en-US" sz="1200" dirty="0"/>
                            <a:t>X5= 4</a:t>
                          </a:r>
                          <a:endParaRPr lang="en-GB" sz="1200" dirty="0"/>
                        </a:p>
                      </a:txBody>
                      <a:tcPr/>
                    </a:tc>
                    <a:tc>
                      <a:txBody>
                        <a:bodyPr/>
                        <a:lstStyle/>
                        <a:p>
                          <a:pPr algn="ctr"/>
                          <a:r>
                            <a:rPr lang="en-US" sz="1200" dirty="0"/>
                            <a:t>4-4.2=-0.2</a:t>
                          </a:r>
                          <a:endParaRPr lang="en-GB" sz="1200" dirty="0"/>
                        </a:p>
                      </a:txBody>
                      <a:tcPr/>
                    </a:tc>
                    <a:tc>
                      <a:txBody>
                        <a:bodyPr/>
                        <a:lstStyle/>
                        <a:p>
                          <a:pPr algn="ctr"/>
                          <a:r>
                            <a:rPr lang="en-US" sz="1200" dirty="0"/>
                            <a:t>Y5= 75</a:t>
                          </a:r>
                          <a:endParaRPr lang="en-GB" sz="1200" dirty="0"/>
                        </a:p>
                      </a:txBody>
                      <a:tcPr/>
                    </a:tc>
                    <a:tc>
                      <a:txBody>
                        <a:bodyPr/>
                        <a:lstStyle/>
                        <a:p>
                          <a:pPr algn="ctr"/>
                          <a:r>
                            <a:rPr lang="en-US" sz="1200" dirty="0"/>
                            <a:t>75-75=0</a:t>
                          </a:r>
                          <a:endParaRPr lang="en-GB" sz="1200" dirty="0"/>
                        </a:p>
                      </a:txBody>
                      <a:tcPr/>
                    </a:tc>
                    <a:tc>
                      <a:txBody>
                        <a:bodyPr/>
                        <a:lstStyle/>
                        <a:p>
                          <a:pPr algn="ctr"/>
                          <a:r>
                            <a:rPr lang="en-US" sz="1200" dirty="0"/>
                            <a:t>0</a:t>
                          </a:r>
                          <a:endParaRPr lang="en-GB" sz="1200" dirty="0"/>
                        </a:p>
                      </a:txBody>
                      <a:tcPr/>
                    </a:tc>
                    <a:extLst>
                      <a:ext uri="{0D108BD9-81ED-4DB2-BD59-A6C34878D82A}">
                        <a16:rowId xmlns:a16="http://schemas.microsoft.com/office/drawing/2014/main" val="2339644516"/>
                      </a:ext>
                    </a:extLst>
                  </a:tr>
                  <a:tr h="489141">
                    <a:tc>
                      <a:txBody>
                        <a:bodyPr/>
                        <a:lstStyle/>
                        <a:p>
                          <a:pPr algn="ctr" rtl="0"/>
                          <a:r>
                            <a:rPr lang="en-US" sz="1400" dirty="0"/>
                            <a:t>Mean</a:t>
                          </a:r>
                          <a:endParaRPr lang="en-GB" sz="1100" dirty="0"/>
                        </a:p>
                      </a:txBody>
                      <a:tcPr/>
                    </a:tc>
                    <a:tc>
                      <a:txBody>
                        <a:bodyPr/>
                        <a:lstStyle/>
                        <a:p>
                          <a:endParaRPr lang="en-US"/>
                        </a:p>
                      </a:txBody>
                      <a:tcPr>
                        <a:blipFill>
                          <a:blip r:embed="rId2"/>
                          <a:stretch>
                            <a:fillRect l="-51111" t="-411250" r="-294667" b="-7500"/>
                          </a:stretch>
                        </a:blipFill>
                      </a:tcPr>
                    </a:tc>
                    <a:tc>
                      <a:txBody>
                        <a:bodyPr/>
                        <a:lstStyle/>
                        <a:p>
                          <a:pPr algn="ctr" rtl="0"/>
                          <a:endParaRPr lang="en-GB" sz="1050" b="1" dirty="0"/>
                        </a:p>
                      </a:txBody>
                      <a:tcPr/>
                    </a:tc>
                    <a:tc>
                      <a:txBody>
                        <a:bodyPr/>
                        <a:lstStyle/>
                        <a:p>
                          <a:endParaRPr lang="en-US"/>
                        </a:p>
                      </a:txBody>
                      <a:tcPr>
                        <a:blipFill>
                          <a:blip r:embed="rId2"/>
                          <a:stretch>
                            <a:fillRect l="-204527" t="-411250" r="-108230" b="-7500"/>
                          </a:stretch>
                        </a:blipFill>
                      </a:tcPr>
                    </a:tc>
                    <a:tc>
                      <a:txBody>
                        <a:bodyPr/>
                        <a:lstStyle/>
                        <a:p>
                          <a:pPr algn="ctr" rtl="0"/>
                          <a:endParaRPr lang="en-GB" sz="1100" b="1" dirty="0"/>
                        </a:p>
                      </a:txBody>
                      <a:tcPr/>
                    </a:tc>
                    <a:tc>
                      <a:txBody>
                        <a:bodyPr/>
                        <a:lstStyle/>
                        <a:p>
                          <a:pPr algn="ctr" rtl="0"/>
                          <a:r>
                            <a:rPr lang="en-US" sz="1400" b="1" dirty="0"/>
                            <a:t>85</a:t>
                          </a:r>
                          <a:endParaRPr lang="en-GB" sz="1400" b="1" dirty="0"/>
                        </a:p>
                      </a:txBody>
                      <a:tcPr/>
                    </a:tc>
                    <a:extLst>
                      <a:ext uri="{0D108BD9-81ED-4DB2-BD59-A6C34878D82A}">
                        <a16:rowId xmlns:a16="http://schemas.microsoft.com/office/drawing/2014/main" val="877662992"/>
                      </a:ext>
                    </a:extLst>
                  </a:tr>
                </a:tbl>
              </a:graphicData>
            </a:graphic>
          </p:graphicFrame>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36730A6-127D-A743-4392-65060D403AD1}"/>
                  </a:ext>
                </a:extLst>
              </p:cNvPr>
              <p:cNvSpPr txBox="1"/>
              <p:nvPr/>
            </p:nvSpPr>
            <p:spPr>
              <a:xfrm>
                <a:off x="415924" y="1331126"/>
                <a:ext cx="11006704" cy="5332935"/>
              </a:xfrm>
              <a:prstGeom prst="rect">
                <a:avLst/>
              </a:prstGeom>
              <a:noFill/>
            </p:spPr>
            <p:txBody>
              <a:bodyPr wrap="square" rtlCol="0">
                <a:spAutoFit/>
              </a:bodyPr>
              <a:lstStyle/>
              <a:p>
                <a:pPr>
                  <a:lnSpc>
                    <a:spcPct val="150000"/>
                  </a:lnSpc>
                </a:pPr>
                <a:r>
                  <a:rPr lang="en-GB" sz="1600" dirty="0">
                    <a:latin typeface="+mj-lt"/>
                  </a:rPr>
                  <a:t>Suppose we</a:t>
                </a:r>
                <a:r>
                  <a:rPr lang="en-GB" sz="1600" b="0" i="0" dirty="0">
                    <a:effectLst/>
                    <a:latin typeface="+mj-lt"/>
                  </a:rPr>
                  <a:t> have two variables:</a:t>
                </a:r>
              </a:p>
              <a:p>
                <a:pPr>
                  <a:lnSpc>
                    <a:spcPct val="150000"/>
                  </a:lnSpc>
                </a:pPr>
                <a:r>
                  <a:rPr lang="en-GB" sz="1600" b="0" i="0" dirty="0">
                    <a:effectLst/>
                    <a:latin typeface="+mj-lt"/>
                  </a:rPr>
                  <a:t>Hours students study (</a:t>
                </a:r>
                <a:r>
                  <a:rPr lang="en-GB" sz="1600" b="1" i="0" dirty="0">
                    <a:effectLst/>
                    <a:latin typeface="+mj-lt"/>
                  </a:rPr>
                  <a:t>X</a:t>
                </a:r>
                <a:r>
                  <a:rPr lang="en-GB" sz="1600" b="0" i="0" dirty="0">
                    <a:effectLst/>
                    <a:latin typeface="+mj-lt"/>
                  </a:rPr>
                  <a:t>)= 3, 5, 2, 7, 4</a:t>
                </a:r>
              </a:p>
              <a:p>
                <a:pPr>
                  <a:lnSpc>
                    <a:spcPct val="150000"/>
                  </a:lnSpc>
                </a:pPr>
                <a:r>
                  <a:rPr lang="en-GB" sz="1600" dirty="0">
                    <a:latin typeface="+mj-lt"/>
                  </a:rPr>
                  <a:t>E</a:t>
                </a:r>
                <a:r>
                  <a:rPr lang="en-GB" sz="1600" b="0" i="0" dirty="0">
                    <a:effectLst/>
                    <a:latin typeface="+mj-lt"/>
                  </a:rPr>
                  <a:t>xam scores (</a:t>
                </a:r>
                <a:r>
                  <a:rPr lang="en-GB" sz="1600" b="1" i="0" dirty="0">
                    <a:effectLst/>
                    <a:latin typeface="+mj-lt"/>
                  </a:rPr>
                  <a:t>Y</a:t>
                </a:r>
                <a:r>
                  <a:rPr lang="en-GB" sz="1600" b="0" i="0" dirty="0">
                    <a:effectLst/>
                    <a:latin typeface="+mj-lt"/>
                  </a:rPr>
                  <a:t>)= 70, 80, 60, 90, 75</a:t>
                </a:r>
              </a:p>
              <a:p>
                <a:pPr>
                  <a:lnSpc>
                    <a:spcPct val="150000"/>
                  </a:lnSpc>
                </a:pPr>
                <a:r>
                  <a:rPr lang="en-GB" sz="1600" dirty="0">
                    <a:latin typeface="+mj-lt"/>
                  </a:rPr>
                  <a:t>To find covariance between them we have formula below</a:t>
                </a:r>
              </a:p>
              <a:p>
                <a:pPr>
                  <a:lnSpc>
                    <a:spcPct val="150000"/>
                  </a:lnSpc>
                </a:pPr>
                <a:r>
                  <a:rPr lang="pt-BR" sz="1600" b="0" i="0" dirty="0">
                    <a:effectLst/>
                    <a:latin typeface="+mj-lt"/>
                  </a:rPr>
                  <a:t>Cov(X, Y) = </a:t>
                </a:r>
                <a14:m>
                  <m:oMath xmlns:m="http://schemas.openxmlformats.org/officeDocument/2006/math">
                    <m:f>
                      <m:fPr>
                        <m:ctrlPr>
                          <a:rPr lang="en-GB" sz="1600" b="0" i="1" smtClean="0">
                            <a:effectLst/>
                            <a:latin typeface="Cambria Math" panose="02040503050406030204" pitchFamily="18" charset="0"/>
                          </a:rPr>
                        </m:ctrlPr>
                      </m:fPr>
                      <m:num>
                        <m:r>
                          <m:rPr>
                            <m:nor/>
                          </m:rPr>
                          <a:rPr lang="pt-BR" sz="1600" dirty="0"/>
                          <m:t>Σ</m:t>
                        </m:r>
                        <m:r>
                          <m:rPr>
                            <m:nor/>
                          </m:rPr>
                          <a:rPr lang="pt-BR" sz="1600" dirty="0"/>
                          <m:t> </m:t>
                        </m:r>
                        <m:r>
                          <m:rPr>
                            <m:nor/>
                          </m:rPr>
                          <a:rPr lang="en-US" sz="1600" b="0" i="0" dirty="0" smtClean="0"/>
                          <m:t>[</m:t>
                        </m:r>
                        <m:r>
                          <m:rPr>
                            <m:nor/>
                          </m:rPr>
                          <a:rPr lang="pt-BR" sz="1600" dirty="0"/>
                          <m:t>(</m:t>
                        </m:r>
                        <m:r>
                          <m:rPr>
                            <m:nor/>
                          </m:rPr>
                          <a:rPr lang="pt-BR" sz="1600" dirty="0"/>
                          <m:t>Xi</m:t>
                        </m:r>
                        <m:r>
                          <m:rPr>
                            <m:nor/>
                          </m:rPr>
                          <a:rPr lang="pt-BR" sz="1600" dirty="0"/>
                          <m:t> </m:t>
                        </m:r>
                        <m:r>
                          <m:rPr>
                            <m:nor/>
                          </m:rPr>
                          <a:rPr lang="pt-BR" sz="1600" dirty="0"/>
                          <m:t>−</m:t>
                        </m:r>
                        <m:r>
                          <m:rPr>
                            <m:nor/>
                          </m:rPr>
                          <a:rPr lang="pt-BR" sz="1600" dirty="0" smtClean="0">
                            <a:latin typeface="Calibri" panose="020F0502020204030204" pitchFamily="34" charset="0"/>
                            <a:cs typeface="Calibri" panose="020F0502020204030204" pitchFamily="34" charset="0"/>
                          </a:rPr>
                          <m:t>X</m:t>
                        </m:r>
                        <m:r>
                          <m:rPr>
                            <m:nor/>
                          </m:rPr>
                          <a:rPr lang="pt-BR" sz="1600" dirty="0"/>
                          <m:t>̅</m:t>
                        </m:r>
                        <m:r>
                          <m:rPr>
                            <m:nor/>
                          </m:rPr>
                          <a:rPr lang="en-US" sz="1600" b="0" i="0" dirty="0" smtClean="0"/>
                          <m:t> </m:t>
                        </m:r>
                        <m:r>
                          <m:rPr>
                            <m:nor/>
                          </m:rPr>
                          <a:rPr lang="pt-BR" sz="1600" dirty="0"/>
                          <m:t>) </m:t>
                        </m:r>
                        <m:r>
                          <m:rPr>
                            <m:nor/>
                          </m:rPr>
                          <a:rPr lang="pt-BR" sz="1600" dirty="0"/>
                          <m:t>∗ </m:t>
                        </m:r>
                        <m:r>
                          <m:rPr>
                            <m:nor/>
                          </m:rPr>
                          <a:rPr lang="pt-BR" sz="1600" dirty="0"/>
                          <m:t>(</m:t>
                        </m:r>
                        <m:r>
                          <m:rPr>
                            <m:nor/>
                          </m:rPr>
                          <a:rPr lang="pt-BR" sz="1600" dirty="0"/>
                          <m:t>Yi</m:t>
                        </m:r>
                        <m:r>
                          <m:rPr>
                            <m:nor/>
                          </m:rPr>
                          <a:rPr lang="pt-BR" sz="1600" dirty="0"/>
                          <m:t> </m:t>
                        </m:r>
                        <m:r>
                          <m:rPr>
                            <m:nor/>
                          </m:rPr>
                          <a:rPr lang="pt-BR" sz="1600" dirty="0"/>
                          <m:t>−</m:t>
                        </m:r>
                        <m:r>
                          <m:rPr>
                            <m:nor/>
                          </m:rPr>
                          <a:rPr lang="pt-BR" sz="1600" dirty="0"/>
                          <m:t>Ȳ)</m:t>
                        </m:r>
                        <m:r>
                          <m:rPr>
                            <m:nor/>
                          </m:rPr>
                          <a:rPr lang="en-US" sz="1600" b="0" i="0" dirty="0" smtClean="0"/>
                          <m:t>]</m:t>
                        </m:r>
                      </m:num>
                      <m:den>
                        <m:r>
                          <a:rPr lang="en-US" sz="1600" b="1" i="0" smtClean="0">
                            <a:effectLst/>
                            <a:latin typeface="Cambria Math" panose="02040503050406030204" pitchFamily="18" charset="0"/>
                          </a:rPr>
                          <m:t>𝐧</m:t>
                        </m:r>
                        <m:r>
                          <a:rPr lang="en-US" sz="1600" b="0" i="1" smtClean="0">
                            <a:effectLst/>
                            <a:latin typeface="Cambria Math" panose="02040503050406030204" pitchFamily="18" charset="0"/>
                          </a:rPr>
                          <m:t>−</m:t>
                        </m:r>
                        <m:r>
                          <a:rPr lang="en-US" sz="1600" b="0" i="1" smtClean="0">
                            <a:effectLst/>
                            <a:latin typeface="Cambria Math" panose="02040503050406030204" pitchFamily="18" charset="0"/>
                          </a:rPr>
                          <m:t>1</m:t>
                        </m:r>
                      </m:den>
                    </m:f>
                  </m:oMath>
                </a14:m>
                <a:r>
                  <a:rPr lang="en-GB" sz="1600" b="0" i="0" dirty="0">
                    <a:effectLst/>
                    <a:latin typeface="+mj-lt"/>
                  </a:rPr>
                  <a:t>  by Splitting formula</a:t>
                </a:r>
              </a:p>
              <a:p>
                <a:pPr>
                  <a:lnSpc>
                    <a:spcPct val="150000"/>
                  </a:lnSpc>
                </a:pPr>
                <a:r>
                  <a:rPr lang="pt-BR" sz="1600" b="0" i="0" dirty="0">
                    <a:effectLst/>
                    <a:latin typeface="+mj-lt"/>
                  </a:rPr>
                  <a:t>Cov(X, Y) = </a:t>
                </a:r>
                <a14:m>
                  <m:oMath xmlns:m="http://schemas.openxmlformats.org/officeDocument/2006/math">
                    <m:f>
                      <m:fPr>
                        <m:ctrlPr>
                          <a:rPr lang="en-GB" sz="1600" b="0" i="1" smtClean="0">
                            <a:effectLst/>
                            <a:latin typeface="Cambria Math" panose="02040503050406030204" pitchFamily="18" charset="0"/>
                          </a:rPr>
                        </m:ctrlPr>
                      </m:fPr>
                      <m:num>
                        <m:r>
                          <m:rPr>
                            <m:nor/>
                          </m:rPr>
                          <a:rPr lang="en-US" sz="1600" b="0" i="0" dirty="0" smtClean="0"/>
                          <m:t>[</m:t>
                        </m:r>
                        <m:r>
                          <m:rPr>
                            <m:nor/>
                          </m:rPr>
                          <a:rPr lang="pt-BR" sz="1600" dirty="0"/>
                          <m:t>(</m:t>
                        </m:r>
                        <m:r>
                          <m:rPr>
                            <m:nor/>
                          </m:rPr>
                          <a:rPr lang="pt-BR" sz="1600" dirty="0"/>
                          <m:t>X</m:t>
                        </m:r>
                        <m:r>
                          <m:rPr>
                            <m:nor/>
                          </m:rPr>
                          <a:rPr lang="en-US" sz="1600" b="0" i="0" baseline="-25000" dirty="0" smtClean="0"/>
                          <m:t>1</m:t>
                        </m:r>
                        <m:r>
                          <m:rPr>
                            <m:nor/>
                          </m:rPr>
                          <a:rPr lang="pt-BR" sz="1600" dirty="0"/>
                          <m:t> </m:t>
                        </m:r>
                        <m:r>
                          <m:rPr>
                            <m:nor/>
                          </m:rPr>
                          <a:rPr lang="pt-BR" sz="1600" dirty="0"/>
                          <m:t>−</m:t>
                        </m:r>
                        <m:r>
                          <m:rPr>
                            <m:nor/>
                          </m:rPr>
                          <a:rPr lang="pt-BR" sz="1600" dirty="0" smtClean="0">
                            <a:latin typeface="Calibri" panose="020F0502020204030204" pitchFamily="34" charset="0"/>
                            <a:cs typeface="Calibri" panose="020F0502020204030204" pitchFamily="34" charset="0"/>
                          </a:rPr>
                          <m:t>X</m:t>
                        </m:r>
                        <m:r>
                          <m:rPr>
                            <m:nor/>
                          </m:rPr>
                          <a:rPr lang="pt-BR" sz="1600" dirty="0"/>
                          <m:t>̅</m:t>
                        </m:r>
                        <m:r>
                          <m:rPr>
                            <m:nor/>
                          </m:rPr>
                          <a:rPr lang="en-US" sz="1600" b="0" i="0" dirty="0" smtClean="0"/>
                          <m:t> </m:t>
                        </m:r>
                        <m:r>
                          <m:rPr>
                            <m:nor/>
                          </m:rPr>
                          <a:rPr lang="pt-BR" sz="1600" dirty="0"/>
                          <m:t>)</m:t>
                        </m:r>
                        <m:r>
                          <m:rPr>
                            <m:nor/>
                          </m:rPr>
                          <a:rPr lang="pt-BR" sz="1600" dirty="0"/>
                          <m:t>(</m:t>
                        </m:r>
                        <m:r>
                          <m:rPr>
                            <m:nor/>
                          </m:rPr>
                          <a:rPr lang="pt-BR" sz="1600" dirty="0"/>
                          <m:t>Y</m:t>
                        </m:r>
                        <m:r>
                          <m:rPr>
                            <m:nor/>
                          </m:rPr>
                          <a:rPr lang="en-US" sz="1600" baseline="-25000" dirty="0"/>
                          <m:t>1</m:t>
                        </m:r>
                        <m:r>
                          <m:rPr>
                            <m:nor/>
                          </m:rPr>
                          <a:rPr lang="pt-BR" sz="1600" dirty="0"/>
                          <m:t> </m:t>
                        </m:r>
                        <m:r>
                          <m:rPr>
                            <m:nor/>
                          </m:rPr>
                          <a:rPr lang="pt-BR" sz="1600" dirty="0"/>
                          <m:t>−</m:t>
                        </m:r>
                        <m:r>
                          <m:rPr>
                            <m:nor/>
                          </m:rPr>
                          <a:rPr lang="pt-BR" sz="1600" dirty="0"/>
                          <m:t>Ȳ)</m:t>
                        </m:r>
                        <m:r>
                          <m:rPr>
                            <m:nor/>
                          </m:rPr>
                          <a:rPr lang="en-US" sz="1600" b="0" i="0" dirty="0" smtClean="0"/>
                          <m:t>+</m:t>
                        </m:r>
                        <m:r>
                          <m:rPr>
                            <m:nor/>
                          </m:rPr>
                          <a:rPr lang="pt-BR" sz="1600" dirty="0"/>
                          <m:t>(</m:t>
                        </m:r>
                        <m:r>
                          <m:rPr>
                            <m:nor/>
                          </m:rPr>
                          <a:rPr lang="pt-BR" sz="1600" dirty="0"/>
                          <m:t>X</m:t>
                        </m:r>
                        <m:r>
                          <m:rPr>
                            <m:nor/>
                          </m:rPr>
                          <a:rPr lang="en-US" sz="1600" b="0" i="0" baseline="-25000" dirty="0" smtClean="0"/>
                          <m:t>2</m:t>
                        </m:r>
                        <m:r>
                          <m:rPr>
                            <m:nor/>
                          </m:rPr>
                          <a:rPr lang="pt-BR" sz="1600" dirty="0"/>
                          <m:t> </m:t>
                        </m:r>
                        <m:r>
                          <m:rPr>
                            <m:nor/>
                          </m:rPr>
                          <a:rPr lang="pt-BR" sz="1600" dirty="0"/>
                          <m:t>−</m:t>
                        </m:r>
                        <m:r>
                          <m:rPr>
                            <m:nor/>
                          </m:rPr>
                          <a:rPr lang="pt-BR" sz="1600" dirty="0">
                            <a:latin typeface="Calibri" panose="020F0502020204030204" pitchFamily="34" charset="0"/>
                            <a:cs typeface="Calibri" panose="020F0502020204030204" pitchFamily="34" charset="0"/>
                          </a:rPr>
                          <m:t>X</m:t>
                        </m:r>
                        <m:r>
                          <m:rPr>
                            <m:nor/>
                          </m:rPr>
                          <a:rPr lang="pt-BR" sz="1600" dirty="0"/>
                          <m:t>̅</m:t>
                        </m:r>
                        <m:r>
                          <m:rPr>
                            <m:nor/>
                          </m:rPr>
                          <a:rPr lang="en-US" sz="1600" dirty="0"/>
                          <m:t> </m:t>
                        </m:r>
                        <m:r>
                          <m:rPr>
                            <m:nor/>
                          </m:rPr>
                          <a:rPr lang="pt-BR" sz="1600" dirty="0"/>
                          <m:t>)(</m:t>
                        </m:r>
                        <m:r>
                          <m:rPr>
                            <m:nor/>
                          </m:rPr>
                          <a:rPr lang="pt-BR" sz="1600" dirty="0"/>
                          <m:t>Y</m:t>
                        </m:r>
                        <m:r>
                          <m:rPr>
                            <m:nor/>
                          </m:rPr>
                          <a:rPr lang="en-US" sz="1600" baseline="-25000" dirty="0"/>
                          <m:t>2</m:t>
                        </m:r>
                        <m:r>
                          <m:rPr>
                            <m:nor/>
                          </m:rPr>
                          <a:rPr lang="pt-BR" sz="1600" dirty="0"/>
                          <m:t> </m:t>
                        </m:r>
                        <m:r>
                          <m:rPr>
                            <m:nor/>
                          </m:rPr>
                          <a:rPr lang="pt-BR" sz="1600" dirty="0"/>
                          <m:t>−</m:t>
                        </m:r>
                        <m:r>
                          <m:rPr>
                            <m:nor/>
                          </m:rPr>
                          <a:rPr lang="pt-BR" sz="1600" dirty="0"/>
                          <m:t>Ȳ)</m:t>
                        </m:r>
                        <m:r>
                          <m:rPr>
                            <m:nor/>
                          </m:rPr>
                          <a:rPr lang="en-US" sz="1600" b="0" i="0" dirty="0" smtClean="0"/>
                          <m:t>+</m:t>
                        </m:r>
                        <m:r>
                          <m:rPr>
                            <m:nor/>
                          </m:rPr>
                          <a:rPr lang="pt-BR" sz="1600" dirty="0"/>
                          <m:t>(</m:t>
                        </m:r>
                        <m:r>
                          <m:rPr>
                            <m:nor/>
                          </m:rPr>
                          <a:rPr lang="pt-BR" sz="1600" dirty="0"/>
                          <m:t>X</m:t>
                        </m:r>
                        <m:r>
                          <m:rPr>
                            <m:nor/>
                          </m:rPr>
                          <a:rPr lang="en-US" sz="1600" b="0" i="0" baseline="-25000" dirty="0" smtClean="0"/>
                          <m:t>3</m:t>
                        </m:r>
                        <m:r>
                          <m:rPr>
                            <m:nor/>
                          </m:rPr>
                          <a:rPr lang="pt-BR" sz="1600" dirty="0"/>
                          <m:t> </m:t>
                        </m:r>
                        <m:r>
                          <m:rPr>
                            <m:nor/>
                          </m:rPr>
                          <a:rPr lang="pt-BR" sz="1600" dirty="0"/>
                          <m:t>−</m:t>
                        </m:r>
                        <m:r>
                          <m:rPr>
                            <m:nor/>
                          </m:rPr>
                          <a:rPr lang="pt-BR" sz="1600" dirty="0">
                            <a:latin typeface="Calibri" panose="020F0502020204030204" pitchFamily="34" charset="0"/>
                            <a:cs typeface="Calibri" panose="020F0502020204030204" pitchFamily="34" charset="0"/>
                          </a:rPr>
                          <m:t>X</m:t>
                        </m:r>
                        <m:r>
                          <m:rPr>
                            <m:nor/>
                          </m:rPr>
                          <a:rPr lang="pt-BR" sz="1600" dirty="0"/>
                          <m:t>̅</m:t>
                        </m:r>
                        <m:r>
                          <m:rPr>
                            <m:nor/>
                          </m:rPr>
                          <a:rPr lang="en-US" sz="1600" dirty="0"/>
                          <m:t> </m:t>
                        </m:r>
                        <m:r>
                          <m:rPr>
                            <m:nor/>
                          </m:rPr>
                          <a:rPr lang="pt-BR" sz="1600" dirty="0"/>
                          <m:t>)(</m:t>
                        </m:r>
                        <m:r>
                          <m:rPr>
                            <m:nor/>
                          </m:rPr>
                          <a:rPr lang="pt-BR" sz="1600" dirty="0"/>
                          <m:t>Y</m:t>
                        </m:r>
                        <m:r>
                          <m:rPr>
                            <m:nor/>
                          </m:rPr>
                          <a:rPr lang="en-US" sz="1600" baseline="-25000" dirty="0"/>
                          <m:t>3</m:t>
                        </m:r>
                        <m:r>
                          <m:rPr>
                            <m:nor/>
                          </m:rPr>
                          <a:rPr lang="pt-BR" sz="1600" dirty="0"/>
                          <m:t> </m:t>
                        </m:r>
                        <m:r>
                          <m:rPr>
                            <m:nor/>
                          </m:rPr>
                          <a:rPr lang="pt-BR" sz="1600" dirty="0"/>
                          <m:t>−</m:t>
                        </m:r>
                        <m:r>
                          <m:rPr>
                            <m:nor/>
                          </m:rPr>
                          <a:rPr lang="pt-BR" sz="1600" dirty="0"/>
                          <m:t>Ȳ)</m:t>
                        </m:r>
                        <m:r>
                          <m:rPr>
                            <m:nor/>
                          </m:rPr>
                          <a:rPr lang="en-US" sz="1600" b="0" i="0" dirty="0" smtClean="0"/>
                          <m:t>+</m:t>
                        </m:r>
                        <m:r>
                          <m:rPr>
                            <m:nor/>
                          </m:rPr>
                          <a:rPr lang="pt-BR" sz="1600" dirty="0"/>
                          <m:t>(</m:t>
                        </m:r>
                        <m:r>
                          <m:rPr>
                            <m:nor/>
                          </m:rPr>
                          <a:rPr lang="pt-BR" sz="1600" dirty="0"/>
                          <m:t>X</m:t>
                        </m:r>
                        <m:r>
                          <m:rPr>
                            <m:nor/>
                          </m:rPr>
                          <a:rPr lang="en-US" sz="1600" b="0" i="0" baseline="-25000" dirty="0" smtClean="0"/>
                          <m:t>4</m:t>
                        </m:r>
                        <m:r>
                          <m:rPr>
                            <m:nor/>
                          </m:rPr>
                          <a:rPr lang="pt-BR" sz="1600" dirty="0"/>
                          <m:t> </m:t>
                        </m:r>
                        <m:r>
                          <m:rPr>
                            <m:nor/>
                          </m:rPr>
                          <a:rPr lang="pt-BR" sz="1600" dirty="0"/>
                          <m:t>−</m:t>
                        </m:r>
                        <m:r>
                          <m:rPr>
                            <m:nor/>
                          </m:rPr>
                          <a:rPr lang="pt-BR" sz="1600" dirty="0">
                            <a:latin typeface="Calibri" panose="020F0502020204030204" pitchFamily="34" charset="0"/>
                            <a:cs typeface="Calibri" panose="020F0502020204030204" pitchFamily="34" charset="0"/>
                          </a:rPr>
                          <m:t>X</m:t>
                        </m:r>
                        <m:r>
                          <m:rPr>
                            <m:nor/>
                          </m:rPr>
                          <a:rPr lang="pt-BR" sz="1600" dirty="0"/>
                          <m:t>̅</m:t>
                        </m:r>
                        <m:r>
                          <m:rPr>
                            <m:nor/>
                          </m:rPr>
                          <a:rPr lang="en-US" sz="1600" dirty="0"/>
                          <m:t> </m:t>
                        </m:r>
                        <m:r>
                          <m:rPr>
                            <m:nor/>
                          </m:rPr>
                          <a:rPr lang="pt-BR" sz="1600" dirty="0"/>
                          <m:t>)(</m:t>
                        </m:r>
                        <m:r>
                          <m:rPr>
                            <m:nor/>
                          </m:rPr>
                          <a:rPr lang="pt-BR" sz="1600" dirty="0"/>
                          <m:t>Y</m:t>
                        </m:r>
                        <m:r>
                          <m:rPr>
                            <m:nor/>
                          </m:rPr>
                          <a:rPr lang="en-US" sz="1600" baseline="-25000" dirty="0"/>
                          <m:t>4</m:t>
                        </m:r>
                        <m:r>
                          <m:rPr>
                            <m:nor/>
                          </m:rPr>
                          <a:rPr lang="pt-BR" sz="1600" dirty="0"/>
                          <m:t> </m:t>
                        </m:r>
                        <m:r>
                          <m:rPr>
                            <m:nor/>
                          </m:rPr>
                          <a:rPr lang="pt-BR" sz="1600" dirty="0"/>
                          <m:t>−</m:t>
                        </m:r>
                        <m:r>
                          <m:rPr>
                            <m:nor/>
                          </m:rPr>
                          <a:rPr lang="pt-BR" sz="1600" dirty="0"/>
                          <m:t>Ȳ)</m:t>
                        </m:r>
                        <m:r>
                          <m:rPr>
                            <m:nor/>
                          </m:rPr>
                          <a:rPr lang="en-US" sz="1600" b="0" i="0" dirty="0" smtClean="0"/>
                          <m:t>+</m:t>
                        </m:r>
                        <m:r>
                          <m:rPr>
                            <m:nor/>
                          </m:rPr>
                          <a:rPr lang="pt-BR" sz="1600" dirty="0"/>
                          <m:t>(</m:t>
                        </m:r>
                        <m:r>
                          <m:rPr>
                            <m:nor/>
                          </m:rPr>
                          <a:rPr lang="pt-BR" sz="1600" dirty="0"/>
                          <m:t>X</m:t>
                        </m:r>
                        <m:r>
                          <m:rPr>
                            <m:nor/>
                          </m:rPr>
                          <a:rPr lang="en-US" sz="1600" b="0" i="0" baseline="-25000" dirty="0" smtClean="0"/>
                          <m:t>5</m:t>
                        </m:r>
                        <m:r>
                          <m:rPr>
                            <m:nor/>
                          </m:rPr>
                          <a:rPr lang="pt-BR" sz="1600" dirty="0"/>
                          <m:t> </m:t>
                        </m:r>
                        <m:r>
                          <m:rPr>
                            <m:nor/>
                          </m:rPr>
                          <a:rPr lang="pt-BR" sz="1600" dirty="0"/>
                          <m:t>−</m:t>
                        </m:r>
                        <m:r>
                          <m:rPr>
                            <m:nor/>
                          </m:rPr>
                          <a:rPr lang="pt-BR" sz="1600" dirty="0">
                            <a:latin typeface="Calibri" panose="020F0502020204030204" pitchFamily="34" charset="0"/>
                            <a:cs typeface="Calibri" panose="020F0502020204030204" pitchFamily="34" charset="0"/>
                          </a:rPr>
                          <m:t>X</m:t>
                        </m:r>
                        <m:r>
                          <m:rPr>
                            <m:nor/>
                          </m:rPr>
                          <a:rPr lang="pt-BR" sz="1600" dirty="0"/>
                          <m:t>̅</m:t>
                        </m:r>
                        <m:r>
                          <m:rPr>
                            <m:nor/>
                          </m:rPr>
                          <a:rPr lang="en-US" sz="1600" dirty="0"/>
                          <m:t> </m:t>
                        </m:r>
                        <m:r>
                          <m:rPr>
                            <m:nor/>
                          </m:rPr>
                          <a:rPr lang="pt-BR" sz="1600" dirty="0"/>
                          <m:t>)(</m:t>
                        </m:r>
                        <m:r>
                          <m:rPr>
                            <m:nor/>
                          </m:rPr>
                          <a:rPr lang="pt-BR" sz="1600" dirty="0"/>
                          <m:t>Y</m:t>
                        </m:r>
                        <m:r>
                          <m:rPr>
                            <m:nor/>
                          </m:rPr>
                          <a:rPr lang="en-US" sz="1600" b="0" i="0" baseline="-25000" dirty="0" smtClean="0"/>
                          <m:t>5</m:t>
                        </m:r>
                        <m:r>
                          <m:rPr>
                            <m:nor/>
                          </m:rPr>
                          <a:rPr lang="pt-BR" sz="1600" dirty="0"/>
                          <m:t> </m:t>
                        </m:r>
                        <m:r>
                          <m:rPr>
                            <m:nor/>
                          </m:rPr>
                          <a:rPr lang="pt-BR" sz="1600" dirty="0"/>
                          <m:t>−</m:t>
                        </m:r>
                        <m:r>
                          <m:rPr>
                            <m:nor/>
                          </m:rPr>
                          <a:rPr lang="pt-BR" sz="1600" dirty="0"/>
                          <m:t>Ȳ)</m:t>
                        </m:r>
                        <m:r>
                          <m:rPr>
                            <m:nor/>
                          </m:rPr>
                          <a:rPr lang="en-US" sz="1600" b="0" i="0" dirty="0" smtClean="0"/>
                          <m:t>]</m:t>
                        </m:r>
                      </m:num>
                      <m:den>
                        <m:r>
                          <a:rPr lang="en-US" sz="1600" b="1" i="0" smtClean="0">
                            <a:effectLst/>
                            <a:latin typeface="Cambria Math" panose="02040503050406030204" pitchFamily="18" charset="0"/>
                          </a:rPr>
                          <m:t>𝐧</m:t>
                        </m:r>
                        <m:r>
                          <a:rPr lang="en-US" sz="1600" b="0" i="1" smtClean="0">
                            <a:effectLst/>
                            <a:latin typeface="Cambria Math" panose="02040503050406030204" pitchFamily="18" charset="0"/>
                          </a:rPr>
                          <m:t>−</m:t>
                        </m:r>
                        <m:r>
                          <a:rPr lang="en-US" sz="1600" b="0" i="1" smtClean="0">
                            <a:effectLst/>
                            <a:latin typeface="Cambria Math" panose="02040503050406030204" pitchFamily="18" charset="0"/>
                          </a:rPr>
                          <m:t>1</m:t>
                        </m:r>
                      </m:den>
                    </m:f>
                  </m:oMath>
                </a14:m>
                <a:endParaRPr lang="en-GB" sz="1600" b="0" i="0" dirty="0">
                  <a:effectLst/>
                  <a:latin typeface="+mj-lt"/>
                </a:endParaRPr>
              </a:p>
              <a:p>
                <a:pPr>
                  <a:lnSpc>
                    <a:spcPct val="150000"/>
                  </a:lnSpc>
                </a:pPr>
                <a:r>
                  <a:rPr lang="en-GB" sz="1600" dirty="0">
                    <a:latin typeface="+mj-lt"/>
                  </a:rPr>
                  <a:t>Here </a:t>
                </a:r>
              </a:p>
              <a:p>
                <a:pPr marL="285750" indent="-285750" algn="l">
                  <a:buFont typeface="Arial" panose="020B0604020202020204" pitchFamily="34" charset="0"/>
                  <a:buChar char="•"/>
                </a:pPr>
                <a:r>
                  <a:rPr lang="en-GB" sz="1600" i="0" dirty="0">
                    <a:effectLst/>
                    <a:latin typeface="+mj-lt"/>
                  </a:rPr>
                  <a:t>n:  5</a:t>
                </a:r>
              </a:p>
              <a:p>
                <a:pPr marL="285750" indent="-285750" algn="l">
                  <a:buFont typeface="Arial" panose="020B0604020202020204" pitchFamily="34" charset="0"/>
                  <a:buChar char="•"/>
                </a:pPr>
                <a:r>
                  <a:rPr lang="en-GB" sz="1600" i="0" dirty="0">
                    <a:effectLst/>
                    <a:latin typeface="+mj-lt"/>
                  </a:rPr>
                  <a:t>Xi: 3,5,2,7,4</a:t>
                </a:r>
              </a:p>
              <a:p>
                <a:pPr marL="285750" indent="-285750" algn="l">
                  <a:buFont typeface="Arial" panose="020B0604020202020204" pitchFamily="34" charset="0"/>
                  <a:buChar char="•"/>
                </a:pPr>
                <a:r>
                  <a:rPr lang="en-GB" sz="1600" i="0" dirty="0">
                    <a:effectLst/>
                    <a:latin typeface="Calibri" panose="020F0502020204030204" pitchFamily="34" charset="0"/>
                    <a:cs typeface="Calibri" panose="020F0502020204030204" pitchFamily="34" charset="0"/>
                  </a:rPr>
                  <a:t>X</a:t>
                </a:r>
                <a:r>
                  <a:rPr lang="en-GB" sz="1600" i="0" dirty="0">
                    <a:effectLst/>
                    <a:latin typeface="+mj-lt"/>
                  </a:rPr>
                  <a:t>̅:  4.2</a:t>
                </a:r>
              </a:p>
              <a:p>
                <a:pPr marL="285750" indent="-285750" algn="l">
                  <a:buFont typeface="Arial" panose="020B0604020202020204" pitchFamily="34" charset="0"/>
                  <a:buChar char="•"/>
                </a:pPr>
                <a:r>
                  <a:rPr lang="en-GB" sz="1600" i="0" dirty="0">
                    <a:effectLst/>
                    <a:latin typeface="+mj-lt"/>
                  </a:rPr>
                  <a:t>Yi: 70,80,60,90,75</a:t>
                </a:r>
              </a:p>
              <a:p>
                <a:pPr marL="285750" indent="-285750" algn="l">
                  <a:buFont typeface="Arial" panose="020B0604020202020204" pitchFamily="34" charset="0"/>
                  <a:buChar char="•"/>
                </a:pPr>
                <a:r>
                  <a:rPr lang="en-GB" sz="1600" i="0" dirty="0">
                    <a:effectLst/>
                    <a:latin typeface="+mj-lt"/>
                  </a:rPr>
                  <a:t>Ȳ:  75</a:t>
                </a:r>
              </a:p>
              <a:p>
                <a:pPr>
                  <a:lnSpc>
                    <a:spcPct val="150000"/>
                  </a:lnSpc>
                </a:pPr>
                <a:r>
                  <a:rPr lang="pt-BR" sz="1600" b="0" i="0" dirty="0">
                    <a:effectLst/>
                    <a:latin typeface="+mj-lt"/>
                  </a:rPr>
                  <a:t>Cov(X, Y) = </a:t>
                </a:r>
                <a14:m>
                  <m:oMath xmlns:m="http://schemas.openxmlformats.org/officeDocument/2006/math">
                    <m:f>
                      <m:fPr>
                        <m:ctrlPr>
                          <a:rPr lang="en-GB" sz="1600" b="0" i="1" smtClean="0">
                            <a:effectLst/>
                            <a:latin typeface="Cambria Math" panose="02040503050406030204" pitchFamily="18" charset="0"/>
                          </a:rPr>
                        </m:ctrlPr>
                      </m:fPr>
                      <m:num>
                        <m:r>
                          <m:rPr>
                            <m:nor/>
                          </m:rPr>
                          <a:rPr lang="en-US" sz="1600" b="0" i="0" smtClean="0">
                            <a:effectLst/>
                            <a:latin typeface="Cambria Math" panose="02040503050406030204" pitchFamily="18" charset="0"/>
                          </a:rPr>
                          <m:t>85</m:t>
                        </m:r>
                      </m:num>
                      <m:den>
                        <m:r>
                          <a:rPr lang="en-US" sz="1600" b="0" i="1" dirty="0" smtClean="0">
                            <a:latin typeface="Cambria Math" panose="02040503050406030204" pitchFamily="18" charset="0"/>
                          </a:rPr>
                          <m:t>5</m:t>
                        </m:r>
                        <m:r>
                          <a:rPr lang="en-US" sz="1600" b="0" i="1" smtClean="0">
                            <a:effectLst/>
                            <a:latin typeface="Cambria Math" panose="02040503050406030204" pitchFamily="18" charset="0"/>
                          </a:rPr>
                          <m:t>−</m:t>
                        </m:r>
                        <m:r>
                          <a:rPr lang="en-US" sz="1600" b="0" i="1" smtClean="0">
                            <a:effectLst/>
                            <a:latin typeface="Cambria Math" panose="02040503050406030204" pitchFamily="18" charset="0"/>
                          </a:rPr>
                          <m:t>1</m:t>
                        </m:r>
                      </m:den>
                    </m:f>
                  </m:oMath>
                </a14:m>
                <a:r>
                  <a:rPr lang="en-GB" sz="1600" b="0" i="0" dirty="0">
                    <a:effectLst/>
                    <a:latin typeface="+mj-lt"/>
                  </a:rPr>
                  <a:t> = </a:t>
                </a:r>
                <a14:m>
                  <m:oMath xmlns:m="http://schemas.openxmlformats.org/officeDocument/2006/math">
                    <m:f>
                      <m:fPr>
                        <m:ctrlPr>
                          <a:rPr lang="en-GB" sz="1600" i="1">
                            <a:latin typeface="Cambria Math" panose="02040503050406030204" pitchFamily="18" charset="0"/>
                          </a:rPr>
                        </m:ctrlPr>
                      </m:fPr>
                      <m:num>
                        <m:r>
                          <m:rPr>
                            <m:nor/>
                          </m:rPr>
                          <a:rPr lang="en-US" sz="1600" b="0" i="0" smtClean="0">
                            <a:latin typeface="Cambria Math" panose="02040503050406030204" pitchFamily="18" charset="0"/>
                          </a:rPr>
                          <m:t>85</m:t>
                        </m:r>
                      </m:num>
                      <m:den>
                        <m:r>
                          <a:rPr lang="en-US" sz="1600" b="0" i="1" dirty="0" smtClean="0">
                            <a:latin typeface="Cambria Math" panose="02040503050406030204" pitchFamily="18" charset="0"/>
                          </a:rPr>
                          <m:t>4</m:t>
                        </m:r>
                      </m:den>
                    </m:f>
                  </m:oMath>
                </a14:m>
                <a:r>
                  <a:rPr lang="en-GB" sz="1600" b="0" i="0" dirty="0">
                    <a:effectLst/>
                    <a:latin typeface="+mj-lt"/>
                  </a:rPr>
                  <a:t> </a:t>
                </a:r>
                <a:r>
                  <a:rPr lang="en-GB" sz="1600" b="0" i="0" baseline="-25000" dirty="0">
                    <a:effectLst/>
                    <a:latin typeface="+mj-lt"/>
                  </a:rPr>
                  <a:t>=</a:t>
                </a:r>
                <a:r>
                  <a:rPr lang="en-GB" sz="1600" b="0" i="0" dirty="0">
                    <a:effectLst/>
                    <a:latin typeface="+mj-lt"/>
                  </a:rPr>
                  <a:t> 21.25 </a:t>
                </a:r>
              </a:p>
              <a:p>
                <a:pPr algn="ctr">
                  <a:lnSpc>
                    <a:spcPct val="150000"/>
                  </a:lnSpc>
                </a:pPr>
                <a:r>
                  <a:rPr lang="en-GB" sz="1400" i="0" u="sng" dirty="0">
                    <a:effectLst/>
                    <a:latin typeface="+mj-lt"/>
                  </a:rPr>
                  <a:t>So covariance of X &amp; Y is 21.25 which is positive value which mean as study hours increase exam score also increase.</a:t>
                </a:r>
                <a:endParaRPr lang="en-GB" sz="1600" i="0" u="sng" dirty="0">
                  <a:effectLst/>
                  <a:latin typeface="+mj-lt"/>
                </a:endParaRPr>
              </a:p>
            </p:txBody>
          </p:sp>
        </mc:Choice>
        <mc:Fallback>
          <p:sp>
            <p:nvSpPr>
              <p:cNvPr id="4" name="TextBox 3">
                <a:extLst>
                  <a:ext uri="{FF2B5EF4-FFF2-40B4-BE49-F238E27FC236}">
                    <a16:creationId xmlns:a16="http://schemas.microsoft.com/office/drawing/2014/main" id="{336730A6-127D-A743-4392-65060D403AD1}"/>
                  </a:ext>
                </a:extLst>
              </p:cNvPr>
              <p:cNvSpPr txBox="1">
                <a:spLocks noRot="1" noChangeAspect="1" noMove="1" noResize="1" noEditPoints="1" noAdjustHandles="1" noChangeArrowheads="1" noChangeShapeType="1" noTextEdit="1"/>
              </p:cNvSpPr>
              <p:nvPr/>
            </p:nvSpPr>
            <p:spPr>
              <a:xfrm>
                <a:off x="415924" y="1331126"/>
                <a:ext cx="11006704" cy="5332935"/>
              </a:xfrm>
              <a:prstGeom prst="rect">
                <a:avLst/>
              </a:prstGeom>
              <a:blipFill>
                <a:blip r:embed="rId3"/>
                <a:stretch>
                  <a:fillRect l="-277" b="-229"/>
                </a:stretch>
              </a:blipFill>
            </p:spPr>
            <p:txBody>
              <a:bodyPr/>
              <a:lstStyle/>
              <a:p>
                <a:r>
                  <a:rPr lang="en-GB">
                    <a:noFill/>
                  </a:rPr>
                  <a:t> </a:t>
                </a:r>
              </a:p>
            </p:txBody>
          </p:sp>
        </mc:Fallback>
      </mc:AlternateContent>
    </p:spTree>
    <p:extLst>
      <p:ext uri="{BB962C8B-B14F-4D97-AF65-F5344CB8AC3E}">
        <p14:creationId xmlns:p14="http://schemas.microsoft.com/office/powerpoint/2010/main" val="101460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5D420-1094-647B-AA1D-F2B2B40BF5CF}"/>
              </a:ext>
            </a:extLst>
          </p:cNvPr>
          <p:cNvSpPr>
            <a:spLocks noGrp="1"/>
          </p:cNvSpPr>
          <p:nvPr>
            <p:ph type="title"/>
          </p:nvPr>
        </p:nvSpPr>
        <p:spPr>
          <a:xfrm>
            <a:off x="1446212" y="2743200"/>
            <a:ext cx="9601200" cy="1143000"/>
          </a:xfrm>
        </p:spPr>
        <p:txBody>
          <a:bodyPr/>
          <a:lstStyle/>
          <a:p>
            <a:pPr algn="ctr"/>
            <a:r>
              <a:rPr lang="en-US" dirty="0"/>
              <a:t>That’s All About Correlation </a:t>
            </a:r>
          </a:p>
        </p:txBody>
      </p:sp>
    </p:spTree>
    <p:extLst>
      <p:ext uri="{BB962C8B-B14F-4D97-AF65-F5344CB8AC3E}">
        <p14:creationId xmlns:p14="http://schemas.microsoft.com/office/powerpoint/2010/main" val="11476834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Correlation</a:t>
            </a:r>
          </a:p>
        </p:txBody>
      </p:sp>
      <p:sp>
        <p:nvSpPr>
          <p:cNvPr id="14" name="Content Placeholder 13"/>
          <p:cNvSpPr>
            <a:spLocks noGrp="1"/>
          </p:cNvSpPr>
          <p:nvPr>
            <p:ph idx="1"/>
          </p:nvPr>
        </p:nvSpPr>
        <p:spPr>
          <a:xfrm>
            <a:off x="1293812" y="2133600"/>
            <a:ext cx="9601200" cy="4343400"/>
          </a:xfrm>
        </p:spPr>
        <p:txBody>
          <a:bodyPr/>
          <a:lstStyle/>
          <a:p>
            <a:r>
              <a:rPr lang="en-US" dirty="0"/>
              <a:t>When we are talking about relation between two data that is usually called Correlation.</a:t>
            </a:r>
          </a:p>
          <a:p>
            <a:r>
              <a:rPr lang="en-US" dirty="0"/>
              <a:t>That relationship may be between variables, classes, natural phenomena's etc.…</a:t>
            </a:r>
          </a:p>
          <a:p>
            <a:r>
              <a:rPr lang="en-US" dirty="0"/>
              <a:t>The relationship existing between two or more than two Quantitative variables is called Correlation.</a:t>
            </a:r>
          </a:p>
          <a:p>
            <a:r>
              <a:rPr lang="en-US" dirty="0"/>
              <a:t>When an increase or decrease of one </a:t>
            </a:r>
            <a:r>
              <a:rPr lang="en-US" dirty="0" err="1"/>
              <a:t>varaible</a:t>
            </a:r>
            <a:r>
              <a:rPr lang="en-US" dirty="0"/>
              <a:t> is associated with an increase or decrease of another, it is called correlation. </a:t>
            </a:r>
          </a:p>
          <a:p>
            <a:endParaRPr lang="en-US" dirty="0"/>
          </a:p>
          <a:p>
            <a:endParaRPr lang="en-US" dirty="0"/>
          </a:p>
          <a:p>
            <a:endParaRPr lang="en-US" dirty="0"/>
          </a:p>
        </p:txBody>
      </p:sp>
    </p:spTree>
    <p:extLst>
      <p:ext uri="{BB962C8B-B14F-4D97-AF65-F5344CB8AC3E}">
        <p14:creationId xmlns:p14="http://schemas.microsoft.com/office/powerpoint/2010/main" val="397079867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C316-781C-3D01-57FF-C3C4290490BF}"/>
              </a:ext>
            </a:extLst>
          </p:cNvPr>
          <p:cNvSpPr>
            <a:spLocks noGrp="1"/>
          </p:cNvSpPr>
          <p:nvPr>
            <p:ph type="title"/>
          </p:nvPr>
        </p:nvSpPr>
        <p:spPr/>
        <p:txBody>
          <a:bodyPr/>
          <a:lstStyle/>
          <a:p>
            <a:r>
              <a:rPr lang="en-US" dirty="0"/>
              <a:t>Types of Correlation</a:t>
            </a:r>
          </a:p>
        </p:txBody>
      </p:sp>
      <p:sp>
        <p:nvSpPr>
          <p:cNvPr id="3" name="Content Placeholder 2">
            <a:extLst>
              <a:ext uri="{FF2B5EF4-FFF2-40B4-BE49-F238E27FC236}">
                <a16:creationId xmlns:a16="http://schemas.microsoft.com/office/drawing/2014/main" id="{B8CFA1E2-13E8-C18C-7E29-A5A4F8C5EEEA}"/>
              </a:ext>
            </a:extLst>
          </p:cNvPr>
          <p:cNvSpPr>
            <a:spLocks noGrp="1"/>
          </p:cNvSpPr>
          <p:nvPr>
            <p:ph idx="1"/>
          </p:nvPr>
        </p:nvSpPr>
        <p:spPr/>
        <p:txBody>
          <a:bodyPr/>
          <a:lstStyle/>
          <a:p>
            <a:pPr marL="0" indent="0">
              <a:buNone/>
            </a:pPr>
            <a:r>
              <a:rPr lang="en-US" sz="2800" b="1" dirty="0"/>
              <a:t>There are two types of Correlation</a:t>
            </a:r>
          </a:p>
          <a:p>
            <a:pPr marL="457200" indent="-457200">
              <a:buAutoNum type="arabicParenR"/>
            </a:pPr>
            <a:r>
              <a:rPr lang="en-US" sz="2800" b="1" dirty="0"/>
              <a:t>Positive correlation.</a:t>
            </a:r>
          </a:p>
          <a:p>
            <a:pPr marL="457200" indent="-457200">
              <a:buAutoNum type="arabicParenR"/>
            </a:pPr>
            <a:r>
              <a:rPr lang="en-US" sz="2800" b="1" dirty="0"/>
              <a:t>Negative correlation</a:t>
            </a:r>
          </a:p>
          <a:p>
            <a:pPr marL="0" indent="0">
              <a:buNone/>
            </a:pPr>
            <a:endParaRPr lang="en-US" dirty="0"/>
          </a:p>
        </p:txBody>
      </p:sp>
    </p:spTree>
    <p:extLst>
      <p:ext uri="{BB962C8B-B14F-4D97-AF65-F5344CB8AC3E}">
        <p14:creationId xmlns:p14="http://schemas.microsoft.com/office/powerpoint/2010/main" val="198715974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7256D-AA06-101C-DA1F-88E3B31CD856}"/>
              </a:ext>
            </a:extLst>
          </p:cNvPr>
          <p:cNvSpPr>
            <a:spLocks noGrp="1"/>
          </p:cNvSpPr>
          <p:nvPr>
            <p:ph type="title"/>
          </p:nvPr>
        </p:nvSpPr>
        <p:spPr/>
        <p:txBody>
          <a:bodyPr/>
          <a:lstStyle/>
          <a:p>
            <a:r>
              <a:rPr lang="en-US" dirty="0"/>
              <a:t>Positive Correlation</a:t>
            </a:r>
          </a:p>
        </p:txBody>
      </p:sp>
      <p:sp>
        <p:nvSpPr>
          <p:cNvPr id="3" name="Content Placeholder 2">
            <a:extLst>
              <a:ext uri="{FF2B5EF4-FFF2-40B4-BE49-F238E27FC236}">
                <a16:creationId xmlns:a16="http://schemas.microsoft.com/office/drawing/2014/main" id="{7985C2E6-C68A-EFE3-F807-02CC1AECFA8B}"/>
              </a:ext>
            </a:extLst>
          </p:cNvPr>
          <p:cNvSpPr>
            <a:spLocks noGrp="1"/>
          </p:cNvSpPr>
          <p:nvPr>
            <p:ph idx="1"/>
          </p:nvPr>
        </p:nvSpPr>
        <p:spPr/>
        <p:txBody>
          <a:bodyPr/>
          <a:lstStyle/>
          <a:p>
            <a:r>
              <a:rPr lang="en-US" dirty="0"/>
              <a:t>When both variables move in the same direction means either both increase or decrease together.</a:t>
            </a:r>
          </a:p>
          <a:p>
            <a:r>
              <a:rPr lang="en-US" sz="2500" b="1" dirty="0"/>
              <a:t>Examples;</a:t>
            </a:r>
          </a:p>
          <a:p>
            <a:pPr marL="457200" indent="-457200">
              <a:buAutoNum type="arabicParenR"/>
            </a:pPr>
            <a:r>
              <a:rPr lang="en-US" sz="2500" b="1" dirty="0"/>
              <a:t>Hot weather and demand of ice.</a:t>
            </a:r>
          </a:p>
          <a:p>
            <a:pPr marL="457200" indent="-457200">
              <a:buAutoNum type="arabicParenR"/>
            </a:pPr>
            <a:r>
              <a:rPr lang="en-US" sz="2500" b="1" dirty="0"/>
              <a:t>Consuming more electricity and </a:t>
            </a:r>
            <a:r>
              <a:rPr lang="en-US" sz="2500" b="1" dirty="0" err="1"/>
              <a:t>amout</a:t>
            </a:r>
            <a:r>
              <a:rPr lang="en-US" sz="2500" b="1" dirty="0"/>
              <a:t> of bill.</a:t>
            </a:r>
          </a:p>
          <a:p>
            <a:pPr marL="457200" indent="-457200">
              <a:buAutoNum type="arabicParenR"/>
            </a:pPr>
            <a:r>
              <a:rPr lang="en-US" sz="2500" b="1" dirty="0"/>
              <a:t>Income savings.</a:t>
            </a:r>
          </a:p>
          <a:p>
            <a:endParaRPr lang="en-US" sz="2500" b="1" dirty="0"/>
          </a:p>
          <a:p>
            <a:endParaRPr lang="en-US" dirty="0"/>
          </a:p>
          <a:p>
            <a:endParaRPr lang="en-US" dirty="0"/>
          </a:p>
        </p:txBody>
      </p:sp>
    </p:spTree>
    <p:extLst>
      <p:ext uri="{BB962C8B-B14F-4D97-AF65-F5344CB8AC3E}">
        <p14:creationId xmlns:p14="http://schemas.microsoft.com/office/powerpoint/2010/main" val="38052604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E4F19-8ABC-8C6D-D0CF-94D6A235B5F7}"/>
              </a:ext>
            </a:extLst>
          </p:cNvPr>
          <p:cNvSpPr>
            <a:spLocks noGrp="1"/>
          </p:cNvSpPr>
          <p:nvPr>
            <p:ph type="title"/>
          </p:nvPr>
        </p:nvSpPr>
        <p:spPr/>
        <p:txBody>
          <a:bodyPr/>
          <a:lstStyle/>
          <a:p>
            <a:r>
              <a:rPr lang="en-US" dirty="0"/>
              <a:t>Negative Correlation</a:t>
            </a:r>
          </a:p>
        </p:txBody>
      </p:sp>
      <p:sp>
        <p:nvSpPr>
          <p:cNvPr id="3" name="Content Placeholder 2">
            <a:extLst>
              <a:ext uri="{FF2B5EF4-FFF2-40B4-BE49-F238E27FC236}">
                <a16:creationId xmlns:a16="http://schemas.microsoft.com/office/drawing/2014/main" id="{49004FBE-AD7E-A809-F096-196EB97874AD}"/>
              </a:ext>
            </a:extLst>
          </p:cNvPr>
          <p:cNvSpPr>
            <a:spLocks noGrp="1"/>
          </p:cNvSpPr>
          <p:nvPr>
            <p:ph idx="1"/>
          </p:nvPr>
        </p:nvSpPr>
        <p:spPr/>
        <p:txBody>
          <a:bodyPr/>
          <a:lstStyle/>
          <a:p>
            <a:r>
              <a:rPr lang="en-US" dirty="0"/>
              <a:t>When both variables moves in opposite directions.</a:t>
            </a:r>
          </a:p>
          <a:p>
            <a:r>
              <a:rPr lang="en-US" dirty="0"/>
              <a:t>If the value of one variable increases the another variable decreases.</a:t>
            </a:r>
          </a:p>
          <a:p>
            <a:pPr marL="0" indent="0">
              <a:buNone/>
            </a:pPr>
            <a:r>
              <a:rPr lang="en-US" sz="2500" b="1" dirty="0"/>
              <a:t>Examples;</a:t>
            </a:r>
          </a:p>
          <a:p>
            <a:pPr marL="0" indent="0">
              <a:buNone/>
            </a:pPr>
            <a:r>
              <a:rPr lang="en-US" sz="2500" b="1" dirty="0"/>
              <a:t>1) Price and demand of commodity.</a:t>
            </a:r>
          </a:p>
          <a:p>
            <a:pPr marL="0" indent="0">
              <a:buNone/>
            </a:pPr>
            <a:r>
              <a:rPr lang="en-US" sz="2500" b="1" dirty="0"/>
              <a:t>2) Age of a car and its resale price.</a:t>
            </a:r>
          </a:p>
          <a:p>
            <a:pPr marL="0" indent="0">
              <a:buNone/>
            </a:pPr>
            <a:endParaRPr lang="en-US" sz="2500" b="1" dirty="0"/>
          </a:p>
        </p:txBody>
      </p:sp>
    </p:spTree>
    <p:extLst>
      <p:ext uri="{BB962C8B-B14F-4D97-AF65-F5344CB8AC3E}">
        <p14:creationId xmlns:p14="http://schemas.microsoft.com/office/powerpoint/2010/main" val="65994251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4E67-4B68-30FF-27D9-8D92AD7836C9}"/>
              </a:ext>
            </a:extLst>
          </p:cNvPr>
          <p:cNvSpPr>
            <a:spLocks noGrp="1"/>
          </p:cNvSpPr>
          <p:nvPr>
            <p:ph type="title"/>
          </p:nvPr>
        </p:nvSpPr>
        <p:spPr/>
        <p:txBody>
          <a:bodyPr/>
          <a:lstStyle/>
          <a:p>
            <a:r>
              <a:rPr lang="en-US" dirty="0"/>
              <a:t>Measurement of correlation</a:t>
            </a:r>
          </a:p>
        </p:txBody>
      </p:sp>
      <p:sp>
        <p:nvSpPr>
          <p:cNvPr id="3" name="Content Placeholder 2">
            <a:extLst>
              <a:ext uri="{FF2B5EF4-FFF2-40B4-BE49-F238E27FC236}">
                <a16:creationId xmlns:a16="http://schemas.microsoft.com/office/drawing/2014/main" id="{DF933F2E-2F78-5C36-DEFC-6024C56B7708}"/>
              </a:ext>
            </a:extLst>
          </p:cNvPr>
          <p:cNvSpPr>
            <a:spLocks noGrp="1"/>
          </p:cNvSpPr>
          <p:nvPr>
            <p:ph idx="1"/>
          </p:nvPr>
        </p:nvSpPr>
        <p:spPr/>
        <p:txBody>
          <a:bodyPr/>
          <a:lstStyle/>
          <a:p>
            <a:r>
              <a:rPr lang="en-US" dirty="0"/>
              <a:t>It is also called correlation coefficient </a:t>
            </a:r>
          </a:p>
          <a:p>
            <a:r>
              <a:rPr lang="en-US" dirty="0"/>
              <a:t>It is represented by small (r).</a:t>
            </a:r>
          </a:p>
          <a:p>
            <a:r>
              <a:rPr lang="en-US" dirty="0"/>
              <a:t>It ranges from (-1 to +1).</a:t>
            </a:r>
          </a:p>
          <a:p>
            <a:r>
              <a:rPr lang="en-US" dirty="0"/>
              <a:t>It can be measured by two methods.</a:t>
            </a:r>
          </a:p>
          <a:p>
            <a:pPr marL="457200" indent="-457200">
              <a:buAutoNum type="arabicParenR"/>
            </a:pPr>
            <a:r>
              <a:rPr lang="en-US" dirty="0"/>
              <a:t>Graphical Method.</a:t>
            </a:r>
          </a:p>
          <a:p>
            <a:pPr marL="457200" indent="-457200">
              <a:buAutoNum type="arabicParenR"/>
            </a:pPr>
            <a:r>
              <a:rPr lang="en-US" dirty="0"/>
              <a:t>Formula method.</a:t>
            </a:r>
          </a:p>
          <a:p>
            <a:endParaRPr lang="en-US" dirty="0"/>
          </a:p>
        </p:txBody>
      </p:sp>
    </p:spTree>
    <p:extLst>
      <p:ext uri="{BB962C8B-B14F-4D97-AF65-F5344CB8AC3E}">
        <p14:creationId xmlns:p14="http://schemas.microsoft.com/office/powerpoint/2010/main" val="1377963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E6406-0342-314C-3E84-80E522A35228}"/>
              </a:ext>
            </a:extLst>
          </p:cNvPr>
          <p:cNvSpPr>
            <a:spLocks noGrp="1"/>
          </p:cNvSpPr>
          <p:nvPr>
            <p:ph type="title"/>
          </p:nvPr>
        </p:nvSpPr>
        <p:spPr/>
        <p:txBody>
          <a:bodyPr/>
          <a:lstStyle/>
          <a:p>
            <a:r>
              <a:rPr lang="en-US" dirty="0"/>
              <a:t>Graphical method</a:t>
            </a:r>
          </a:p>
        </p:txBody>
      </p:sp>
      <p:sp>
        <p:nvSpPr>
          <p:cNvPr id="3" name="Content Placeholder 2">
            <a:extLst>
              <a:ext uri="{FF2B5EF4-FFF2-40B4-BE49-F238E27FC236}">
                <a16:creationId xmlns:a16="http://schemas.microsoft.com/office/drawing/2014/main" id="{3632376B-D26C-0F29-B6FD-6C6CE7B4410E}"/>
              </a:ext>
            </a:extLst>
          </p:cNvPr>
          <p:cNvSpPr>
            <a:spLocks noGrp="1"/>
          </p:cNvSpPr>
          <p:nvPr>
            <p:ph idx="1"/>
          </p:nvPr>
        </p:nvSpPr>
        <p:spPr/>
        <p:txBody>
          <a:bodyPr/>
          <a:lstStyle/>
          <a:p>
            <a:r>
              <a:rPr lang="en-US" dirty="0"/>
              <a:t>Scatter diagram is used in this method.</a:t>
            </a:r>
          </a:p>
          <a:p>
            <a:r>
              <a:rPr lang="en-US" dirty="0"/>
              <a:t>Which gives information about the nature(increasing or decreasing), strength of correlation.</a:t>
            </a:r>
          </a:p>
          <a:p>
            <a:pPr marL="0" indent="0">
              <a:buNone/>
            </a:pPr>
            <a:endParaRPr lang="en-US" dirty="0"/>
          </a:p>
          <a:p>
            <a:endParaRPr lang="en-US" dirty="0"/>
          </a:p>
        </p:txBody>
      </p:sp>
      <p:graphicFrame>
        <p:nvGraphicFramePr>
          <p:cNvPr id="4" name="Content Placeholder 5">
            <a:extLst>
              <a:ext uri="{FF2B5EF4-FFF2-40B4-BE49-F238E27FC236}">
                <a16:creationId xmlns:a16="http://schemas.microsoft.com/office/drawing/2014/main" id="{D95A2B75-2AF6-1825-F2E6-762BFE1938CC}"/>
              </a:ext>
            </a:extLst>
          </p:cNvPr>
          <p:cNvGraphicFramePr>
            <a:graphicFrameLocks/>
          </p:cNvGraphicFramePr>
          <p:nvPr>
            <p:extLst>
              <p:ext uri="{D42A27DB-BD31-4B8C-83A1-F6EECF244321}">
                <p14:modId xmlns:p14="http://schemas.microsoft.com/office/powerpoint/2010/main" val="1910688755"/>
              </p:ext>
            </p:extLst>
          </p:nvPr>
        </p:nvGraphicFramePr>
        <p:xfrm>
          <a:off x="1598612" y="3419475"/>
          <a:ext cx="4648200" cy="2209800"/>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0000"/>
                    </a:ext>
                  </a:extLst>
                </a:gridCol>
                <a:gridCol w="1549400">
                  <a:extLst>
                    <a:ext uri="{9D8B030D-6E8A-4147-A177-3AD203B41FA5}">
                      <a16:colId xmlns:a16="http://schemas.microsoft.com/office/drawing/2014/main" val="20001"/>
                    </a:ext>
                  </a:extLst>
                </a:gridCol>
                <a:gridCol w="1549400">
                  <a:extLst>
                    <a:ext uri="{9D8B030D-6E8A-4147-A177-3AD203B41FA5}">
                      <a16:colId xmlns:a16="http://schemas.microsoft.com/office/drawing/2014/main" val="20002"/>
                    </a:ext>
                  </a:extLst>
                </a:gridCol>
              </a:tblGrid>
              <a:tr h="581025">
                <a:tc>
                  <a:txBody>
                    <a:bodyPr/>
                    <a:lstStyle/>
                    <a:p>
                      <a:r>
                        <a:rPr lang="en-US" dirty="0"/>
                        <a:t>Degree</a:t>
                      </a:r>
                    </a:p>
                  </a:txBody>
                  <a:tcPr anchor="ctr">
                    <a:solidFill>
                      <a:srgbClr val="3075C9"/>
                    </a:solidFill>
                  </a:tcPr>
                </a:tc>
                <a:tc>
                  <a:txBody>
                    <a:bodyPr/>
                    <a:lstStyle/>
                    <a:p>
                      <a:pPr algn="ctr"/>
                      <a:r>
                        <a:rPr lang="en-US" dirty="0"/>
                        <a:t>Positive</a:t>
                      </a:r>
                    </a:p>
                  </a:txBody>
                  <a:tcPr anchor="ctr">
                    <a:solidFill>
                      <a:srgbClr val="3075C9"/>
                    </a:solidFill>
                  </a:tcPr>
                </a:tc>
                <a:tc>
                  <a:txBody>
                    <a:bodyPr/>
                    <a:lstStyle/>
                    <a:p>
                      <a:pPr algn="ctr"/>
                      <a:r>
                        <a:rPr lang="en-US" dirty="0" err="1"/>
                        <a:t>Negatiive</a:t>
                      </a:r>
                      <a:endParaRPr lang="en-US" dirty="0"/>
                    </a:p>
                  </a:txBody>
                  <a:tcPr anchor="ctr">
                    <a:solidFill>
                      <a:srgbClr val="3075C9"/>
                    </a:solidFill>
                  </a:tcPr>
                </a:tc>
                <a:extLst>
                  <a:ext uri="{0D108BD9-81ED-4DB2-BD59-A6C34878D82A}">
                    <a16:rowId xmlns:a16="http://schemas.microsoft.com/office/drawing/2014/main" val="10000"/>
                  </a:ext>
                </a:extLst>
              </a:tr>
              <a:tr h="542925">
                <a:tc>
                  <a:txBody>
                    <a:bodyPr/>
                    <a:lstStyle/>
                    <a:p>
                      <a:r>
                        <a:rPr lang="en-US" dirty="0"/>
                        <a:t>Perfect</a:t>
                      </a:r>
                    </a:p>
                  </a:txBody>
                  <a:tcPr anchor="ctr"/>
                </a:tc>
                <a:tc>
                  <a:txBody>
                    <a:bodyPr/>
                    <a:lstStyle/>
                    <a:p>
                      <a:pPr algn="ctr"/>
                      <a:r>
                        <a:rPr lang="en-US" dirty="0"/>
                        <a:t>+1</a:t>
                      </a:r>
                    </a:p>
                  </a:txBody>
                  <a:tcPr anchor="ctr"/>
                </a:tc>
                <a:tc>
                  <a:txBody>
                    <a:bodyPr/>
                    <a:lstStyle/>
                    <a:p>
                      <a:pPr algn="ctr"/>
                      <a:r>
                        <a:rPr lang="en-US" dirty="0"/>
                        <a:t>-1</a:t>
                      </a:r>
                    </a:p>
                  </a:txBody>
                  <a:tcPr anchor="ctr"/>
                </a:tc>
                <a:extLst>
                  <a:ext uri="{0D108BD9-81ED-4DB2-BD59-A6C34878D82A}">
                    <a16:rowId xmlns:a16="http://schemas.microsoft.com/office/drawing/2014/main" val="10001"/>
                  </a:ext>
                </a:extLst>
              </a:tr>
              <a:tr h="542925">
                <a:tc>
                  <a:txBody>
                    <a:bodyPr/>
                    <a:lstStyle/>
                    <a:p>
                      <a:r>
                        <a:rPr lang="en-US" dirty="0"/>
                        <a:t>High</a:t>
                      </a:r>
                    </a:p>
                  </a:txBody>
                  <a:tcPr anchor="ctr"/>
                </a:tc>
                <a:tc>
                  <a:txBody>
                    <a:bodyPr/>
                    <a:lstStyle/>
                    <a:p>
                      <a:pPr algn="ctr"/>
                      <a:r>
                        <a:rPr lang="en-US" dirty="0"/>
                        <a:t>+0.75</a:t>
                      </a:r>
                    </a:p>
                  </a:txBody>
                  <a:tcPr anchor="ctr"/>
                </a:tc>
                <a:tc>
                  <a:txBody>
                    <a:bodyPr/>
                    <a:lstStyle/>
                    <a:p>
                      <a:pPr algn="ctr"/>
                      <a:r>
                        <a:rPr lang="en-US" dirty="0"/>
                        <a:t>-0.75</a:t>
                      </a:r>
                    </a:p>
                  </a:txBody>
                  <a:tcPr anchor="ctr"/>
                </a:tc>
                <a:extLst>
                  <a:ext uri="{0D108BD9-81ED-4DB2-BD59-A6C34878D82A}">
                    <a16:rowId xmlns:a16="http://schemas.microsoft.com/office/drawing/2014/main" val="10002"/>
                  </a:ext>
                </a:extLst>
              </a:tr>
              <a:tr h="542925">
                <a:tc>
                  <a:txBody>
                    <a:bodyPr/>
                    <a:lstStyle/>
                    <a:p>
                      <a:r>
                        <a:rPr lang="en-US" dirty="0"/>
                        <a:t>Low </a:t>
                      </a:r>
                    </a:p>
                  </a:txBody>
                  <a:tcPr anchor="ctr"/>
                </a:tc>
                <a:tc>
                  <a:txBody>
                    <a:bodyPr/>
                    <a:lstStyle/>
                    <a:p>
                      <a:pPr algn="ctr"/>
                      <a:r>
                        <a:rPr lang="en-US" dirty="0"/>
                        <a:t>0 to 0.25</a:t>
                      </a:r>
                    </a:p>
                  </a:txBody>
                  <a:tcPr anchor="ctr"/>
                </a:tc>
                <a:tc>
                  <a:txBody>
                    <a:bodyPr/>
                    <a:lstStyle/>
                    <a:p>
                      <a:pPr algn="ctr"/>
                      <a:r>
                        <a:rPr lang="en-US" dirty="0"/>
                        <a:t>0 to -0.25</a:t>
                      </a:r>
                    </a:p>
                  </a:txBody>
                  <a:tcPr anchor="ctr"/>
                </a:tc>
                <a:extLst>
                  <a:ext uri="{0D108BD9-81ED-4DB2-BD59-A6C34878D82A}">
                    <a16:rowId xmlns:a16="http://schemas.microsoft.com/office/drawing/2014/main" val="10003"/>
                  </a:ext>
                </a:extLst>
              </a:tr>
            </a:tbl>
          </a:graphicData>
        </a:graphic>
      </p:graphicFrame>
      <p:graphicFrame>
        <p:nvGraphicFramePr>
          <p:cNvPr id="5" name="Table 4">
            <a:extLst>
              <a:ext uri="{FF2B5EF4-FFF2-40B4-BE49-F238E27FC236}">
                <a16:creationId xmlns:a16="http://schemas.microsoft.com/office/drawing/2014/main" id="{9367B5B0-62E4-B5DA-C9D7-0B94F5B19195}"/>
              </a:ext>
            </a:extLst>
          </p:cNvPr>
          <p:cNvGraphicFramePr>
            <a:graphicFrameLocks noGrp="1"/>
          </p:cNvGraphicFramePr>
          <p:nvPr>
            <p:extLst>
              <p:ext uri="{D42A27DB-BD31-4B8C-83A1-F6EECF244321}">
                <p14:modId xmlns:p14="http://schemas.microsoft.com/office/powerpoint/2010/main" val="1728635835"/>
              </p:ext>
            </p:extLst>
          </p:nvPr>
        </p:nvGraphicFramePr>
        <p:xfrm>
          <a:off x="1598613" y="5629275"/>
          <a:ext cx="4648200" cy="542925"/>
        </p:xfrm>
        <a:graphic>
          <a:graphicData uri="http://schemas.openxmlformats.org/drawingml/2006/table">
            <a:tbl>
              <a:tblPr firstRow="1" bandRow="1">
                <a:tableStyleId>{5C22544A-7EE6-4342-B048-85BDC9FD1C3A}</a:tableStyleId>
              </a:tblPr>
              <a:tblGrid>
                <a:gridCol w="1500213">
                  <a:extLst>
                    <a:ext uri="{9D8B030D-6E8A-4147-A177-3AD203B41FA5}">
                      <a16:colId xmlns:a16="http://schemas.microsoft.com/office/drawing/2014/main" val="2482118974"/>
                    </a:ext>
                  </a:extLst>
                </a:gridCol>
                <a:gridCol w="1623987">
                  <a:extLst>
                    <a:ext uri="{9D8B030D-6E8A-4147-A177-3AD203B41FA5}">
                      <a16:colId xmlns:a16="http://schemas.microsoft.com/office/drawing/2014/main" val="3920077523"/>
                    </a:ext>
                  </a:extLst>
                </a:gridCol>
                <a:gridCol w="1524000">
                  <a:extLst>
                    <a:ext uri="{9D8B030D-6E8A-4147-A177-3AD203B41FA5}">
                      <a16:colId xmlns:a16="http://schemas.microsoft.com/office/drawing/2014/main" val="2512311695"/>
                    </a:ext>
                  </a:extLst>
                </a:gridCol>
              </a:tblGrid>
              <a:tr h="542925">
                <a:tc>
                  <a:txBody>
                    <a:bodyPr/>
                    <a:lstStyle/>
                    <a:p>
                      <a:r>
                        <a:rPr lang="en-US" dirty="0"/>
                        <a:t>zero</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367320032"/>
                  </a:ext>
                </a:extLst>
              </a:tr>
            </a:tbl>
          </a:graphicData>
        </a:graphic>
      </p:graphicFrame>
    </p:spTree>
    <p:extLst>
      <p:ext uri="{BB962C8B-B14F-4D97-AF65-F5344CB8AC3E}">
        <p14:creationId xmlns:p14="http://schemas.microsoft.com/office/powerpoint/2010/main" val="295480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8DAE0-0820-4D16-027D-5BC584F90F7A}"/>
              </a:ext>
            </a:extLst>
          </p:cNvPr>
          <p:cNvSpPr>
            <a:spLocks noGrp="1"/>
          </p:cNvSpPr>
          <p:nvPr>
            <p:ph type="title"/>
          </p:nvPr>
        </p:nvSpPr>
        <p:spPr/>
        <p:txBody>
          <a:bodyPr/>
          <a:lstStyle/>
          <a:p>
            <a:r>
              <a:rPr lang="en-US" dirty="0"/>
              <a:t>Graphical method</a:t>
            </a:r>
          </a:p>
        </p:txBody>
      </p:sp>
      <p:pic>
        <p:nvPicPr>
          <p:cNvPr id="5" name="Picture 4">
            <a:extLst>
              <a:ext uri="{FF2B5EF4-FFF2-40B4-BE49-F238E27FC236}">
                <a16:creationId xmlns:a16="http://schemas.microsoft.com/office/drawing/2014/main" id="{4D3DDD80-CB58-4BFA-2B19-A5815DC08081}"/>
              </a:ext>
            </a:extLst>
          </p:cNvPr>
          <p:cNvPicPr>
            <a:picLocks noChangeAspect="1"/>
          </p:cNvPicPr>
          <p:nvPr/>
        </p:nvPicPr>
        <p:blipFill>
          <a:blip r:embed="rId2"/>
          <a:stretch>
            <a:fillRect/>
          </a:stretch>
        </p:blipFill>
        <p:spPr>
          <a:xfrm>
            <a:off x="836612" y="2438400"/>
            <a:ext cx="4876800" cy="3429000"/>
          </a:xfrm>
          <a:prstGeom prst="rect">
            <a:avLst/>
          </a:prstGeom>
        </p:spPr>
      </p:pic>
      <p:pic>
        <p:nvPicPr>
          <p:cNvPr id="6" name="Picture 5">
            <a:extLst>
              <a:ext uri="{FF2B5EF4-FFF2-40B4-BE49-F238E27FC236}">
                <a16:creationId xmlns:a16="http://schemas.microsoft.com/office/drawing/2014/main" id="{7409A3FC-74D1-9D55-6B7F-4C6ED4FAC87C}"/>
              </a:ext>
            </a:extLst>
          </p:cNvPr>
          <p:cNvPicPr>
            <a:picLocks noChangeAspect="1"/>
          </p:cNvPicPr>
          <p:nvPr/>
        </p:nvPicPr>
        <p:blipFill>
          <a:blip r:embed="rId3"/>
          <a:stretch>
            <a:fillRect/>
          </a:stretch>
        </p:blipFill>
        <p:spPr>
          <a:xfrm>
            <a:off x="6130924" y="2438400"/>
            <a:ext cx="5019675" cy="3429000"/>
          </a:xfrm>
          <a:prstGeom prst="rect">
            <a:avLst/>
          </a:prstGeom>
        </p:spPr>
      </p:pic>
    </p:spTree>
    <p:extLst>
      <p:ext uri="{BB962C8B-B14F-4D97-AF65-F5344CB8AC3E}">
        <p14:creationId xmlns:p14="http://schemas.microsoft.com/office/powerpoint/2010/main" val="2545838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3F2F-071F-1482-F825-504C5926A97D}"/>
              </a:ext>
            </a:extLst>
          </p:cNvPr>
          <p:cNvSpPr>
            <a:spLocks noGrp="1"/>
          </p:cNvSpPr>
          <p:nvPr>
            <p:ph type="title"/>
          </p:nvPr>
        </p:nvSpPr>
        <p:spPr/>
        <p:txBody>
          <a:bodyPr/>
          <a:lstStyle/>
          <a:p>
            <a:r>
              <a:rPr lang="en-US" dirty="0"/>
              <a:t>Formula method</a:t>
            </a:r>
          </a:p>
        </p:txBody>
      </p:sp>
      <p:sp>
        <p:nvSpPr>
          <p:cNvPr id="3" name="Content Placeholder 2">
            <a:extLst>
              <a:ext uri="{FF2B5EF4-FFF2-40B4-BE49-F238E27FC236}">
                <a16:creationId xmlns:a16="http://schemas.microsoft.com/office/drawing/2014/main" id="{F9211117-B6C8-3F6E-26E8-DD1C6CFC84A8}"/>
              </a:ext>
            </a:extLst>
          </p:cNvPr>
          <p:cNvSpPr>
            <a:spLocks noGrp="1"/>
          </p:cNvSpPr>
          <p:nvPr>
            <p:ph idx="1"/>
          </p:nvPr>
        </p:nvSpPr>
        <p:spPr/>
        <p:txBody>
          <a:bodyPr/>
          <a:lstStyle/>
          <a:p>
            <a:r>
              <a:rPr lang="en-US" dirty="0"/>
              <a:t>Karl </a:t>
            </a:r>
            <a:r>
              <a:rPr lang="en-US" dirty="0" err="1"/>
              <a:t>pearson’s</a:t>
            </a:r>
            <a:r>
              <a:rPr lang="en-US" dirty="0"/>
              <a:t> Co-efficient of correlation is used in this method.</a:t>
            </a:r>
          </a:p>
          <a:p>
            <a:r>
              <a:rPr lang="en-US" dirty="0"/>
              <a:t>It’s the numerical method of nature, strength of the correlation.</a:t>
            </a:r>
          </a:p>
        </p:txBody>
      </p:sp>
      <p:pic>
        <p:nvPicPr>
          <p:cNvPr id="4" name="Picture 3">
            <a:extLst>
              <a:ext uri="{FF2B5EF4-FFF2-40B4-BE49-F238E27FC236}">
                <a16:creationId xmlns:a16="http://schemas.microsoft.com/office/drawing/2014/main" id="{0643EA21-131B-FA07-B824-F957A529EF89}"/>
              </a:ext>
            </a:extLst>
          </p:cNvPr>
          <p:cNvPicPr>
            <a:picLocks noChangeAspect="1"/>
          </p:cNvPicPr>
          <p:nvPr/>
        </p:nvPicPr>
        <p:blipFill>
          <a:blip r:embed="rId2"/>
          <a:stretch>
            <a:fillRect/>
          </a:stretch>
        </p:blipFill>
        <p:spPr>
          <a:xfrm>
            <a:off x="1598612" y="3409950"/>
            <a:ext cx="3333750" cy="2543175"/>
          </a:xfrm>
          <a:prstGeom prst="rect">
            <a:avLst/>
          </a:prstGeom>
        </p:spPr>
      </p:pic>
    </p:spTree>
    <p:extLst>
      <p:ext uri="{BB962C8B-B14F-4D97-AF65-F5344CB8AC3E}">
        <p14:creationId xmlns:p14="http://schemas.microsoft.com/office/powerpoint/2010/main" val="333232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odgrain 16x9">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01115" id="{6D802E96-7B24-457C-A326-69AF839D4486}" vid="{C3FFE3C6-9A62-4BEA-9FE0-A8BC12B9BCCA}"/>
    </a:ext>
  </a:extLst>
</a:theme>
</file>

<file path=ppt/theme/theme2.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1360511</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TP102801114</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706531</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EB9514F-6A45-47F4-BC6D-A865E29717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35E791-7449-4708-8DE9-182EC4D8A134}">
  <ds:schemaRefs>
    <ds:schemaRef ds:uri="4873beb7-5857-4685-be1f-d57550cc96cc"/>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3C20563B-C646-42AF-9D0D-76DF086793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Woodgrain nature presentation (widescreen)</Template>
  <TotalTime>353</TotalTime>
  <Words>935</Words>
  <Application>Microsoft Office PowerPoint</Application>
  <PresentationFormat>Custom</PresentationFormat>
  <Paragraphs>142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 Math</vt:lpstr>
      <vt:lpstr>Century</vt:lpstr>
      <vt:lpstr>Woodgrain 16x9</vt:lpstr>
      <vt:lpstr>CORRELATION</vt:lpstr>
      <vt:lpstr>Correlation</vt:lpstr>
      <vt:lpstr>Types of Correlation</vt:lpstr>
      <vt:lpstr>Positive Correlation</vt:lpstr>
      <vt:lpstr>Negative Correlation</vt:lpstr>
      <vt:lpstr>Measurement of correlation</vt:lpstr>
      <vt:lpstr>Graphical method</vt:lpstr>
      <vt:lpstr>Graphical method</vt:lpstr>
      <vt:lpstr>Formula method</vt:lpstr>
      <vt:lpstr>PowerPoint Presentation</vt:lpstr>
      <vt:lpstr>PowerPoint Presentation</vt:lpstr>
      <vt:lpstr>PowerPoint Presentation</vt:lpstr>
      <vt:lpstr>Example</vt:lpstr>
      <vt:lpstr>That’s All About Correlation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dc:title>
  <dc:creator>Awais Shah</dc:creator>
  <cp:lastModifiedBy>Hassan raza</cp:lastModifiedBy>
  <cp:revision>8</cp:revision>
  <dcterms:created xsi:type="dcterms:W3CDTF">2024-03-12T18:06:07Z</dcterms:created>
  <dcterms:modified xsi:type="dcterms:W3CDTF">2024-03-13T17:52:35Z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