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2"/>
  </p:notesMasterIdLst>
  <p:handoutMasterIdLst>
    <p:handoutMasterId r:id="rId13"/>
  </p:handoutMasterIdLst>
  <p:sldIdLst>
    <p:sldId id="390" r:id="rId2"/>
    <p:sldId id="354" r:id="rId3"/>
    <p:sldId id="395" r:id="rId4"/>
    <p:sldId id="396" r:id="rId5"/>
    <p:sldId id="356" r:id="rId6"/>
    <p:sldId id="258" r:id="rId7"/>
    <p:sldId id="357" r:id="rId8"/>
    <p:sldId id="359" r:id="rId9"/>
    <p:sldId id="368" r:id="rId10"/>
    <p:sldId id="374"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4" autoAdjust="0"/>
    <p:restoredTop sz="94660" autoAdjust="0"/>
  </p:normalViewPr>
  <p:slideViewPr>
    <p:cSldViewPr snapToGrid="0">
      <p:cViewPr varScale="1">
        <p:scale>
          <a:sx n="73" d="100"/>
          <a:sy n="73" d="100"/>
        </p:scale>
        <p:origin x="546" y="78"/>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11/28/2023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11/28/2023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11/28/2023</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11/28/2023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3" y="1240971"/>
            <a:ext cx="9196248" cy="5068389"/>
          </a:xfrm>
        </p:spPr>
        <p:txBody>
          <a:bodyPr>
            <a:normAutofit/>
          </a:bodyPr>
          <a:lstStyle/>
          <a:p>
            <a:pPr marL="57150" algn="just">
              <a:lnSpc>
                <a:spcPct val="150000"/>
              </a:lnSpc>
              <a:buFont typeface="Wingdings" panose="05000000000000000000" pitchFamily="2" charset="2"/>
              <a:buChar char="Ø"/>
            </a:pPr>
            <a:r>
              <a:rPr lang="en-GB" sz="3200" dirty="0">
                <a:solidFill>
                  <a:schemeClr val="tx1"/>
                </a:solidFill>
                <a:latin typeface="Times New Roman" panose="02020603050405020304" pitchFamily="18" charset="0"/>
                <a:cs typeface="Times New Roman" panose="02020603050405020304" pitchFamily="18" charset="0"/>
              </a:rPr>
              <a:t>The word probability derives from the </a:t>
            </a:r>
            <a:r>
              <a:rPr lang="en-GB" sz="3200" dirty="0" smtClean="0">
                <a:solidFill>
                  <a:schemeClr val="tx1"/>
                </a:solidFill>
                <a:latin typeface="Times New Roman" panose="02020603050405020304" pitchFamily="18" charset="0"/>
                <a:cs typeface="Times New Roman" panose="02020603050405020304" pitchFamily="18" charset="0"/>
              </a:rPr>
              <a:t>Latin  probabilities.</a:t>
            </a:r>
          </a:p>
          <a:p>
            <a:pPr marL="57150" algn="just">
              <a:lnSpc>
                <a:spcPct val="150000"/>
              </a:lnSpc>
              <a:buFont typeface="Wingdings" panose="05000000000000000000" pitchFamily="2" charset="2"/>
              <a:buChar char="Ø"/>
            </a:pPr>
            <a:r>
              <a:rPr lang="en-GB" sz="3200" dirty="0" smtClean="0">
                <a:solidFill>
                  <a:schemeClr val="tx1"/>
                </a:solidFill>
                <a:latin typeface="Times New Roman" panose="02020603050405020304" pitchFamily="18" charset="0"/>
                <a:cs typeface="Times New Roman" panose="02020603050405020304" pitchFamily="18" charset="0"/>
              </a:rPr>
              <a:t>Probability </a:t>
            </a:r>
            <a:r>
              <a:rPr lang="en-GB" sz="3200" dirty="0">
                <a:solidFill>
                  <a:schemeClr val="tx1"/>
                </a:solidFill>
                <a:latin typeface="Times New Roman" panose="02020603050405020304" pitchFamily="18" charset="0"/>
                <a:cs typeface="Times New Roman" panose="02020603050405020304" pitchFamily="18" charset="0"/>
              </a:rPr>
              <a:t>is the branch of mathematics concerning numerical descriptions of how likely an event is to </a:t>
            </a:r>
            <a:r>
              <a:rPr lang="en-GB" sz="3200" dirty="0" smtClean="0">
                <a:solidFill>
                  <a:schemeClr val="tx1"/>
                </a:solidFill>
                <a:latin typeface="Times New Roman" panose="02020603050405020304" pitchFamily="18" charset="0"/>
                <a:cs typeface="Times New Roman" panose="02020603050405020304" pitchFamily="18" charset="0"/>
              </a:rPr>
              <a:t>occur.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86" y="836022"/>
            <a:ext cx="8752116" cy="4911633"/>
          </a:xfrm>
          <a:prstGeom prst="rect">
            <a:avLst/>
          </a:prstGeom>
        </p:spPr>
      </p:pic>
    </p:spTree>
    <p:extLst>
      <p:ext uri="{BB962C8B-B14F-4D97-AF65-F5344CB8AC3E}">
        <p14:creationId xmlns:p14="http://schemas.microsoft.com/office/powerpoint/2010/main" val="313174226"/>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078" y="1920240"/>
            <a:ext cx="8727924" cy="3794550"/>
          </a:xfrm>
        </p:spPr>
        <p:txBody>
          <a:bodyPr>
            <a:normAutofit fontScale="90000"/>
          </a:bodyPr>
          <a:lstStyle/>
          <a:p>
            <a:pPr algn="just">
              <a:lnSpc>
                <a:spcPct val="150000"/>
              </a:lnSpc>
              <a:spcBef>
                <a:spcPts val="1000"/>
              </a:spcBef>
              <a:buClr>
                <a:schemeClr val="accent1"/>
              </a:buClr>
              <a:buSzPct val="80000"/>
            </a:pPr>
            <a:r>
              <a:rPr lang="en-GB" sz="3100" dirty="0" smtClean="0">
                <a:solidFill>
                  <a:schemeClr val="tx1"/>
                </a:solidFill>
                <a:latin typeface="Times New Roman" panose="02020603050405020304" pitchFamily="18" charset="0"/>
                <a:ea typeface="+mn-ea"/>
                <a:cs typeface="Times New Roman" panose="02020603050405020304" pitchFamily="18" charset="0"/>
              </a:rPr>
              <a:t>Sir </a:t>
            </a:r>
            <a:r>
              <a:rPr lang="en-GB" sz="3100" dirty="0">
                <a:solidFill>
                  <a:schemeClr val="tx1"/>
                </a:solidFill>
                <a:latin typeface="Times New Roman" panose="02020603050405020304" pitchFamily="18" charset="0"/>
                <a:ea typeface="+mn-ea"/>
                <a:cs typeface="Times New Roman" panose="02020603050405020304" pitchFamily="18" charset="0"/>
              </a:rPr>
              <a:t>Ronald Aylmer Fisher, a British polymath, is widely regarded as the father of modern statistics. </a:t>
            </a:r>
            <a:r>
              <a:rPr lang="en-GB" sz="3100" dirty="0">
                <a:solidFill>
                  <a:schemeClr val="tx1"/>
                </a:solidFill>
                <a:latin typeface="Times New Roman" panose="02020603050405020304" pitchFamily="18" charset="0"/>
                <a:ea typeface="+mn-ea"/>
                <a:cs typeface="Times New Roman" panose="02020603050405020304" pitchFamily="18" charset="0"/>
              </a:rPr>
              <a:t>Born on 17 February 1890 in East Finchley, London, England, his extensive work in the fields of mathematics, statistics, biology, genetics, and academia, laid the foundations for modern statistical science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8" name="Rounded Rectangle 7"/>
          <p:cNvSpPr/>
          <p:nvPr/>
        </p:nvSpPr>
        <p:spPr>
          <a:xfrm>
            <a:off x="1502229" y="483326"/>
            <a:ext cx="667511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dirty="0">
                <a:solidFill>
                  <a:schemeClr val="tx1"/>
                </a:solidFill>
                <a:latin typeface="Times New Roman" panose="02020603050405020304" pitchFamily="18" charset="0"/>
                <a:cs typeface="Times New Roman" panose="02020603050405020304" pitchFamily="18" charset="0"/>
              </a:rPr>
              <a:t>Who is the father of statistics?</a:t>
            </a:r>
            <a:r>
              <a:rPr lang="en-GB" sz="3200" dirty="0">
                <a:latin typeface="Times New Roman" panose="02020603050405020304" pitchFamily="18" charset="0"/>
                <a:cs typeface="Times New Roman" panose="02020603050405020304" pitchFamily="18" charset="0"/>
              </a:rPr>
              <a:t/>
            </a:r>
            <a:br>
              <a:rPr lang="en-GB"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007499"/>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4406334"/>
          </a:xfrm>
          <a:prstGeom prst="rect">
            <a:avLst/>
          </a:prstGeom>
        </p:spPr>
        <p:txBody>
          <a:bodyPr wrap="square">
            <a:spAutoFit/>
          </a:bodyPr>
          <a:lstStyle/>
          <a:p>
            <a:pPr marL="57150" indent="-342900" algn="just">
              <a:lnSpc>
                <a:spcPct val="150000"/>
              </a:lnSpc>
              <a:spcBef>
                <a:spcPts val="1000"/>
              </a:spcBef>
              <a:buClr>
                <a:schemeClr val="accent1"/>
              </a:buClr>
              <a:buSzPct val="800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Statistics is the science concerned with developing and studying methods for collecting, </a:t>
            </a:r>
            <a:r>
              <a:rPr lang="en-GB" sz="2800" dirty="0" smtClean="0">
                <a:latin typeface="Times New Roman" panose="02020603050405020304" pitchFamily="18" charset="0"/>
                <a:cs typeface="Times New Roman" panose="02020603050405020304" pitchFamily="18" charset="0"/>
              </a:rPr>
              <a:t>analysing, interpreting, </a:t>
            </a:r>
            <a:r>
              <a:rPr lang="en-GB" sz="2800" dirty="0">
                <a:latin typeface="Times New Roman" panose="02020603050405020304" pitchFamily="18" charset="0"/>
                <a:cs typeface="Times New Roman" panose="02020603050405020304" pitchFamily="18" charset="0"/>
              </a:rPr>
              <a:t>and presenting empirical data</a:t>
            </a:r>
            <a:r>
              <a:rPr lang="en-GB" sz="2800" dirty="0" smtClean="0">
                <a:latin typeface="Times New Roman" panose="02020603050405020304" pitchFamily="18" charset="0"/>
                <a:cs typeface="Times New Roman" panose="02020603050405020304" pitchFamily="18" charset="0"/>
              </a:rPr>
              <a:t>.</a:t>
            </a:r>
          </a:p>
          <a:p>
            <a:pPr marL="57150" indent="-342900" algn="just">
              <a:lnSpc>
                <a:spcPct val="150000"/>
              </a:lnSpc>
              <a:spcBef>
                <a:spcPts val="1000"/>
              </a:spcBef>
              <a:buClr>
                <a:schemeClr val="accent1"/>
              </a:buClr>
              <a:buSzPct val="800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Statistics is the discipline that concerns the collection, organization, analysis, interpretation, and presentation of data. </a:t>
            </a:r>
          </a:p>
          <a:p>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GB" b="1" dirty="0">
                <a:solidFill>
                  <a:schemeClr val="tx1"/>
                </a:solidFill>
              </a:rPr>
              <a:t>P</a:t>
            </a:r>
            <a:r>
              <a:rPr lang="en-GB" b="1" dirty="0">
                <a:solidFill>
                  <a:schemeClr val="tx1"/>
                </a:solidFill>
                <a:latin typeface="Times New Roman" panose="02020603050405020304" pitchFamily="18" charset="0"/>
                <a:cs typeface="Times New Roman" panose="02020603050405020304" pitchFamily="18" charset="0"/>
              </a:rPr>
              <a:t>robability And Statistics</a:t>
            </a: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Rectangle 5"/>
          <p:cNvSpPr/>
          <p:nvPr/>
        </p:nvSpPr>
        <p:spPr>
          <a:xfrm>
            <a:off x="352697" y="1423851"/>
            <a:ext cx="9562011" cy="5816977"/>
          </a:xfrm>
          <a:prstGeom prst="rect">
            <a:avLst/>
          </a:prstGeom>
        </p:spPr>
        <p:txBody>
          <a:bodyPr wrap="square">
            <a:spAutoFit/>
          </a:bodyPr>
          <a:lstStyle/>
          <a:p>
            <a:pPr marL="57150" indent="-342900" algn="just">
              <a:lnSpc>
                <a:spcPct val="150000"/>
              </a:lnSpc>
              <a:buClr>
                <a:schemeClr val="accent1"/>
              </a:buCl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Probability And Statistics are the two important concepts in </a:t>
            </a:r>
            <a:r>
              <a:rPr lang="en-GB" sz="2400" dirty="0" smtClean="0">
                <a:latin typeface="Times New Roman" panose="02020603050405020304" pitchFamily="18" charset="0"/>
                <a:cs typeface="Times New Roman" panose="02020603050405020304" pitchFamily="18" charset="0"/>
              </a:rPr>
              <a:t>   Maths</a:t>
            </a:r>
            <a:r>
              <a:rPr lang="en-GB" sz="2400" dirty="0">
                <a:latin typeface="Times New Roman" panose="02020603050405020304" pitchFamily="18" charset="0"/>
                <a:cs typeface="Times New Roman" panose="02020603050405020304" pitchFamily="18" charset="0"/>
              </a:rPr>
              <a:t>. Probability is all about chance. </a:t>
            </a:r>
            <a:endParaRPr lang="en-GB" sz="2400" dirty="0" smtClean="0">
              <a:latin typeface="Times New Roman" panose="02020603050405020304" pitchFamily="18" charset="0"/>
              <a:cs typeface="Times New Roman" panose="02020603050405020304" pitchFamily="18" charset="0"/>
            </a:endParaRPr>
          </a:p>
          <a:p>
            <a:pPr marL="57150" indent="-342900" algn="just">
              <a:lnSpc>
                <a:spcPct val="150000"/>
              </a:lnSpc>
              <a:buClr>
                <a:schemeClr val="accent1"/>
              </a:buClr>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Whereas </a:t>
            </a:r>
            <a:r>
              <a:rPr lang="en-GB" sz="2400" dirty="0">
                <a:latin typeface="Times New Roman" panose="02020603050405020304" pitchFamily="18" charset="0"/>
                <a:cs typeface="Times New Roman" panose="02020603050405020304" pitchFamily="18" charset="0"/>
              </a:rPr>
              <a:t>statistics is more about how we handle various data using different techniques. </a:t>
            </a:r>
            <a:endParaRPr lang="en-GB" sz="2400" dirty="0" smtClean="0">
              <a:latin typeface="Times New Roman" panose="02020603050405020304" pitchFamily="18" charset="0"/>
              <a:cs typeface="Times New Roman" panose="02020603050405020304" pitchFamily="18" charset="0"/>
            </a:endParaRPr>
          </a:p>
          <a:p>
            <a:pPr marL="57150" indent="-342900" algn="just">
              <a:lnSpc>
                <a:spcPct val="150000"/>
              </a:lnSpc>
              <a:buClr>
                <a:schemeClr val="accent1"/>
              </a:buClr>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It </a:t>
            </a:r>
            <a:r>
              <a:rPr lang="en-GB" sz="2400" dirty="0">
                <a:latin typeface="Times New Roman" panose="02020603050405020304" pitchFamily="18" charset="0"/>
                <a:cs typeface="Times New Roman" panose="02020603050405020304" pitchFamily="18" charset="0"/>
              </a:rPr>
              <a:t>helps to represent complicated data in a very easy and understandable way</a:t>
            </a:r>
            <a:r>
              <a:rPr lang="en-GB" sz="2400" dirty="0">
                <a:latin typeface="Times New Roman" panose="02020603050405020304" pitchFamily="18" charset="0"/>
                <a:cs typeface="Times New Roman" panose="02020603050405020304" pitchFamily="18" charset="0"/>
              </a:rPr>
              <a:t>.</a:t>
            </a:r>
          </a:p>
          <a:p>
            <a:pPr marL="285750" indent="-285750" algn="just">
              <a:lnSpc>
                <a:spcPct val="150000"/>
              </a:lnSpc>
              <a:buClr>
                <a:schemeClr val="accent1"/>
              </a:buClr>
              <a:buFont typeface="Wingdings" panose="05000000000000000000" pitchFamily="2" charset="2"/>
              <a:buChar char="§"/>
            </a:pPr>
            <a:endParaRPr lang="en-GB" sz="3200" b="1" dirty="0" smtClean="0">
              <a:latin typeface="Times New Roman" panose="02020603050405020304" pitchFamily="18" charset="0"/>
              <a:cs typeface="Times New Roman" panose="02020603050405020304" pitchFamily="18" charset="0"/>
            </a:endParaRPr>
          </a:p>
          <a:p>
            <a:pPr>
              <a:lnSpc>
                <a:spcPct val="150000"/>
              </a:lnSpc>
              <a:buClr>
                <a:schemeClr val="accent1"/>
              </a:buClr>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70264" y="1319349"/>
            <a:ext cx="9000308" cy="4702628"/>
          </a:xfrm>
        </p:spPr>
        <p:txBody>
          <a:bodyPr>
            <a:normAutofit/>
          </a:bodyPr>
          <a:lstStyle/>
          <a:p>
            <a:pPr marL="0" lvl="0" indent="0">
              <a:buNone/>
            </a:pPr>
            <a:endParaRPr lang="en-GB" b="1" dirty="0" smtClean="0"/>
          </a:p>
          <a:p>
            <a:r>
              <a:rPr lang="en-GB" sz="2800" b="1" dirty="0">
                <a:solidFill>
                  <a:schemeClr val="tx1"/>
                </a:solidFill>
                <a:latin typeface="Times New Roman" panose="02020603050405020304" pitchFamily="18" charset="0"/>
                <a:cs typeface="Times New Roman" panose="02020603050405020304" pitchFamily="18" charset="0"/>
              </a:rPr>
              <a:t>Meaning of </a:t>
            </a:r>
            <a:r>
              <a:rPr lang="en-GB" sz="2800" b="1" dirty="0" smtClean="0">
                <a:solidFill>
                  <a:schemeClr val="tx1"/>
                </a:solidFill>
                <a:latin typeface="Times New Roman" panose="02020603050405020304" pitchFamily="18" charset="0"/>
                <a:cs typeface="Times New Roman" panose="02020603050405020304" pitchFamily="18" charset="0"/>
              </a:rPr>
              <a:t>Statistics</a:t>
            </a:r>
          </a:p>
          <a:p>
            <a:r>
              <a:rPr lang="en-GB" sz="2800" dirty="0" smtClean="0">
                <a:solidFill>
                  <a:schemeClr val="tx1"/>
                </a:solidFill>
                <a:latin typeface="Times New Roman" panose="02020603050405020304" pitchFamily="18" charset="0"/>
                <a:cs typeface="Times New Roman" panose="02020603050405020304" pitchFamily="18" charset="0"/>
              </a:rPr>
              <a:t>The </a:t>
            </a:r>
            <a:r>
              <a:rPr lang="en-GB" sz="2800" dirty="0">
                <a:solidFill>
                  <a:schemeClr val="tx1"/>
                </a:solidFill>
                <a:latin typeface="Times New Roman" panose="02020603050405020304" pitchFamily="18" charset="0"/>
                <a:cs typeface="Times New Roman" panose="02020603050405020304" pitchFamily="18" charset="0"/>
              </a:rPr>
              <a:t>word Statistics has been derived from </a:t>
            </a:r>
            <a:r>
              <a:rPr lang="en-GB" sz="2800" dirty="0" smtClean="0">
                <a:solidFill>
                  <a:schemeClr val="tx1"/>
                </a:solidFill>
                <a:latin typeface="Times New Roman" panose="02020603050405020304" pitchFamily="18" charset="0"/>
                <a:cs typeface="Times New Roman" panose="02020603050405020304" pitchFamily="18" charset="0"/>
              </a:rPr>
              <a:t>the </a:t>
            </a:r>
            <a:r>
              <a:rPr lang="en-GB" sz="2800" dirty="0">
                <a:solidFill>
                  <a:schemeClr val="tx1"/>
                </a:solidFill>
                <a:latin typeface="Times New Roman" panose="02020603050405020304" pitchFamily="18" charset="0"/>
                <a:cs typeface="Times New Roman" panose="02020603050405020304" pitchFamily="18" charset="0"/>
              </a:rPr>
              <a:t>Latin </a:t>
            </a:r>
            <a:r>
              <a:rPr lang="en-GB" sz="2800" dirty="0">
                <a:solidFill>
                  <a:schemeClr val="tx1"/>
                </a:solidFill>
                <a:latin typeface="Times New Roman" panose="02020603050405020304" pitchFamily="18" charset="0"/>
                <a:cs typeface="Times New Roman" panose="02020603050405020304" pitchFamily="18" charset="0"/>
              </a:rPr>
              <a:t>word </a:t>
            </a:r>
            <a:r>
              <a:rPr lang="en-GB" sz="2800" dirty="0" smtClean="0">
                <a:solidFill>
                  <a:schemeClr val="tx1"/>
                </a:solidFill>
                <a:latin typeface="Times New Roman" panose="02020603050405020304" pitchFamily="18" charset="0"/>
                <a:cs typeface="Times New Roman" panose="02020603050405020304" pitchFamily="18" charset="0"/>
              </a:rPr>
              <a:t>Status or the Italian </a:t>
            </a:r>
            <a:r>
              <a:rPr lang="en-GB" sz="2800" dirty="0">
                <a:solidFill>
                  <a:schemeClr val="tx1"/>
                </a:solidFill>
                <a:latin typeface="Times New Roman" panose="02020603050405020304" pitchFamily="18" charset="0"/>
                <a:cs typeface="Times New Roman" panose="02020603050405020304" pitchFamily="18" charset="0"/>
              </a:rPr>
              <a:t>word Statistia both of these words mean a political </a:t>
            </a:r>
            <a:r>
              <a:rPr lang="en-GB" sz="2800" dirty="0" smtClean="0">
                <a:solidFill>
                  <a:schemeClr val="tx1"/>
                </a:solidFill>
                <a:latin typeface="Times New Roman" panose="02020603050405020304" pitchFamily="18" charset="0"/>
                <a:cs typeface="Times New Roman" panose="02020603050405020304" pitchFamily="18" charset="0"/>
              </a:rPr>
              <a:t>state and originally </a:t>
            </a:r>
            <a:r>
              <a:rPr lang="en-GB" sz="2800" dirty="0">
                <a:solidFill>
                  <a:schemeClr val="tx1"/>
                </a:solidFill>
                <a:latin typeface="Times New Roman" panose="02020603050405020304" pitchFamily="18" charset="0"/>
                <a:cs typeface="Times New Roman" panose="02020603050405020304" pitchFamily="18" charset="0"/>
              </a:rPr>
              <a:t>meant Information useful to the state</a:t>
            </a:r>
            <a:r>
              <a:rPr lang="en-GB" sz="2800" dirty="0" smtClean="0">
                <a:solidFill>
                  <a:schemeClr val="tx1"/>
                </a:solidFill>
                <a:latin typeface="Times New Roman" panose="02020603050405020304" pitchFamily="18" charset="0"/>
                <a:cs typeface="Times New Roman" panose="02020603050405020304" pitchFamily="18" charset="0"/>
              </a:rPr>
              <a:t>.</a:t>
            </a:r>
          </a:p>
          <a:p>
            <a:r>
              <a:rPr lang="en-GB" sz="2800" dirty="0" smtClean="0">
                <a:solidFill>
                  <a:schemeClr val="tx1"/>
                </a:solidFill>
                <a:latin typeface="Times New Roman" panose="02020603050405020304" pitchFamily="18" charset="0"/>
                <a:cs typeface="Times New Roman" panose="02020603050405020304" pitchFamily="18" charset="0"/>
              </a:rPr>
              <a:t> </a:t>
            </a:r>
            <a:r>
              <a:rPr lang="en-GB" sz="2800" dirty="0">
                <a:solidFill>
                  <a:schemeClr val="tx1"/>
                </a:solidFill>
                <a:latin typeface="Times New Roman" panose="02020603050405020304" pitchFamily="18" charset="0"/>
                <a:cs typeface="Times New Roman" panose="02020603050405020304" pitchFamily="18" charset="0"/>
              </a:rPr>
              <a:t>For example information about the size </a:t>
            </a:r>
            <a:r>
              <a:rPr lang="en-GB" sz="2800" dirty="0" smtClean="0">
                <a:solidFill>
                  <a:schemeClr val="tx1"/>
                </a:solidFill>
                <a:latin typeface="Times New Roman" panose="02020603050405020304" pitchFamily="18" charset="0"/>
                <a:cs typeface="Times New Roman" panose="02020603050405020304" pitchFamily="18" charset="0"/>
              </a:rPr>
              <a:t>of the </a:t>
            </a:r>
            <a:r>
              <a:rPr lang="en-GB" sz="2800" dirty="0">
                <a:solidFill>
                  <a:schemeClr val="tx1"/>
                </a:solidFill>
                <a:latin typeface="Times New Roman" panose="02020603050405020304" pitchFamily="18" charset="0"/>
                <a:cs typeface="Times New Roman" panose="02020603050405020304" pitchFamily="18" charset="0"/>
              </a:rPr>
              <a:t>population and armed forces. </a:t>
            </a:r>
            <a:endParaRPr lang="en-GB" sz="2800" dirty="0" smtClean="0">
              <a:solidFill>
                <a:schemeClr val="tx1"/>
              </a:solidFill>
              <a:latin typeface="Times New Roman" panose="02020603050405020304" pitchFamily="18" charset="0"/>
              <a:cs typeface="Times New Roman" panose="02020603050405020304" pitchFamily="18" charset="0"/>
            </a:endParaRPr>
          </a:p>
          <a:p>
            <a:r>
              <a:rPr lang="en-GB" sz="2800" dirty="0" smtClean="0">
                <a:solidFill>
                  <a:schemeClr val="tx1"/>
                </a:solidFill>
                <a:latin typeface="Times New Roman" panose="02020603050405020304" pitchFamily="18" charset="0"/>
                <a:cs typeface="Times New Roman" panose="02020603050405020304" pitchFamily="18" charset="0"/>
              </a:rPr>
              <a:t>But </a:t>
            </a:r>
            <a:r>
              <a:rPr lang="en-GB" sz="2800" dirty="0">
                <a:solidFill>
                  <a:schemeClr val="tx1"/>
                </a:solidFill>
                <a:latin typeface="Times New Roman" panose="02020603050405020304" pitchFamily="18" charset="0"/>
                <a:cs typeface="Times New Roman" panose="02020603050405020304" pitchFamily="18" charset="0"/>
              </a:rPr>
              <a:t>this word has now acquired different meanings</a:t>
            </a:r>
            <a:r>
              <a:rPr lang="en-GB" sz="2800" dirty="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flipV="1">
            <a:off x="398366" y="836021"/>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4" y="1123407"/>
            <a:ext cx="9248502" cy="4767942"/>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Firstly, It is used in the plural sense to refer to numerical facts in any field of study.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These </a:t>
            </a:r>
            <a:r>
              <a:rPr lang="en-GB" sz="2400" dirty="0">
                <a:latin typeface="Times New Roman" panose="02020603050405020304" pitchFamily="18" charset="0"/>
                <a:cs typeface="Times New Roman" panose="02020603050405020304" pitchFamily="18" charset="0"/>
              </a:rPr>
              <a:t>facts are collected in a systematic manner with a definite purpose in view.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Often</a:t>
            </a:r>
            <a:r>
              <a:rPr lang="en-GB" sz="2400" dirty="0">
                <a:latin typeface="Times New Roman" panose="02020603050405020304" pitchFamily="18" charset="0"/>
                <a:cs typeface="Times New Roman" panose="02020603050405020304" pitchFamily="18" charset="0"/>
              </a:rPr>
              <a:t>, we </a:t>
            </a:r>
            <a:r>
              <a:rPr lang="en-GB" sz="2400" dirty="0" smtClean="0">
                <a:latin typeface="Times New Roman" panose="02020603050405020304" pitchFamily="18" charset="0"/>
                <a:cs typeface="Times New Roman" panose="02020603050405020304" pitchFamily="18" charset="0"/>
              </a:rPr>
              <a:t>read </a:t>
            </a:r>
            <a:r>
              <a:rPr lang="en-GB" sz="2400" dirty="0">
                <a:latin typeface="Times New Roman" panose="02020603050405020304" pitchFamily="18" charset="0"/>
                <a:cs typeface="Times New Roman" panose="02020603050405020304" pitchFamily="18" charset="0"/>
              </a:rPr>
              <a:t>about statistics </a:t>
            </a:r>
            <a:r>
              <a:rPr lang="en-GB" sz="2400" dirty="0" smtClean="0">
                <a:latin typeface="Times New Roman" panose="02020603050405020304" pitchFamily="18" charset="0"/>
                <a:cs typeface="Times New Roman" panose="02020603050405020304" pitchFamily="18" charset="0"/>
              </a:rPr>
              <a:t>on </a:t>
            </a:r>
            <a:r>
              <a:rPr lang="en-GB" sz="2400" dirty="0">
                <a:latin typeface="Times New Roman" panose="02020603050405020304" pitchFamily="18" charset="0"/>
                <a:cs typeface="Times New Roman" panose="02020603050405020304" pitchFamily="18" charset="0"/>
              </a:rPr>
              <a:t>deaths and births, price statistics, agricultural </a:t>
            </a:r>
            <a:r>
              <a:rPr lang="en-GB" sz="2400" dirty="0" smtClean="0">
                <a:latin typeface="Times New Roman" panose="02020603050405020304" pitchFamily="18" charset="0"/>
                <a:cs typeface="Times New Roman" panose="02020603050405020304" pitchFamily="18" charset="0"/>
              </a:rPr>
              <a:t>statistics, </a:t>
            </a:r>
            <a:r>
              <a:rPr lang="en-GB" sz="2400" dirty="0">
                <a:latin typeface="Times New Roman" panose="02020603050405020304" pitchFamily="18" charset="0"/>
                <a:cs typeface="Times New Roman" panose="02020603050405020304" pitchFamily="18" charset="0"/>
              </a:rPr>
              <a:t>etc. </a:t>
            </a:r>
            <a:r>
              <a:rPr lang="en-GB" sz="2400" dirty="0" smtClean="0">
                <a:latin typeface="Times New Roman" panose="02020603050405020304" pitchFamily="18" charset="0"/>
                <a:cs typeface="Times New Roman" panose="02020603050405020304" pitchFamily="18" charset="0"/>
              </a:rPr>
              <a:t>We </a:t>
            </a:r>
            <a:r>
              <a:rPr lang="en-GB" sz="2400" dirty="0">
                <a:latin typeface="Times New Roman" panose="02020603050405020304" pitchFamily="18" charset="0"/>
                <a:cs typeface="Times New Roman" panose="02020603050405020304" pitchFamily="18" charset="0"/>
              </a:rPr>
              <a:t>also </a:t>
            </a:r>
            <a:r>
              <a:rPr lang="en-GB" sz="2400" dirty="0" smtClean="0">
                <a:latin typeface="Times New Roman" panose="02020603050405020304" pitchFamily="18" charset="0"/>
                <a:cs typeface="Times New Roman" panose="02020603050405020304" pitchFamily="18" charset="0"/>
              </a:rPr>
              <a:t>use </a:t>
            </a:r>
            <a:r>
              <a:rPr lang="en-GB" sz="2400" dirty="0">
                <a:latin typeface="Times New Roman" panose="02020603050405020304" pitchFamily="18" charset="0"/>
                <a:cs typeface="Times New Roman" panose="02020603050405020304" pitchFamily="18" charset="0"/>
              </a:rPr>
              <a:t>the word Data to refer to statistics in this </a:t>
            </a:r>
            <a:r>
              <a:rPr lang="en-GB" sz="2400" dirty="0" smtClean="0">
                <a:latin typeface="Times New Roman" panose="02020603050405020304" pitchFamily="18" charset="0"/>
                <a:cs typeface="Times New Roman" panose="02020603050405020304" pitchFamily="18" charset="0"/>
              </a:rPr>
              <a:t>sense.</a:t>
            </a:r>
          </a:p>
          <a:p>
            <a:pPr algn="just"/>
            <a:r>
              <a:rPr lang="en-GB" sz="2400" dirty="0">
                <a:latin typeface="Times New Roman" panose="02020603050405020304" pitchFamily="18" charset="0"/>
                <a:cs typeface="Times New Roman" panose="02020603050405020304" pitchFamily="18" charset="0"/>
              </a:rPr>
              <a:t>Secondly, the word Statistics is used in the singular sense. In this sense, it refers to the science comprising methods and techniques which are used in the collection, presentation, analysis and interpretation of numerical, data.</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5" name="Straight Connector 4"/>
          <p:cNvCxnSpPr/>
          <p:nvPr/>
        </p:nvCxnSpPr>
        <p:spPr>
          <a:xfrm>
            <a:off x="-91440" y="921778"/>
            <a:ext cx="9535885" cy="13063"/>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4"/>
          <p:cNvSpPr/>
          <p:nvPr/>
        </p:nvSpPr>
        <p:spPr>
          <a:xfrm>
            <a:off x="121920" y="1413007"/>
            <a:ext cx="9596846" cy="193027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76200" marR="66675" indent="228600" algn="just">
              <a:lnSpc>
                <a:spcPct val="105000"/>
              </a:lnSpc>
              <a:spcBef>
                <a:spcPts val="95"/>
              </a:spcBef>
              <a:spcAft>
                <a:spcPts val="0"/>
              </a:spcAft>
            </a:pP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marR="66675" indent="228600" algn="just">
              <a:lnSpc>
                <a:spcPct val="105000"/>
              </a:lnSpc>
              <a:spcBef>
                <a:spcPts val="95"/>
              </a:spcBef>
              <a:spcAft>
                <a:spcPts val="0"/>
              </a:spcAft>
            </a:pPr>
            <a:endParaRPr lang="en-US" sz="105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76200" marR="66675" indent="228600" algn="just">
              <a:lnSpc>
                <a:spcPct val="105000"/>
              </a:lnSpc>
              <a:spcBef>
                <a:spcPts val="95"/>
              </a:spcBef>
              <a:spcAft>
                <a:spcPts val="0"/>
              </a:spcAft>
            </a:pP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smtClean="0"/>
          </a:p>
          <a:p>
            <a:endParaRPr lang="en-US" dirty="0"/>
          </a:p>
          <a:p>
            <a:pPr marL="76200" marR="66675" indent="228600" algn="just">
              <a:lnSpc>
                <a:spcPct val="105000"/>
              </a:lnSpc>
              <a:spcBef>
                <a:spcPts val="95"/>
              </a:spcBef>
              <a:spcAft>
                <a:spcPts val="0"/>
              </a:spcAft>
            </a:pPr>
            <a:endParaRPr lang="en-US" sz="105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22365" y="1511565"/>
            <a:ext cx="8721635" cy="923330"/>
          </a:xfrm>
          <a:prstGeom prst="rect">
            <a:avLst/>
          </a:prstGeom>
        </p:spPr>
        <p:txBody>
          <a:bodyPr wrap="square">
            <a:spAutoFit/>
          </a:bodyPr>
          <a:lstStyle/>
          <a:p>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6" name="Rectangle 5"/>
          <p:cNvSpPr/>
          <p:nvPr/>
        </p:nvSpPr>
        <p:spPr>
          <a:xfrm>
            <a:off x="422365" y="1645920"/>
            <a:ext cx="8721635" cy="2375009"/>
          </a:xfrm>
          <a:prstGeom prst="rect">
            <a:avLst/>
          </a:prstGeom>
        </p:spPr>
        <p:txBody>
          <a:bodyPr wrap="square">
            <a:spAutoFit/>
          </a:bodyPr>
          <a:lstStyle/>
          <a:p>
            <a:pPr marL="342900" indent="-342900" algn="just">
              <a:spcBef>
                <a:spcPts val="1000"/>
              </a:spcBef>
              <a:buClr>
                <a:schemeClr val="accent1"/>
              </a:buClr>
              <a:buSzPct val="80000"/>
              <a:buFont typeface="Wingdings 3" charset="2"/>
              <a:buChar char=""/>
            </a:pPr>
            <a:r>
              <a:rPr lang="en-GB" sz="2800" dirty="0">
                <a:solidFill>
                  <a:schemeClr val="tx1">
                    <a:lumMod val="75000"/>
                    <a:lumOff val="25000"/>
                  </a:schemeClr>
                </a:solidFill>
                <a:latin typeface="Times New Roman" panose="02020603050405020304" pitchFamily="18" charset="0"/>
                <a:cs typeface="Times New Roman" panose="02020603050405020304" pitchFamily="18" charset="0"/>
              </a:rPr>
              <a:t>Thirdly, the word Statistics is used in a technical sense, </a:t>
            </a:r>
            <a:r>
              <a:rPr lang="en-GB" sz="2800" dirty="0" smtClean="0">
                <a:solidFill>
                  <a:schemeClr val="tx1">
                    <a:lumMod val="75000"/>
                    <a:lumOff val="25000"/>
                  </a:schemeClr>
                </a:solidFill>
                <a:latin typeface="Times New Roman" panose="02020603050405020304" pitchFamily="18" charset="0"/>
                <a:cs typeface="Times New Roman" panose="02020603050405020304" pitchFamily="18" charset="0"/>
              </a:rPr>
              <a:t>as the plural </a:t>
            </a:r>
            <a:r>
              <a:rPr lang="en-GB" sz="2800" dirty="0">
                <a:solidFill>
                  <a:schemeClr val="tx1">
                    <a:lumMod val="75000"/>
                    <a:lumOff val="25000"/>
                  </a:schemeClr>
                </a:solidFill>
                <a:latin typeface="Times New Roman" panose="02020603050405020304" pitchFamily="18" charset="0"/>
                <a:cs typeface="Times New Roman" panose="02020603050405020304" pitchFamily="18" charset="0"/>
              </a:rPr>
              <a:t>of statistic, by </a:t>
            </a:r>
            <a:r>
              <a:rPr lang="en-GB" sz="2800" dirty="0" smtClean="0">
                <a:solidFill>
                  <a:schemeClr val="tx1">
                    <a:lumMod val="75000"/>
                    <a:lumOff val="25000"/>
                  </a:schemeClr>
                </a:solidFill>
                <a:latin typeface="Times New Roman" panose="02020603050405020304" pitchFamily="18" charset="0"/>
                <a:cs typeface="Times New Roman" panose="02020603050405020304" pitchFamily="18" charset="0"/>
              </a:rPr>
              <a:t>statistic </a:t>
            </a:r>
            <a:r>
              <a:rPr lang="en-GB" sz="2800" dirty="0">
                <a:solidFill>
                  <a:schemeClr val="tx1">
                    <a:lumMod val="75000"/>
                    <a:lumOff val="25000"/>
                  </a:schemeClr>
                </a:solidFill>
                <a:latin typeface="Times New Roman" panose="02020603050405020304" pitchFamily="18" charset="0"/>
                <a:cs typeface="Times New Roman" panose="02020603050405020304" pitchFamily="18" charset="0"/>
              </a:rPr>
              <a:t>we </a:t>
            </a:r>
            <a:r>
              <a:rPr lang="en-GB" sz="2800" dirty="0" smtClean="0">
                <a:solidFill>
                  <a:schemeClr val="tx1">
                    <a:lumMod val="75000"/>
                    <a:lumOff val="25000"/>
                  </a:schemeClr>
                </a:solidFill>
                <a:latin typeface="Times New Roman" panose="02020603050405020304" pitchFamily="18" charset="0"/>
                <a:cs typeface="Times New Roman" panose="02020603050405020304" pitchFamily="18" charset="0"/>
              </a:rPr>
              <a:t>mean </a:t>
            </a:r>
            <a:r>
              <a:rPr lang="en-GB" sz="2800" dirty="0">
                <a:solidFill>
                  <a:schemeClr val="tx1">
                    <a:lumMod val="75000"/>
                    <a:lumOff val="25000"/>
                  </a:schemeClr>
                </a:solidFill>
                <a:latin typeface="Times New Roman" panose="02020603050405020304" pitchFamily="18" charset="0"/>
                <a:cs typeface="Times New Roman" panose="02020603050405020304" pitchFamily="18" charset="0"/>
              </a:rPr>
              <a:t>a quantity calculated from sample observations. </a:t>
            </a:r>
            <a:endParaRPr lang="en-GB"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spcBef>
                <a:spcPts val="1000"/>
              </a:spcBef>
              <a:buClr>
                <a:schemeClr val="accent1"/>
              </a:buClr>
              <a:buSzPct val="80000"/>
              <a:buFont typeface="Wingdings 3" charset="2"/>
              <a:buChar char=""/>
            </a:pPr>
            <a:r>
              <a:rPr lang="en-GB" sz="2800" dirty="0" smtClean="0">
                <a:solidFill>
                  <a:schemeClr val="tx1">
                    <a:lumMod val="75000"/>
                    <a:lumOff val="25000"/>
                  </a:schemeClr>
                </a:solidFill>
                <a:latin typeface="Times New Roman" panose="02020603050405020304" pitchFamily="18" charset="0"/>
                <a:cs typeface="Times New Roman" panose="02020603050405020304" pitchFamily="18" charset="0"/>
              </a:rPr>
              <a:t>For example, </a:t>
            </a:r>
            <a:r>
              <a:rPr lang="en-GB" sz="2800" dirty="0">
                <a:solidFill>
                  <a:schemeClr val="tx1">
                    <a:lumMod val="75000"/>
                    <a:lumOff val="25000"/>
                  </a:schemeClr>
                </a:solidFill>
                <a:latin typeface="Times New Roman" panose="02020603050405020304" pitchFamily="18" charset="0"/>
                <a:cs typeface="Times New Roman" panose="02020603050405020304" pitchFamily="18" charset="0"/>
              </a:rPr>
              <a:t>the sample </a:t>
            </a:r>
            <a:r>
              <a:rPr lang="en-GB" sz="2800" dirty="0" smtClean="0">
                <a:solidFill>
                  <a:schemeClr val="tx1">
                    <a:lumMod val="75000"/>
                    <a:lumOff val="25000"/>
                  </a:schemeClr>
                </a:solidFill>
                <a:latin typeface="Times New Roman" panose="02020603050405020304" pitchFamily="18" charset="0"/>
                <a:cs typeface="Times New Roman" panose="02020603050405020304" pitchFamily="18" charset="0"/>
              </a:rPr>
              <a:t>mean the sample </a:t>
            </a:r>
            <a:r>
              <a:rPr lang="en-GB" sz="2800" dirty="0">
                <a:solidFill>
                  <a:schemeClr val="tx1">
                    <a:lumMod val="75000"/>
                    <a:lumOff val="25000"/>
                  </a:schemeClr>
                </a:solidFill>
                <a:latin typeface="Times New Roman" panose="02020603050405020304" pitchFamily="18" charset="0"/>
                <a:cs typeface="Times New Roman" panose="02020603050405020304" pitchFamily="18" charset="0"/>
              </a:rPr>
              <a:t>standard deviation, </a:t>
            </a:r>
            <a:r>
              <a:rPr lang="en-GB" sz="2800" dirty="0" smtClean="0">
                <a:solidFill>
                  <a:schemeClr val="tx1">
                    <a:lumMod val="75000"/>
                    <a:lumOff val="25000"/>
                  </a:schemeClr>
                </a:solidFill>
                <a:latin typeface="Times New Roman" panose="02020603050405020304" pitchFamily="18" charset="0"/>
                <a:cs typeface="Times New Roman" panose="02020603050405020304" pitchFamily="18" charset="0"/>
              </a:rPr>
              <a:t>sample proportion, etc.</a:t>
            </a:r>
            <a:endParaRPr lang="en-GB"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193121"/>
      </p:ext>
    </p:extLst>
  </p:cSld>
  <p:clrMapOvr>
    <a:masterClrMapping/>
  </p:clrMapOvr>
  <p:transition>
    <p:checke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8672</TotalTime>
  <Words>323</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Curlz MT</vt:lpstr>
      <vt:lpstr>Times New Roman</vt:lpstr>
      <vt:lpstr>Trebuchet MS</vt:lpstr>
      <vt:lpstr>Wingdings</vt:lpstr>
      <vt:lpstr>Wingdings 3</vt:lpstr>
      <vt:lpstr>Facet</vt:lpstr>
      <vt:lpstr>PowerPoint Presentation</vt:lpstr>
      <vt:lpstr>PowerPoint Presentation</vt:lpstr>
      <vt:lpstr>PowerPoint Presentation</vt:lpstr>
      <vt:lpstr>Sir Ronald Aylmer Fisher, a British polymath, is widely regarded as the father of modern statistics. Born on 17 February 1890 in East Finchley, London, England, his extensive work in the fields of mathematics, statistics, biology, genetics, and academia, laid the foundations for modern statistical science</vt:lpstr>
      <vt:lpstr>PowerPoint Presentation</vt:lpstr>
      <vt:lpstr>Probability And Statistics  </vt:lpstr>
      <vt:lpstr>PowerPoint Presentation</vt:lpstr>
      <vt:lpstr>PowerPoint Presentation</vt:lpstr>
      <vt:lpstr>PowerPoint Presentation</vt:lpstr>
      <vt:lpstr> Thank You</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01KKKUKCSMSF19</cp:lastModifiedBy>
  <cp:revision>535</cp:revision>
  <cp:lastPrinted>2019-03-11T07:04:42Z</cp:lastPrinted>
  <dcterms:created xsi:type="dcterms:W3CDTF">2018-07-13T16:31:18Z</dcterms:created>
  <dcterms:modified xsi:type="dcterms:W3CDTF">2023-11-28T10:34:26Z</dcterms:modified>
</cp:coreProperties>
</file>