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354" r:id="rId3"/>
    <p:sldId id="396" r:id="rId4"/>
    <p:sldId id="258" r:id="rId5"/>
    <p:sldId id="356" r:id="rId6"/>
    <p:sldId id="397" r:id="rId7"/>
    <p:sldId id="398" r:id="rId8"/>
    <p:sldId id="399" r:id="rId9"/>
    <p:sldId id="400" r:id="rId10"/>
    <p:sldId id="401"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varScale="1">
        <p:scale>
          <a:sx n="74" d="100"/>
          <a:sy n="74" d="100"/>
        </p:scale>
        <p:origin x="-510" y="-90"/>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12/31/2023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12/31/2023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12/31/2023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12/31/2023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12/31/2023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12/31/2023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1369"/>
            <a:ext cx="8596668" cy="5447763"/>
          </a:xfrm>
        </p:spPr>
        <p:txBody>
          <a:bodyPr>
            <a:noAutofit/>
          </a:bodyPr>
          <a:lstStyle/>
          <a:p>
            <a:pPr algn="just"/>
            <a:r>
              <a:rPr lang="en-US" sz="2700" dirty="0" smtClean="0">
                <a:solidFill>
                  <a:schemeClr val="tx1"/>
                </a:solidFill>
                <a:latin typeface="Times New Roman" panose="02020603050405020304" pitchFamily="18" charset="0"/>
                <a:ea typeface="+mn-ea"/>
                <a:cs typeface="Times New Roman" panose="02020603050405020304" pitchFamily="18" charset="0"/>
              </a:rPr>
              <a:t>1) .To </a:t>
            </a:r>
            <a:r>
              <a:rPr lang="en-US" sz="2700" dirty="0">
                <a:solidFill>
                  <a:schemeClr val="tx1"/>
                </a:solidFill>
                <a:latin typeface="Times New Roman" panose="02020603050405020304" pitchFamily="18" charset="0"/>
                <a:ea typeface="+mn-ea"/>
                <a:cs typeface="Times New Roman" panose="02020603050405020304" pitchFamily="18" charset="0"/>
              </a:rPr>
              <a:t>reduce the large set of data to an easily understood </a:t>
            </a:r>
            <a:r>
              <a:rPr lang="en-US" sz="2700" dirty="0" smtClean="0">
                <a:solidFill>
                  <a:schemeClr val="tx1"/>
                </a:solidFill>
                <a:latin typeface="Times New Roman" panose="02020603050405020304" pitchFamily="18" charset="0"/>
                <a:ea typeface="+mn-ea"/>
                <a:cs typeface="Times New Roman" panose="02020603050405020304" pitchFamily="18" charset="0"/>
              </a:rPr>
              <a:t>summary.</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smtClean="0">
                <a:solidFill>
                  <a:schemeClr val="tx1"/>
                </a:solidFill>
                <a:latin typeface="Times New Roman" panose="02020603050405020304" pitchFamily="18" charset="0"/>
                <a:ea typeface="+mn-ea"/>
                <a:cs typeface="Times New Roman" panose="02020603050405020304" pitchFamily="18" charset="0"/>
              </a:rPr>
              <a:t>2). To </a:t>
            </a:r>
            <a:r>
              <a:rPr lang="en-US" sz="2700" dirty="0">
                <a:solidFill>
                  <a:schemeClr val="tx1"/>
                </a:solidFill>
                <a:latin typeface="Times New Roman" panose="02020603050405020304" pitchFamily="18" charset="0"/>
                <a:ea typeface="+mn-ea"/>
                <a:cs typeface="Times New Roman" panose="02020603050405020304" pitchFamily="18" charset="0"/>
              </a:rPr>
              <a:t>bring out clearly the points of similarity and dissimilarity</a:t>
            </a:r>
            <a:r>
              <a:rPr lang="en-US" sz="2700" dirty="0" smtClean="0">
                <a:solidFill>
                  <a:schemeClr val="tx1"/>
                </a:solidFill>
                <a:latin typeface="Times New Roman" panose="02020603050405020304" pitchFamily="18" charset="0"/>
                <a:ea typeface="+mn-ea"/>
                <a:cs typeface="Times New Roman" panose="02020603050405020304" pitchFamily="18" charset="0"/>
              </a:rPr>
              <a:t>.</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3). To save mental strain by eliminating unnecessary </a:t>
            </a:r>
            <a:r>
              <a:rPr lang="en-US" sz="2700" dirty="0" smtClean="0">
                <a:solidFill>
                  <a:schemeClr val="tx1"/>
                </a:solidFill>
                <a:latin typeface="Times New Roman" panose="02020603050405020304" pitchFamily="18" charset="0"/>
                <a:ea typeface="+mn-ea"/>
                <a:cs typeface="Times New Roman" panose="02020603050405020304" pitchFamily="18" charset="0"/>
              </a:rPr>
              <a:t>details.</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
            </a:r>
            <a:br>
              <a:rPr lang="en-US" sz="2700" dirty="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4). To reflect the important aspects of the data</a:t>
            </a:r>
            <a:r>
              <a:rPr lang="en-US" sz="2700" dirty="0" smtClean="0">
                <a:solidFill>
                  <a:schemeClr val="tx1"/>
                </a:solidFill>
                <a:latin typeface="Times New Roman" panose="02020603050405020304" pitchFamily="18" charset="0"/>
                <a:ea typeface="+mn-ea"/>
                <a:cs typeface="Times New Roman" panose="02020603050405020304" pitchFamily="18" charset="0"/>
              </a:rPr>
              <a:t>.</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
            </a:r>
            <a:br>
              <a:rPr lang="en-US" sz="2700" dirty="0">
                <a:solidFill>
                  <a:schemeClr val="tx1"/>
                </a:solidFill>
                <a:latin typeface="Times New Roman" panose="02020603050405020304" pitchFamily="18" charset="0"/>
                <a:ea typeface="+mn-ea"/>
                <a:cs typeface="Times New Roman" panose="02020603050405020304" pitchFamily="18" charset="0"/>
              </a:rPr>
            </a:br>
            <a:r>
              <a:rPr lang="en-US" sz="2700" dirty="0" smtClean="0">
                <a:solidFill>
                  <a:schemeClr val="tx1"/>
                </a:solidFill>
                <a:latin typeface="Times New Roman" panose="02020603050405020304" pitchFamily="18" charset="0"/>
                <a:ea typeface="+mn-ea"/>
                <a:cs typeface="Times New Roman" panose="02020603050405020304" pitchFamily="18" charset="0"/>
              </a:rPr>
              <a:t/>
            </a:r>
            <a:br>
              <a:rPr lang="en-US" sz="2700" dirty="0" smtClean="0">
                <a:solidFill>
                  <a:schemeClr val="tx1"/>
                </a:solidFill>
                <a:latin typeface="Times New Roman" panose="02020603050405020304" pitchFamily="18" charset="0"/>
                <a:ea typeface="+mn-ea"/>
                <a:cs typeface="Times New Roman" panose="02020603050405020304" pitchFamily="18" charset="0"/>
              </a:rPr>
            </a:br>
            <a:r>
              <a:rPr lang="en-US" sz="2700" dirty="0">
                <a:solidFill>
                  <a:schemeClr val="tx1"/>
                </a:solidFill>
                <a:latin typeface="Times New Roman" panose="02020603050405020304" pitchFamily="18" charset="0"/>
                <a:ea typeface="+mn-ea"/>
                <a:cs typeface="Times New Roman" panose="02020603050405020304" pitchFamily="18" charset="0"/>
              </a:rPr>
              <a:t>5). To prepare the ground for tabulation, comparison and analysis</a:t>
            </a:r>
            <a:endParaRPr lang="en-US" sz="27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Rectangle 3"/>
          <p:cNvSpPr/>
          <p:nvPr/>
        </p:nvSpPr>
        <p:spPr>
          <a:xfrm>
            <a:off x="837127" y="272483"/>
            <a:ext cx="7199290" cy="369332"/>
          </a:xfrm>
          <a:prstGeom prst="rect">
            <a:avLst/>
          </a:prstGeom>
        </p:spPr>
        <p:txBody>
          <a:bodyPr wrap="square">
            <a:spAutoFit/>
          </a:bodyPr>
          <a:lstStyle/>
          <a:p>
            <a:r>
              <a:rPr lang="en-US" b="1" dirty="0"/>
              <a:t>Aims of classification:- The main aims of </a:t>
            </a:r>
            <a:r>
              <a:rPr lang="en-US" b="1" dirty="0" smtClean="0"/>
              <a:t>classification </a:t>
            </a:r>
            <a:r>
              <a:rPr lang="en-US" b="1" dirty="0"/>
              <a:t>are:</a:t>
            </a:r>
          </a:p>
        </p:txBody>
      </p:sp>
    </p:spTree>
    <p:extLst>
      <p:ext uri="{BB962C8B-B14F-4D97-AF65-F5344CB8AC3E}">
        <p14:creationId xmlns:p14="http://schemas.microsoft.com/office/powerpoint/2010/main" val="3546519552"/>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3" y="1240971"/>
            <a:ext cx="9196248" cy="5068389"/>
          </a:xfrm>
        </p:spPr>
        <p:txBody>
          <a:bodyPr>
            <a:normAutofit/>
          </a:bodyPr>
          <a:lstStyle/>
          <a:p>
            <a:r>
              <a:rPr lang="en-GB" sz="3200" dirty="0">
                <a:solidFill>
                  <a:schemeClr val="tx1"/>
                </a:solidFill>
                <a:latin typeface="Times New Roman" panose="02020603050405020304" pitchFamily="18" charset="0"/>
                <a:cs typeface="Times New Roman" panose="02020603050405020304" pitchFamily="18" charset="0"/>
              </a:rPr>
              <a:t>(i) Official Sources (</a:t>
            </a:r>
            <a:r>
              <a:rPr lang="en-GB" sz="3200" dirty="0" smtClean="0">
                <a:solidFill>
                  <a:schemeClr val="tx1"/>
                </a:solidFill>
                <a:latin typeface="Times New Roman" panose="02020603050405020304" pitchFamily="18" charset="0"/>
                <a:cs typeface="Times New Roman" panose="02020603050405020304" pitchFamily="18" charset="0"/>
              </a:rPr>
              <a:t>ii) Semi-official </a:t>
            </a:r>
            <a:r>
              <a:rPr lang="en-GB" sz="3200" dirty="0">
                <a:solidFill>
                  <a:schemeClr val="tx1"/>
                </a:solidFill>
                <a:latin typeface="Times New Roman" panose="02020603050405020304" pitchFamily="18" charset="0"/>
                <a:cs typeface="Times New Roman" panose="02020603050405020304" pitchFamily="18" charset="0"/>
              </a:rPr>
              <a:t>(iii) Journals </a:t>
            </a:r>
            <a:r>
              <a:rPr lang="en-GB" sz="3200" dirty="0" smtClean="0">
                <a:solidFill>
                  <a:schemeClr val="tx1"/>
                </a:solidFill>
                <a:latin typeface="Times New Roman" panose="02020603050405020304" pitchFamily="18" charset="0"/>
                <a:cs typeface="Times New Roman" panose="02020603050405020304" pitchFamily="18" charset="0"/>
              </a:rPr>
              <a:t>Publication (iv</a:t>
            </a:r>
            <a:r>
              <a:rPr lang="en-GB" sz="3200" dirty="0">
                <a:solidFill>
                  <a:schemeClr val="tx1"/>
                </a:solidFill>
                <a:latin typeface="Times New Roman" panose="02020603050405020304" pitchFamily="18" charset="0"/>
                <a:cs typeface="Times New Roman" panose="02020603050405020304" pitchFamily="18" charset="0"/>
              </a:rPr>
              <a:t>) Technical and Trade </a:t>
            </a:r>
            <a:r>
              <a:rPr lang="en-GB" sz="3200" dirty="0" smtClean="0">
                <a:solidFill>
                  <a:schemeClr val="tx1"/>
                </a:solidFill>
                <a:latin typeface="Times New Roman" panose="02020603050405020304" pitchFamily="18" charset="0"/>
                <a:cs typeface="Times New Roman" panose="02020603050405020304" pitchFamily="18" charset="0"/>
              </a:rPr>
              <a:t>(</a:t>
            </a:r>
            <a:r>
              <a:rPr lang="en-GB" sz="3200" dirty="0">
                <a:solidFill>
                  <a:schemeClr val="tx1"/>
                </a:solidFill>
                <a:latin typeface="Times New Roman" panose="02020603050405020304" pitchFamily="18" charset="0"/>
                <a:cs typeface="Times New Roman" panose="02020603050405020304" pitchFamily="18" charset="0"/>
              </a:rPr>
              <a:t>v) Research Organisation etc</a:t>
            </a:r>
            <a:r>
              <a:rPr lang="en-GB" sz="3200" dirty="0" smtClean="0">
                <a:solidFill>
                  <a:schemeClr val="tx1"/>
                </a:solidFill>
                <a:latin typeface="Times New Roman" panose="02020603050405020304" pitchFamily="18" charset="0"/>
                <a:cs typeface="Times New Roman" panose="02020603050405020304" pitchFamily="18" charset="0"/>
              </a:rPr>
              <a:t>.</a:t>
            </a:r>
          </a:p>
          <a:p>
            <a:r>
              <a:rPr lang="en-US" sz="3200" b="1" dirty="0">
                <a:solidFill>
                  <a:schemeClr val="tx1"/>
                </a:solidFill>
                <a:latin typeface="Times New Roman" panose="02020603050405020304" pitchFamily="18" charset="0"/>
                <a:cs typeface="Times New Roman" panose="02020603050405020304" pitchFamily="18" charset="0"/>
              </a:rPr>
              <a:t>Processing Operation:- </a:t>
            </a:r>
            <a:endParaRPr lang="en-US" sz="3200" b="1"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After </a:t>
            </a:r>
            <a:r>
              <a:rPr lang="en-US" sz="3200" dirty="0">
                <a:solidFill>
                  <a:schemeClr val="tx1"/>
                </a:solidFill>
                <a:latin typeface="Times New Roman" panose="02020603050405020304" pitchFamily="18" charset="0"/>
                <a:cs typeface="Times New Roman" panose="02020603050405020304" pitchFamily="18" charset="0"/>
              </a:rPr>
              <a:t>the brief introduction, we can now proceed with the explanation of processing operations</a:t>
            </a:r>
            <a:r>
              <a:rPr lang="en-US" sz="3200" dirty="0" smtClean="0">
                <a:solidFill>
                  <a:schemeClr val="tx1"/>
                </a:solidFill>
                <a:latin typeface="Times New Roman" panose="02020603050405020304" pitchFamily="18" charset="0"/>
                <a:cs typeface="Times New Roman" panose="02020603050405020304" pitchFamily="18" charset="0"/>
              </a:rPr>
              <a:t>.</a:t>
            </a:r>
          </a:p>
          <a:p>
            <a:endParaRPr lang="en-GB" sz="32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
        <p:nvSpPr>
          <p:cNvPr id="2" name="Rectangle 1"/>
          <p:cNvSpPr/>
          <p:nvPr/>
        </p:nvSpPr>
        <p:spPr>
          <a:xfrm>
            <a:off x="143691" y="285362"/>
            <a:ext cx="11524568" cy="461665"/>
          </a:xfrm>
          <a:prstGeom prst="rect">
            <a:avLst/>
          </a:prstGeom>
        </p:spPr>
        <p:txBody>
          <a:bodyPr wrap="square">
            <a:spAutoFit/>
          </a:bodyPr>
          <a:lstStyle/>
          <a:p>
            <a:r>
              <a:rPr lang="en-US" sz="2400" b="1" dirty="0"/>
              <a:t>Collection Of Secondary Data:- </a:t>
            </a:r>
            <a:endParaRPr lang="en-US" sz="2400" b="1" dirty="0" smtClean="0"/>
          </a:p>
        </p:txBody>
      </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077" y="940157"/>
            <a:ext cx="9177471" cy="5009881"/>
          </a:xfrm>
        </p:spPr>
        <p:txBody>
          <a:bodyPr>
            <a:normAutofit fontScale="90000"/>
          </a:bodyPr>
          <a:lstStyle/>
          <a:p>
            <a:pPr marL="457200" indent="-457200" algn="just">
              <a:lnSpc>
                <a:spcPct val="150000"/>
              </a:lnSpc>
              <a:spcBef>
                <a:spcPts val="1000"/>
              </a:spcBef>
              <a:buClr>
                <a:schemeClr val="accent1"/>
              </a:buClr>
              <a:buSzPct val="80000"/>
              <a:buFont typeface="Wingdings" pitchFamily="2" charset="2"/>
              <a:buChar char="Ø"/>
            </a:pPr>
            <a:r>
              <a:rPr lang="en-US" sz="3100" dirty="0" smtClean="0">
                <a:solidFill>
                  <a:schemeClr val="tx1"/>
                </a:solidFill>
                <a:latin typeface="Times New Roman" panose="02020603050405020304" pitchFamily="18" charset="0"/>
                <a:ea typeface="+mn-ea"/>
                <a:cs typeface="Times New Roman" panose="02020603050405020304" pitchFamily="18" charset="0"/>
              </a:rPr>
              <a:t>Editing </a:t>
            </a:r>
            <a:r>
              <a:rPr lang="en-US" sz="3100" dirty="0">
                <a:solidFill>
                  <a:schemeClr val="tx1"/>
                </a:solidFill>
                <a:latin typeface="Times New Roman" panose="02020603050405020304" pitchFamily="18" charset="0"/>
                <a:ea typeface="+mn-ea"/>
                <a:cs typeface="Times New Roman" panose="02020603050405020304" pitchFamily="18" charset="0"/>
              </a:rPr>
              <a:t>of data is a process of examining the collected raw data to detect errors and omissions and to correct these when possible. As a matter of fact, editing involves a careful scrutiny of the completed questionnaires or schedules. Editing is done to assure that the data are accurate, consistent, uniformly entered, as completed as possible and have been well arranged to facilitate classification.</a:t>
            </a:r>
            <a:endParaRPr lang="en-GB" sz="3100" dirty="0">
              <a:solidFill>
                <a:schemeClr val="tx1"/>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656822" y="386366"/>
            <a:ext cx="643943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Editing</a:t>
            </a:r>
            <a:r>
              <a:rPr lang="en-US" sz="3600" b="1" dirty="0" smtClean="0">
                <a:latin typeface="Times New Roman" panose="02020603050405020304" pitchFamily="18" charset="0"/>
                <a:cs typeface="Times New Roman" panose="02020603050405020304" pitchFamily="18" charset="0"/>
              </a:rPr>
              <a:t>:</a:t>
            </a:r>
            <a:endParaRPr lang="en-US" sz="3600" b="1"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352697" y="1423851"/>
            <a:ext cx="9562011" cy="2510687"/>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US" sz="2700" dirty="0" smtClean="0">
                <a:latin typeface="Times New Roman" panose="02020603050405020304" pitchFamily="18" charset="0"/>
                <a:cs typeface="Times New Roman" panose="02020603050405020304" pitchFamily="18" charset="0"/>
              </a:rPr>
              <a:t>Coding </a:t>
            </a:r>
            <a:r>
              <a:rPr lang="en-US" sz="2700" dirty="0">
                <a:latin typeface="Times New Roman" panose="02020603050405020304" pitchFamily="18" charset="0"/>
                <a:cs typeface="Times New Roman" panose="02020603050405020304" pitchFamily="18" charset="0"/>
              </a:rPr>
              <a:t>refers to the process of assigning numerals or other symbols to answer so that responses can be put into a limited number of categories or classes.. Such classes should be appropriate to the research problem under consideration.</a:t>
            </a:r>
            <a:endParaRPr lang="en-US" sz="2700" dirty="0">
              <a:latin typeface="Times New Roman" panose="02020603050405020304" pitchFamily="18" charset="0"/>
              <a:cs typeface="Times New Roman" panose="02020603050405020304" pitchFamily="18" charset="0"/>
            </a:endParaRPr>
          </a:p>
        </p:txBody>
      </p:sp>
      <p:sp>
        <p:nvSpPr>
          <p:cNvPr id="2" name="Rectangle 1"/>
          <p:cNvSpPr/>
          <p:nvPr/>
        </p:nvSpPr>
        <p:spPr>
          <a:xfrm>
            <a:off x="352697" y="784469"/>
            <a:ext cx="3729905" cy="523220"/>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  Coding:</a:t>
            </a:r>
            <a:endParaRPr lang="en-US" sz="2800" b="1" dirty="0"/>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5693866"/>
          </a:xfrm>
          <a:prstGeom prst="rect">
            <a:avLst/>
          </a:prstGeom>
        </p:spPr>
        <p:txBody>
          <a:bodyPr wrap="square">
            <a:spAutoFit/>
          </a:bodyPr>
          <a:lstStyle/>
          <a:p>
            <a:pPr marL="342900" indent="-342900"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Most </a:t>
            </a:r>
            <a:r>
              <a:rPr lang="en-US" sz="2800" dirty="0">
                <a:latin typeface="Times New Roman" panose="02020603050405020304" pitchFamily="18" charset="0"/>
                <a:cs typeface="Times New Roman" panose="02020603050405020304" pitchFamily="18" charset="0"/>
              </a:rPr>
              <a:t>research studies result in a large volume of raw data which must be reduced into homogeneous groups if we are to get meaningful relationships. </a:t>
            </a:r>
            <a:endParaRPr lang="en-US" sz="2800" dirty="0" smtClean="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endParaRPr lang="en-US" sz="2800" dirty="0" smtClean="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Therefore </a:t>
            </a:r>
            <a:r>
              <a:rPr lang="en-US" sz="2800" dirty="0">
                <a:latin typeface="Times New Roman" panose="02020603050405020304" pitchFamily="18" charset="0"/>
                <a:cs typeface="Times New Roman" panose="02020603050405020304" pitchFamily="18" charset="0"/>
              </a:rPr>
              <a:t>it is necessary to organize it into a meaningful and readily comprehensible form to make possible and facilitate further statistical analysis. </a:t>
            </a: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That </a:t>
            </a:r>
            <a:r>
              <a:rPr lang="en-US" sz="2800" dirty="0">
                <a:latin typeface="Times New Roman" panose="02020603050405020304" pitchFamily="18" charset="0"/>
                <a:cs typeface="Times New Roman" panose="02020603050405020304" pitchFamily="18" charset="0"/>
              </a:rPr>
              <a:t>arrangement of data in groups or classes on the basis of common characteristics is called classification. Data having common characteristics are placed in one class and this way the entire data get divided into a number of groups or classes.</a:t>
            </a:r>
            <a:endParaRPr lang="en-US" sz="2800"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575257" y="231398"/>
            <a:ext cx="5503572"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Classification:-</a:t>
            </a:r>
            <a:endParaRPr lang="en-US" sz="3600" b="1" dirty="0"/>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Rectangle 4"/>
          <p:cNvSpPr/>
          <p:nvPr/>
        </p:nvSpPr>
        <p:spPr>
          <a:xfrm>
            <a:off x="991673" y="563142"/>
            <a:ext cx="6117465" cy="646331"/>
          </a:xfrm>
          <a:prstGeom prst="rect">
            <a:avLst/>
          </a:prstGeom>
        </p:spPr>
        <p:txBody>
          <a:bodyPr wrap="square">
            <a:spAutoFit/>
          </a:bodyPr>
          <a:lstStyle/>
          <a:p>
            <a:r>
              <a:rPr lang="en-US" sz="3600" dirty="0"/>
              <a:t>Types of classification:-</a:t>
            </a:r>
            <a:endParaRPr lang="en-US" sz="3600" dirty="0"/>
          </a:p>
        </p:txBody>
      </p:sp>
      <p:sp>
        <p:nvSpPr>
          <p:cNvPr id="6" name="Rectangle 5"/>
          <p:cNvSpPr/>
          <p:nvPr/>
        </p:nvSpPr>
        <p:spPr>
          <a:xfrm>
            <a:off x="463639" y="1499143"/>
            <a:ext cx="8770513" cy="4093428"/>
          </a:xfrm>
          <a:prstGeom prst="rect">
            <a:avLst/>
          </a:prstGeom>
        </p:spPr>
        <p:txBody>
          <a:bodyPr wrap="square">
            <a:spAutoFit/>
          </a:bodyPr>
          <a:lstStyle/>
          <a:p>
            <a:pPr marL="342900" indent="-342900" algn="just">
              <a:buFont typeface="Wingdings" pitchFamily="2" charset="2"/>
              <a:buChar char="Ø"/>
            </a:pPr>
            <a:r>
              <a:rPr lang="en-US" sz="2400" dirty="0"/>
              <a:t>The classification of data depends on the purpose and nature of the phenomenon involved. </a:t>
            </a:r>
            <a:r>
              <a:rPr lang="en-US" sz="2400" dirty="0" smtClean="0"/>
              <a:t>There </a:t>
            </a:r>
            <a:r>
              <a:rPr lang="en-US" sz="2400" dirty="0"/>
              <a:t>are four important types of </a:t>
            </a:r>
            <a:r>
              <a:rPr lang="en-US" sz="2400" dirty="0" smtClean="0"/>
              <a:t>classification</a:t>
            </a:r>
          </a:p>
          <a:p>
            <a:pPr marL="342900" indent="-342900" algn="just">
              <a:buFont typeface="Wingdings" pitchFamily="2" charset="2"/>
              <a:buChar char="Ø"/>
            </a:pPr>
            <a:endParaRPr lang="en-US" sz="2400" dirty="0"/>
          </a:p>
          <a:p>
            <a:pPr marL="342900" indent="-342900" algn="just">
              <a:buFont typeface="Wingdings" pitchFamily="2" charset="2"/>
              <a:buChar char="Ø"/>
            </a:pPr>
            <a:r>
              <a:rPr lang="en-US" sz="2400" b="1" dirty="0" smtClean="0"/>
              <a:t>(a) Geographical </a:t>
            </a:r>
            <a:r>
              <a:rPr lang="en-US" sz="2400" b="1" dirty="0"/>
              <a:t>or spatial classification</a:t>
            </a:r>
            <a:r>
              <a:rPr lang="en-US" sz="2400" b="1" dirty="0" smtClean="0"/>
              <a:t>:-</a:t>
            </a:r>
          </a:p>
          <a:p>
            <a:pPr marL="342900" indent="-342900" algn="just">
              <a:buFont typeface="Wingdings" pitchFamily="2" charset="2"/>
              <a:buChar char="Ø"/>
            </a:pPr>
            <a:r>
              <a:rPr lang="en-US" sz="2800" dirty="0" smtClean="0"/>
              <a:t> </a:t>
            </a:r>
            <a:r>
              <a:rPr lang="en-US" sz="2800" dirty="0"/>
              <a:t>The arrangement of data on the basis of difference in geographical location that is area wise, region wise or district wise... The division of literacy rate of the four provinces of Pakistan is an example of this type</a:t>
            </a:r>
          </a:p>
        </p:txBody>
      </p:sp>
    </p:spTree>
    <p:extLst>
      <p:ext uri="{BB962C8B-B14F-4D97-AF65-F5344CB8AC3E}">
        <p14:creationId xmlns:p14="http://schemas.microsoft.com/office/powerpoint/2010/main" val="1582397164"/>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5464"/>
            <a:ext cx="8762880" cy="5022761"/>
          </a:xfrm>
        </p:spPr>
        <p:txBody>
          <a:bodyPr>
            <a:normAutofit/>
          </a:bodyPr>
          <a:lstStyle/>
          <a:p>
            <a:pPr marL="457200" indent="-457200" algn="just">
              <a:buFont typeface="Wingdings" pitchFamily="2" charset="2"/>
              <a:buChar char="Ø"/>
            </a:pPr>
            <a:r>
              <a:rPr lang="en-US" sz="3000" dirty="0">
                <a:solidFill>
                  <a:schemeClr val="tx1"/>
                </a:solidFill>
                <a:latin typeface="Times New Roman" panose="02020603050405020304" pitchFamily="18" charset="0"/>
                <a:ea typeface="+mn-ea"/>
                <a:cs typeface="Times New Roman" panose="02020603050405020304" pitchFamily="18" charset="0"/>
              </a:rPr>
              <a:t>(b) </a:t>
            </a:r>
            <a:r>
              <a:rPr lang="en-US" sz="3000" b="1" dirty="0">
                <a:solidFill>
                  <a:schemeClr val="tx1"/>
                </a:solidFill>
                <a:latin typeface="Times New Roman" panose="02020603050405020304" pitchFamily="18" charset="0"/>
                <a:ea typeface="+mn-ea"/>
                <a:cs typeface="Times New Roman" panose="02020603050405020304" pitchFamily="18" charset="0"/>
              </a:rPr>
              <a:t>Chronological or Temporal classification:- </a:t>
            </a: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The </a:t>
            </a:r>
            <a:r>
              <a:rPr lang="en-US" sz="3000" dirty="0">
                <a:solidFill>
                  <a:schemeClr val="tx1"/>
                </a:solidFill>
                <a:latin typeface="Times New Roman" panose="02020603050405020304" pitchFamily="18" charset="0"/>
                <a:ea typeface="+mn-ea"/>
                <a:cs typeface="Times New Roman" panose="02020603050405020304" pitchFamily="18" charset="0"/>
              </a:rPr>
              <a:t>arrangement of data on the basis of difference in time is called temporal classification. </a:t>
            </a:r>
            <a:r>
              <a:rPr lang="en-US" sz="3000" dirty="0" smtClean="0">
                <a:solidFill>
                  <a:schemeClr val="tx1"/>
                </a:solidFill>
                <a:latin typeface="Times New Roman" panose="02020603050405020304" pitchFamily="18" charset="0"/>
                <a:ea typeface="+mn-ea"/>
                <a:cs typeface="Times New Roman" panose="02020603050405020304" pitchFamily="18" charset="0"/>
              </a:rPr>
              <a:t/>
            </a:r>
            <a:br>
              <a:rPr lang="en-US" sz="3000" dirty="0" smtClean="0">
                <a:solidFill>
                  <a:schemeClr val="tx1"/>
                </a:solidFill>
                <a:latin typeface="Times New Roman" panose="02020603050405020304" pitchFamily="18" charset="0"/>
                <a:ea typeface="+mn-ea"/>
                <a:cs typeface="Times New Roman" panose="02020603050405020304" pitchFamily="18" charset="0"/>
              </a:rPr>
            </a:br>
            <a:r>
              <a:rPr lang="en-US" sz="3000" dirty="0">
                <a:solidFill>
                  <a:schemeClr val="tx1"/>
                </a:solidFill>
                <a:latin typeface="Times New Roman" panose="02020603050405020304" pitchFamily="18" charset="0"/>
                <a:ea typeface="+mn-ea"/>
                <a:cs typeface="Times New Roman" panose="02020603050405020304" pitchFamily="18" charset="0"/>
              </a:rPr>
              <a:t/>
            </a:r>
            <a:br>
              <a:rPr lang="en-US" sz="3000" dirty="0">
                <a:solidFill>
                  <a:schemeClr val="tx1"/>
                </a:solidFill>
                <a:latin typeface="Times New Roman" panose="02020603050405020304" pitchFamily="18" charset="0"/>
                <a:ea typeface="+mn-ea"/>
                <a:cs typeface="Times New Roman" panose="02020603050405020304" pitchFamily="18" charset="0"/>
              </a:rPr>
            </a:br>
            <a:r>
              <a:rPr lang="en-US" sz="3000" dirty="0" smtClean="0">
                <a:solidFill>
                  <a:schemeClr val="tx1"/>
                </a:solidFill>
                <a:latin typeface="Times New Roman" panose="02020603050405020304" pitchFamily="18" charset="0"/>
                <a:ea typeface="+mn-ea"/>
                <a:cs typeface="Times New Roman" panose="02020603050405020304" pitchFamily="18" charset="0"/>
              </a:rPr>
              <a:t>For </a:t>
            </a:r>
            <a:r>
              <a:rPr lang="en-US" sz="3000" dirty="0">
                <a:solidFill>
                  <a:schemeClr val="tx1"/>
                </a:solidFill>
                <a:latin typeface="Times New Roman" panose="02020603050405020304" pitchFamily="18" charset="0"/>
                <a:ea typeface="+mn-ea"/>
                <a:cs typeface="Times New Roman" panose="02020603050405020304" pitchFamily="18" charset="0"/>
              </a:rPr>
              <a:t>example the population of Pakistan in censuses of 1951, 1961, 1972,1981 and 1998 etc. The whole data is then called time series</a:t>
            </a:r>
            <a:r>
              <a:rPr lang="en-US" sz="3000" dirty="0" smtClean="0">
                <a:solidFill>
                  <a:schemeClr val="tx1"/>
                </a:solidFill>
                <a:latin typeface="Times New Roman" panose="02020603050405020304" pitchFamily="18" charset="0"/>
                <a:ea typeface="+mn-ea"/>
                <a:cs typeface="Times New Roman" panose="02020603050405020304" pitchFamily="18" charset="0"/>
              </a:rPr>
              <a:t>.</a:t>
            </a:r>
            <a:endParaRPr lang="en-US" sz="3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Rectangle 3"/>
          <p:cNvSpPr/>
          <p:nvPr/>
        </p:nvSpPr>
        <p:spPr>
          <a:xfrm>
            <a:off x="435423" y="495836"/>
            <a:ext cx="8491364"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Chronological or Temporal classification:-</a:t>
            </a:r>
            <a:endParaRPr lang="en-US" sz="3600" b="1" dirty="0"/>
          </a:p>
        </p:txBody>
      </p:sp>
    </p:spTree>
    <p:extLst>
      <p:ext uri="{BB962C8B-B14F-4D97-AF65-F5344CB8AC3E}">
        <p14:creationId xmlns:p14="http://schemas.microsoft.com/office/powerpoint/2010/main" val="2226122126"/>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5161"/>
            <a:ext cx="8596668" cy="5254579"/>
          </a:xfrm>
        </p:spPr>
        <p:txBody>
          <a:bodyPr>
            <a:normAutofit/>
          </a:bodyPr>
          <a:lstStyle/>
          <a:p>
            <a:pPr marL="457200" indent="-457200" algn="just">
              <a:buFont typeface="Wingdings"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data relating to quantitative variables which are measured through some statistical units such as age, weight, production, temperature, marks are classified on the basis of class- intervals or differences in quantity (magnitude) is called quantitative classification</a:t>
            </a:r>
            <a:r>
              <a:rPr lang="en-US" sz="2800" dirty="0" smtClean="0">
                <a:solidFill>
                  <a:schemeClr val="tx1"/>
                </a:solidFill>
                <a:latin typeface="Times New Roman" panose="02020603050405020304" pitchFamily="18" charset="0"/>
                <a:cs typeface="Times New Roman" panose="02020603050405020304" pitchFamily="18" charset="0"/>
              </a:rPr>
              <a:t>.</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arrangement of data on the basis of differences in quality. For example the distribution of population according to </a:t>
            </a:r>
            <a:r>
              <a:rPr lang="en-US" sz="2800" dirty="0" smtClean="0">
                <a:solidFill>
                  <a:schemeClr val="tx1"/>
                </a:solidFill>
                <a:latin typeface="Times New Roman" panose="02020603050405020304" pitchFamily="18" charset="0"/>
                <a:cs typeface="Times New Roman" panose="02020603050405020304" pitchFamily="18" charset="0"/>
              </a:rPr>
              <a:t>Gender (male</a:t>
            </a:r>
            <a:r>
              <a:rPr lang="en-US" sz="2800" dirty="0">
                <a:solidFill>
                  <a:schemeClr val="tx1"/>
                </a:solidFill>
                <a:latin typeface="Times New Roman" panose="02020603050405020304" pitchFamily="18" charset="0"/>
                <a:cs typeface="Times New Roman" panose="02020603050405020304" pitchFamily="18" charset="0"/>
              </a:rPr>
              <a:t>, female) or wealth (rich, middle, poor) or education</a:t>
            </a:r>
            <a:endParaRPr lang="en-US" sz="27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Rectangle 3"/>
          <p:cNvSpPr/>
          <p:nvPr/>
        </p:nvSpPr>
        <p:spPr>
          <a:xfrm>
            <a:off x="257863" y="433315"/>
            <a:ext cx="904119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Quantitative classification or </a:t>
            </a:r>
            <a:r>
              <a:rPr lang="en-US" sz="2800" b="1" dirty="0" smtClean="0">
                <a:latin typeface="Times New Roman" panose="02020603050405020304" pitchFamily="18" charset="0"/>
                <a:cs typeface="Times New Roman" panose="02020603050405020304" pitchFamily="18" charset="0"/>
              </a:rPr>
              <a:t>according </a:t>
            </a:r>
            <a:r>
              <a:rPr lang="en-US" sz="2800" b="1" dirty="0">
                <a:latin typeface="Times New Roman" panose="02020603050405020304" pitchFamily="18" charset="0"/>
                <a:cs typeface="Times New Roman" panose="02020603050405020304" pitchFamily="18" charset="0"/>
              </a:rPr>
              <a:t>to class intervals: </a:t>
            </a:r>
            <a:endParaRPr lang="en-US" sz="2800" dirty="0"/>
          </a:p>
        </p:txBody>
      </p:sp>
      <p:sp>
        <p:nvSpPr>
          <p:cNvPr id="5" name="Rectangle 4"/>
          <p:cNvSpPr/>
          <p:nvPr/>
        </p:nvSpPr>
        <p:spPr>
          <a:xfrm>
            <a:off x="953035" y="3505080"/>
            <a:ext cx="8680361"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 </a:t>
            </a:r>
            <a:r>
              <a:rPr lang="en-US" sz="2400" b="1" dirty="0">
                <a:latin typeface="Times New Roman" panose="02020603050405020304" pitchFamily="18" charset="0"/>
                <a:cs typeface="Times New Roman" panose="02020603050405020304" pitchFamily="18" charset="0"/>
              </a:rPr>
              <a:t>Classification according to attributes (Qualitative):- </a:t>
            </a:r>
            <a:endParaRPr lang="en-US" sz="2400" dirty="0"/>
          </a:p>
        </p:txBody>
      </p:sp>
    </p:spTree>
    <p:extLst>
      <p:ext uri="{BB962C8B-B14F-4D97-AF65-F5344CB8AC3E}">
        <p14:creationId xmlns:p14="http://schemas.microsoft.com/office/powerpoint/2010/main" val="895664904"/>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a:bodyPr>
          <a:lstStyle/>
          <a:p>
            <a:pPr marL="571500" indent="-571500">
              <a:buFont typeface="Wingdings" pitchFamily="2" charset="2"/>
              <a:buChar char="Ø"/>
            </a:pPr>
            <a:r>
              <a:rPr lang="en-US" sz="3000" b="1" dirty="0">
                <a:solidFill>
                  <a:schemeClr val="tx1"/>
                </a:solidFill>
                <a:latin typeface="Times New Roman" panose="02020603050405020304" pitchFamily="18" charset="0"/>
                <a:ea typeface="+mn-ea"/>
                <a:cs typeface="Times New Roman" panose="02020603050405020304" pitchFamily="18" charset="0"/>
              </a:rPr>
              <a:t>Qualitative classification may be of two types:</a:t>
            </a:r>
            <a:endParaRPr lang="en-US" sz="3000" b="1"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Rectangle 3"/>
          <p:cNvSpPr/>
          <p:nvPr/>
        </p:nvSpPr>
        <p:spPr>
          <a:xfrm>
            <a:off x="1090410" y="1634269"/>
            <a:ext cx="8465713" cy="4893647"/>
          </a:xfrm>
          <a:prstGeom prst="rect">
            <a:avLst/>
          </a:prstGeom>
        </p:spPr>
        <p:txBody>
          <a:bodyPr wrap="square">
            <a:spAutoFit/>
          </a:bodyPr>
          <a:lstStyle/>
          <a:p>
            <a:r>
              <a:rPr lang="en-US" sz="3200" b="1" dirty="0"/>
              <a:t>Simple classification:- </a:t>
            </a:r>
            <a:endParaRPr lang="en-US" sz="3200" b="1" dirty="0" smtClean="0"/>
          </a:p>
          <a:p>
            <a:pPr marL="457200" indent="-457200" algn="just">
              <a:buFont typeface="Wingdings" pitchFamily="2" charset="2"/>
              <a:buChar char="Ø"/>
            </a:pPr>
            <a:r>
              <a:rPr lang="en-US" sz="2800" dirty="0" smtClean="0"/>
              <a:t>When </a:t>
            </a:r>
            <a:r>
              <a:rPr lang="en-US" sz="2800" dirty="0"/>
              <a:t>the classification is done considering only(i) one variable characteristic or attribute is known as simple classification on one way classification. It divides the data into two classes called dichotomy. Cut </a:t>
            </a:r>
            <a:r>
              <a:rPr lang="en-US" sz="2800" dirty="0" smtClean="0"/>
              <a:t>its </a:t>
            </a:r>
            <a:r>
              <a:rPr lang="en-US" sz="2800" dirty="0"/>
              <a:t>into two </a:t>
            </a:r>
            <a:r>
              <a:rPr lang="en-US" sz="2800" dirty="0" smtClean="0"/>
              <a:t>Equal Parts</a:t>
            </a:r>
          </a:p>
          <a:p>
            <a:pPr marL="457200" indent="-457200" algn="just">
              <a:buFont typeface="Wingdings" pitchFamily="2" charset="2"/>
              <a:buChar char="Ø"/>
            </a:pPr>
            <a:r>
              <a:rPr lang="en-US" sz="2800" dirty="0"/>
              <a:t>ii) </a:t>
            </a:r>
            <a:r>
              <a:rPr lang="en-US" sz="2800" b="1" dirty="0"/>
              <a:t>Manifold classification:- </a:t>
            </a:r>
            <a:r>
              <a:rPr lang="en-US" sz="2800" dirty="0"/>
              <a:t>When the classification is done considering </a:t>
            </a:r>
            <a:r>
              <a:rPr lang="en-US" sz="2800" dirty="0" smtClean="0"/>
              <a:t>more </a:t>
            </a:r>
            <a:r>
              <a:rPr lang="en-US" sz="2800" dirty="0"/>
              <a:t>than one variable characteristic or attributes, it is known as </a:t>
            </a:r>
            <a:r>
              <a:rPr lang="en-US" sz="2800" dirty="0" smtClean="0"/>
              <a:t>Manifold </a:t>
            </a:r>
            <a:r>
              <a:rPr lang="en-US" sz="2800" dirty="0"/>
              <a:t>classification.</a:t>
            </a:r>
          </a:p>
        </p:txBody>
      </p:sp>
    </p:spTree>
    <p:extLst>
      <p:ext uri="{BB962C8B-B14F-4D97-AF65-F5344CB8AC3E}">
        <p14:creationId xmlns:p14="http://schemas.microsoft.com/office/powerpoint/2010/main" val="811396402"/>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8768</TotalTime>
  <Words>530</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PowerPoint Presentation</vt:lpstr>
      <vt:lpstr>Editing of data is a process of examining the collected raw data to detect errors and omissions and to correct these when possible. As a matter of fact, editing involves a careful scrutiny of the completed questionnaires or schedules. Editing is done to assure that the data are accurate, consistent, uniformly entered, as completed as possible and have been well arranged to facilitate classification.</vt:lpstr>
      <vt:lpstr>PowerPoint Presentation</vt:lpstr>
      <vt:lpstr>PowerPoint Presentation</vt:lpstr>
      <vt:lpstr>PowerPoint Presentation</vt:lpstr>
      <vt:lpstr>(b) Chronological or Temporal classification:-  The arrangement of data on the basis of difference in time is called temporal classification.   For example the population of Pakistan in censuses of 1951, 1961, 1972,1981 and 1998 etc. The whole data is then called time series.</vt:lpstr>
      <vt:lpstr>The data relating to quantitative variables which are measured through some statistical units such as age, weight, production, temperature, marks are classified on the basis of class- intervals or differences in quantity (magnitude) is called quantitative classification.   The arrangement of data on the basis of differences in quality. For example the distribution of population according to Gender (male, female) or wealth (rich, middle, poor) or education</vt:lpstr>
      <vt:lpstr>Qualitative classification may be of two types:</vt:lpstr>
      <vt:lpstr>1) .To reduce the large set of data to an easily understood summary. 2). To bring out clearly the points of similarity and dissimilarity. 3). To save mental strain by eliminating unnecessary details.  4). To reflect the important aspects of the data.   5). To prepare the ground for tabulation, comparison and analysis</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568</cp:revision>
  <cp:lastPrinted>2019-03-11T07:04:42Z</cp:lastPrinted>
  <dcterms:created xsi:type="dcterms:W3CDTF">2018-07-13T16:31:18Z</dcterms:created>
  <dcterms:modified xsi:type="dcterms:W3CDTF">2024-01-01T03:44:49Z</dcterms:modified>
</cp:coreProperties>
</file>