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1"/>
  </p:notesMasterIdLst>
  <p:handoutMasterIdLst>
    <p:handoutMasterId r:id="rId12"/>
  </p:handoutMasterIdLst>
  <p:sldIdLst>
    <p:sldId id="390" r:id="rId2"/>
    <p:sldId id="354" r:id="rId3"/>
    <p:sldId id="396" r:id="rId4"/>
    <p:sldId id="258" r:id="rId5"/>
    <p:sldId id="356" r:id="rId6"/>
    <p:sldId id="397" r:id="rId7"/>
    <p:sldId id="398" r:id="rId8"/>
    <p:sldId id="399" r:id="rId9"/>
    <p:sldId id="374" r:id="rId1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81" d="100"/>
          <a:sy n="81" d="100"/>
        </p:scale>
        <p:origin x="-228" y="-7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2/17/2024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2/17/2024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2/17/2024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2/17/2024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3" y="1240971"/>
            <a:ext cx="9196248" cy="5068389"/>
          </a:xfrm>
        </p:spPr>
        <p:txBody>
          <a:bodyPr>
            <a:normAutofit lnSpcReduction="10000"/>
          </a:bodyPr>
          <a:lstStyle/>
          <a:p>
            <a:r>
              <a:rPr lang="en-US" sz="3200" dirty="0" smtClean="0">
                <a:solidFill>
                  <a:schemeClr val="tx1"/>
                </a:solidFill>
                <a:latin typeface="Times New Roman" panose="02020603050405020304" pitchFamily="18" charset="0"/>
                <a:cs typeface="Times New Roman" panose="02020603050405020304" pitchFamily="18" charset="0"/>
              </a:rPr>
              <a:t>The </a:t>
            </a:r>
            <a:r>
              <a:rPr lang="en-US" sz="3200" dirty="0">
                <a:solidFill>
                  <a:schemeClr val="tx1"/>
                </a:solidFill>
                <a:latin typeface="Times New Roman" panose="02020603050405020304" pitchFamily="18" charset="0"/>
                <a:cs typeface="Times New Roman" panose="02020603050405020304" pitchFamily="18" charset="0"/>
              </a:rPr>
              <a:t>mean is the average of a set of numbers. It is calculated by adding up all the values in the dataset and dividing by the total number of values</a:t>
            </a:r>
            <a:r>
              <a:rPr lang="en-US" sz="3200" dirty="0" smtClean="0">
                <a:solidFill>
                  <a:schemeClr val="tx1"/>
                </a:solidFill>
                <a:latin typeface="Times New Roman" panose="02020603050405020304" pitchFamily="18" charset="0"/>
                <a:cs typeface="Times New Roman" panose="02020603050405020304" pitchFamily="18" charset="0"/>
              </a:rPr>
              <a:t>.</a:t>
            </a:r>
          </a:p>
          <a:p>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For example, let's consider the following dataset of exam scores: 85, 90, 92, 88, 75. </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To </a:t>
            </a:r>
            <a:r>
              <a:rPr lang="en-US" sz="3200" dirty="0">
                <a:solidFill>
                  <a:schemeClr val="tx1"/>
                </a:solidFill>
                <a:latin typeface="Times New Roman" panose="02020603050405020304" pitchFamily="18" charset="0"/>
                <a:cs typeface="Times New Roman" panose="02020603050405020304" pitchFamily="18" charset="0"/>
              </a:rPr>
              <a:t>find the mean, </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we </a:t>
            </a:r>
            <a:r>
              <a:rPr lang="en-US" sz="3200" dirty="0">
                <a:solidFill>
                  <a:schemeClr val="tx1"/>
                </a:solidFill>
                <a:latin typeface="Times New Roman" panose="02020603050405020304" pitchFamily="18" charset="0"/>
                <a:cs typeface="Times New Roman" panose="02020603050405020304" pitchFamily="18" charset="0"/>
              </a:rPr>
              <a:t>add up all the scores: 85 + 90 + 92 + 88 + 75 = 430. </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Then</a:t>
            </a:r>
            <a:r>
              <a:rPr lang="en-US" sz="3200" dirty="0">
                <a:solidFill>
                  <a:schemeClr val="tx1"/>
                </a:solidFill>
                <a:latin typeface="Times New Roman" panose="02020603050405020304" pitchFamily="18" charset="0"/>
                <a:cs typeface="Times New Roman" panose="02020603050405020304" pitchFamily="18" charset="0"/>
              </a:rPr>
              <a:t>, divide by the total number of scores, which is 5. So, the mean exam score is 430/5 = 86.</a:t>
            </a:r>
            <a:endParaRPr lang="en-GB" sz="3200"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
        <p:nvSpPr>
          <p:cNvPr id="2" name="Rectangle 1"/>
          <p:cNvSpPr/>
          <p:nvPr/>
        </p:nvSpPr>
        <p:spPr>
          <a:xfrm>
            <a:off x="143691" y="285362"/>
            <a:ext cx="11524568" cy="707886"/>
          </a:xfrm>
          <a:prstGeom prst="rect">
            <a:avLst/>
          </a:prstGeom>
        </p:spPr>
        <p:txBody>
          <a:bodyPr wrap="square">
            <a:spAutoFit/>
          </a:bodyPr>
          <a:lstStyle/>
          <a:p>
            <a:r>
              <a:rPr lang="en-US" sz="4000" b="1" dirty="0" smtClean="0">
                <a:latin typeface="Times New Roman" panose="02020603050405020304" pitchFamily="18" charset="0"/>
                <a:cs typeface="Times New Roman" panose="02020603050405020304" pitchFamily="18" charset="0"/>
              </a:rPr>
              <a:t>Mean</a:t>
            </a:r>
            <a:endParaRPr lang="en-US" sz="2400" b="1" dirty="0" smtClean="0"/>
          </a:p>
        </p:txBody>
      </p:sp>
    </p:spTree>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834649"/>
            <a:ext cx="9952893" cy="5847505"/>
          </a:xfrm>
        </p:spPr>
        <p:txBody>
          <a:bodyPr>
            <a:normAutofit fontScale="90000"/>
          </a:bodyPr>
          <a:lstStyle/>
          <a:p>
            <a:pPr marL="457200" indent="-457200" algn="just">
              <a:lnSpc>
                <a:spcPct val="150000"/>
              </a:lnSpc>
              <a:spcBef>
                <a:spcPts val="1000"/>
              </a:spcBef>
              <a:buClr>
                <a:schemeClr val="accent1"/>
              </a:buClr>
              <a:buSzPct val="80000"/>
              <a:buFont typeface="Wingdings" pitchFamily="2" charset="2"/>
              <a:buChar char="Ø"/>
            </a:pPr>
            <a:r>
              <a:rPr lang="en-US" sz="3100" dirty="0" smtClean="0">
                <a:solidFill>
                  <a:schemeClr val="tx1"/>
                </a:solidFill>
                <a:latin typeface="Times New Roman" panose="02020603050405020304" pitchFamily="18" charset="0"/>
                <a:ea typeface="+mn-ea"/>
                <a:cs typeface="Times New Roman" panose="02020603050405020304" pitchFamily="18" charset="0"/>
              </a:rPr>
              <a:t>The </a:t>
            </a:r>
            <a:r>
              <a:rPr lang="en-US" sz="3100" dirty="0">
                <a:solidFill>
                  <a:schemeClr val="tx1"/>
                </a:solidFill>
                <a:latin typeface="Times New Roman" panose="02020603050405020304" pitchFamily="18" charset="0"/>
                <a:ea typeface="+mn-ea"/>
                <a:cs typeface="Times New Roman" panose="02020603050405020304" pitchFamily="18" charset="0"/>
              </a:rPr>
              <a:t>median is the middle value of a dataset when the values are arranged in ascending or descending order. </a:t>
            </a:r>
            <a:r>
              <a:rPr lang="en-US" sz="3100" dirty="0" smtClean="0">
                <a:solidFill>
                  <a:schemeClr val="tx1"/>
                </a:solidFill>
                <a:latin typeface="Times New Roman" panose="02020603050405020304" pitchFamily="18" charset="0"/>
                <a:ea typeface="+mn-ea"/>
                <a:cs typeface="Times New Roman" panose="02020603050405020304" pitchFamily="18" charset="0"/>
              </a:rPr>
              <a:t/>
            </a:r>
            <a:br>
              <a:rPr lang="en-US" sz="3100" dirty="0" smtClean="0">
                <a:solidFill>
                  <a:schemeClr val="tx1"/>
                </a:solidFill>
                <a:latin typeface="Times New Roman" panose="02020603050405020304" pitchFamily="18" charset="0"/>
                <a:ea typeface="+mn-ea"/>
                <a:cs typeface="Times New Roman" panose="02020603050405020304" pitchFamily="18" charset="0"/>
              </a:rPr>
            </a:br>
            <a:r>
              <a:rPr lang="en-US" sz="3100" dirty="0" smtClean="0">
                <a:solidFill>
                  <a:schemeClr val="tx1"/>
                </a:solidFill>
                <a:latin typeface="Times New Roman" panose="02020603050405020304" pitchFamily="18" charset="0"/>
                <a:ea typeface="+mn-ea"/>
                <a:cs typeface="Times New Roman" panose="02020603050405020304" pitchFamily="18" charset="0"/>
              </a:rPr>
              <a:t>If </a:t>
            </a:r>
            <a:r>
              <a:rPr lang="en-US" sz="3100" dirty="0">
                <a:solidFill>
                  <a:schemeClr val="tx1"/>
                </a:solidFill>
                <a:latin typeface="Times New Roman" panose="02020603050405020304" pitchFamily="18" charset="0"/>
                <a:ea typeface="+mn-ea"/>
                <a:cs typeface="Times New Roman" panose="02020603050405020304" pitchFamily="18" charset="0"/>
              </a:rPr>
              <a:t>there is an odd number of values, the median is the middle one. </a:t>
            </a:r>
            <a:r>
              <a:rPr lang="en-US" sz="3100" dirty="0" smtClean="0">
                <a:solidFill>
                  <a:schemeClr val="tx1"/>
                </a:solidFill>
                <a:latin typeface="Times New Roman" panose="02020603050405020304" pitchFamily="18" charset="0"/>
                <a:ea typeface="+mn-ea"/>
                <a:cs typeface="Times New Roman" panose="02020603050405020304" pitchFamily="18" charset="0"/>
              </a:rPr>
              <a:t>If </a:t>
            </a:r>
            <a:r>
              <a:rPr lang="en-US" sz="3100" dirty="0">
                <a:solidFill>
                  <a:schemeClr val="tx1"/>
                </a:solidFill>
                <a:latin typeface="Times New Roman" panose="02020603050405020304" pitchFamily="18" charset="0"/>
                <a:ea typeface="+mn-ea"/>
                <a:cs typeface="Times New Roman" panose="02020603050405020304" pitchFamily="18" charset="0"/>
              </a:rPr>
              <a:t>there is an even number of values, the median is the average of the two middle values. </a:t>
            </a:r>
            <a:r>
              <a:rPr lang="en-US" sz="3100" dirty="0" smtClean="0">
                <a:solidFill>
                  <a:schemeClr val="tx1"/>
                </a:solidFill>
                <a:latin typeface="Times New Roman" panose="02020603050405020304" pitchFamily="18" charset="0"/>
                <a:ea typeface="+mn-ea"/>
                <a:cs typeface="Times New Roman" panose="02020603050405020304" pitchFamily="18" charset="0"/>
              </a:rPr>
              <a:t/>
            </a:r>
            <a:br>
              <a:rPr lang="en-US" sz="3100" dirty="0" smtClean="0">
                <a:solidFill>
                  <a:schemeClr val="tx1"/>
                </a:solidFill>
                <a:latin typeface="Times New Roman" panose="02020603050405020304" pitchFamily="18" charset="0"/>
                <a:ea typeface="+mn-ea"/>
                <a:cs typeface="Times New Roman" panose="02020603050405020304" pitchFamily="18" charset="0"/>
              </a:rPr>
            </a:br>
            <a:r>
              <a:rPr lang="en-US" sz="3100" dirty="0" smtClean="0">
                <a:solidFill>
                  <a:schemeClr val="tx1"/>
                </a:solidFill>
                <a:latin typeface="Times New Roman" panose="02020603050405020304" pitchFamily="18" charset="0"/>
                <a:ea typeface="+mn-ea"/>
                <a:cs typeface="Times New Roman" panose="02020603050405020304" pitchFamily="18" charset="0"/>
              </a:rPr>
              <a:t>Using </a:t>
            </a:r>
            <a:r>
              <a:rPr lang="en-US" sz="3100" dirty="0">
                <a:solidFill>
                  <a:schemeClr val="tx1"/>
                </a:solidFill>
                <a:latin typeface="Times New Roman" panose="02020603050405020304" pitchFamily="18" charset="0"/>
                <a:ea typeface="+mn-ea"/>
                <a:cs typeface="Times New Roman" panose="02020603050405020304" pitchFamily="18" charset="0"/>
              </a:rPr>
              <a:t>the same dataset of exam scores: 85, 90, 92, 88, 75. </a:t>
            </a:r>
            <a:r>
              <a:rPr lang="en-US" sz="3100" dirty="0" smtClean="0">
                <a:solidFill>
                  <a:schemeClr val="tx1"/>
                </a:solidFill>
                <a:latin typeface="Times New Roman" panose="02020603050405020304" pitchFamily="18" charset="0"/>
                <a:ea typeface="+mn-ea"/>
                <a:cs typeface="Times New Roman" panose="02020603050405020304" pitchFamily="18" charset="0"/>
              </a:rPr>
              <a:t/>
            </a:r>
            <a:br>
              <a:rPr lang="en-US" sz="3100" dirty="0" smtClean="0">
                <a:solidFill>
                  <a:schemeClr val="tx1"/>
                </a:solidFill>
                <a:latin typeface="Times New Roman" panose="02020603050405020304" pitchFamily="18" charset="0"/>
                <a:ea typeface="+mn-ea"/>
                <a:cs typeface="Times New Roman" panose="02020603050405020304" pitchFamily="18" charset="0"/>
              </a:rPr>
            </a:br>
            <a:r>
              <a:rPr lang="en-US" sz="3100" dirty="0" smtClean="0">
                <a:solidFill>
                  <a:schemeClr val="tx1"/>
                </a:solidFill>
                <a:latin typeface="Times New Roman" panose="02020603050405020304" pitchFamily="18" charset="0"/>
                <a:ea typeface="+mn-ea"/>
                <a:cs typeface="Times New Roman" panose="02020603050405020304" pitchFamily="18" charset="0"/>
              </a:rPr>
              <a:t>When </a:t>
            </a:r>
            <a:r>
              <a:rPr lang="en-US" sz="3100" dirty="0">
                <a:solidFill>
                  <a:schemeClr val="tx1"/>
                </a:solidFill>
                <a:latin typeface="Times New Roman" panose="02020603050405020304" pitchFamily="18" charset="0"/>
                <a:ea typeface="+mn-ea"/>
                <a:cs typeface="Times New Roman" panose="02020603050405020304" pitchFamily="18" charset="0"/>
              </a:rPr>
              <a:t>arranged in ascending order, they become: 75, 85, 88, 90, 92. Since there are 5 values, the median is the middle one, which is 88.</a:t>
            </a:r>
            <a:endParaRPr lang="en-GB" sz="3100" dirty="0">
              <a:solidFill>
                <a:schemeClr val="tx1"/>
              </a:solidFill>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2"/>
          <p:cNvSpPr/>
          <p:nvPr/>
        </p:nvSpPr>
        <p:spPr>
          <a:xfrm>
            <a:off x="656821" y="86151"/>
            <a:ext cx="643943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Median:</a:t>
            </a:r>
            <a:endParaRPr lang="en-US" sz="3600" b="1" dirty="0"/>
          </a:p>
        </p:txBody>
      </p:sp>
    </p:spTree>
    <p:extLst>
      <p:ext uri="{BB962C8B-B14F-4D97-AF65-F5344CB8AC3E}">
        <p14:creationId xmlns:p14="http://schemas.microsoft.com/office/powerpoint/2010/main" val="2071007499"/>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Rectangle 5"/>
          <p:cNvSpPr/>
          <p:nvPr/>
        </p:nvSpPr>
        <p:spPr>
          <a:xfrm>
            <a:off x="352697" y="1423851"/>
            <a:ext cx="9562011" cy="5003677"/>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mode is the value that appears most frequently in a dataset. A dataset can have one mode, more than one mode (multimodal), or no mode if all values occur with the same frequency. </a:t>
            </a:r>
            <a:endParaRPr lang="en-US" sz="2700" dirty="0" smtClean="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pitchFamily="2" charset="2"/>
              <a:buChar char="§"/>
            </a:pPr>
            <a:r>
              <a:rPr lang="en-US" sz="2700" dirty="0" smtClean="0">
                <a:latin typeface="Times New Roman" panose="02020603050405020304" pitchFamily="18" charset="0"/>
                <a:cs typeface="Times New Roman" panose="02020603050405020304" pitchFamily="18" charset="0"/>
              </a:rPr>
              <a:t>For </a:t>
            </a:r>
            <a:r>
              <a:rPr lang="en-US" sz="2700" dirty="0">
                <a:latin typeface="Times New Roman" panose="02020603050405020304" pitchFamily="18" charset="0"/>
                <a:cs typeface="Times New Roman" panose="02020603050405020304" pitchFamily="18" charset="0"/>
              </a:rPr>
              <a:t>example, let's consider a dataset of test scores: 85, 90, 92, 88, 85, 75, 90. In this dataset, the score 85 appears twice, and the scores 90 </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appear twice, while 75 appears once. So, the modes of this dataset are 85, 90, </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It's multimodal because there are multiple modes.</a:t>
            </a:r>
            <a:endParaRPr lang="en-US" sz="2700" dirty="0">
              <a:latin typeface="Times New Roman" panose="02020603050405020304" pitchFamily="18" charset="0"/>
              <a:cs typeface="Times New Roman" panose="02020603050405020304" pitchFamily="18" charset="0"/>
            </a:endParaRPr>
          </a:p>
        </p:txBody>
      </p:sp>
      <p:sp>
        <p:nvSpPr>
          <p:cNvPr id="2" name="Rectangle 1"/>
          <p:cNvSpPr/>
          <p:nvPr/>
        </p:nvSpPr>
        <p:spPr>
          <a:xfrm>
            <a:off x="352697" y="784469"/>
            <a:ext cx="3729905" cy="58477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Mode:</a:t>
            </a:r>
            <a:endParaRPr lang="en-US" sz="3200" b="1" dirty="0"/>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5262979"/>
          </a:xfrm>
          <a:prstGeom prst="rect">
            <a:avLst/>
          </a:prstGeom>
        </p:spPr>
        <p:txBody>
          <a:bodyPr wrap="square">
            <a:spAutoFit/>
          </a:bodyPr>
          <a:lstStyle/>
          <a:p>
            <a:pPr marL="342900" indent="-342900" algn="just">
              <a:buFont typeface="Wingdings" pitchFamily="2" charset="2"/>
              <a:buChar char="Ø"/>
            </a:pPr>
            <a:r>
              <a:rPr lang="en-US" sz="2400" dirty="0">
                <a:latin typeface="Times New Roman" pitchFamily="18" charset="0"/>
                <a:cs typeface="Times New Roman" pitchFamily="18" charset="0"/>
              </a:rPr>
              <a:t>Variance is a statistical measure that quantifies the spread or dispersion of a set of data points around their mean (average) value. It gives an idea of how much individual data points deviate from the mean value of the dataset.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342900" indent="-342900" algn="just">
              <a:buFont typeface="Wingdings" pitchFamily="2" charset="2"/>
              <a:buChar char="Ø"/>
            </a:pPr>
            <a:r>
              <a:rPr lang="en-US" sz="2800" b="1" dirty="0" smtClean="0"/>
              <a:t>Properties </a:t>
            </a:r>
            <a:r>
              <a:rPr lang="en-US" sz="2800" b="1" dirty="0"/>
              <a:t>of </a:t>
            </a:r>
            <a:r>
              <a:rPr lang="en-US" sz="2800" b="1" dirty="0" smtClean="0"/>
              <a:t>Variance</a:t>
            </a:r>
          </a:p>
          <a:p>
            <a:pPr marL="342900" indent="-342900" algn="just">
              <a:buFont typeface="Wingdings" pitchFamily="2" charset="2"/>
              <a:buChar char="Ø"/>
            </a:pPr>
            <a:endParaRPr lang="en-US" sz="2800" b="1" dirty="0" smtClean="0"/>
          </a:p>
          <a:p>
            <a:r>
              <a:rPr lang="en-US" sz="2800" b="1" dirty="0"/>
              <a:t>Data Collection</a:t>
            </a:r>
            <a:r>
              <a:rPr lang="en-US" sz="2800" dirty="0"/>
              <a:t>:</a:t>
            </a:r>
            <a:r>
              <a:rPr lang="en-US" sz="2400" dirty="0">
                <a:latin typeface="Times New Roman" pitchFamily="18" charset="0"/>
                <a:cs typeface="Times New Roman" pitchFamily="18" charset="0"/>
              </a:rPr>
              <a:t> The first step is to gather the dataset for which you want to calculate the variance. </a:t>
            </a:r>
            <a:r>
              <a:rPr lang="en-US" sz="2400" dirty="0">
                <a:latin typeface="Times New Roman" pitchFamily="18" charset="0"/>
                <a:cs typeface="Times New Roman" pitchFamily="18" charset="0"/>
              </a:rPr>
              <a:t>This dataset could represent any set of observations, such as test scores, stock prices, or population sizes</a:t>
            </a:r>
            <a:r>
              <a:rPr lang="en-US" sz="2400" dirty="0" smtClean="0">
                <a:latin typeface="Times New Roman" pitchFamily="18" charset="0"/>
                <a:cs typeface="Times New Roman" pitchFamily="18" charset="0"/>
              </a:rPr>
              <a:t>.</a:t>
            </a:r>
          </a:p>
          <a:p>
            <a:endParaRPr lang="en-US" sz="2800" b="1" dirty="0" smtClean="0"/>
          </a:p>
          <a:p>
            <a:r>
              <a:rPr lang="en-US" sz="2800" dirty="0"/>
              <a:t/>
            </a:r>
            <a:br>
              <a:rPr lang="en-US" sz="2800" dirty="0"/>
            </a:br>
            <a:endParaRPr lang="en-US" sz="2800" b="1" dirty="0" smtClean="0"/>
          </a:p>
        </p:txBody>
      </p:sp>
      <p:sp>
        <p:nvSpPr>
          <p:cNvPr id="2" name="Rectangle 1"/>
          <p:cNvSpPr/>
          <p:nvPr/>
        </p:nvSpPr>
        <p:spPr>
          <a:xfrm>
            <a:off x="575257" y="231398"/>
            <a:ext cx="5503572" cy="646331"/>
          </a:xfrm>
          <a:prstGeom prst="rect">
            <a:avLst/>
          </a:prstGeom>
        </p:spPr>
        <p:txBody>
          <a:bodyPr wrap="square">
            <a:spAutoFit/>
          </a:bodyPr>
          <a:lstStyle/>
          <a:p>
            <a:r>
              <a:rPr lang="en-US" sz="3600" b="1" dirty="0"/>
              <a:t>Variance</a:t>
            </a:r>
            <a:endParaRPr lang="en-US" sz="3600" b="1" dirty="0"/>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Rectangle 5"/>
          <p:cNvSpPr/>
          <p:nvPr/>
        </p:nvSpPr>
        <p:spPr>
          <a:xfrm>
            <a:off x="463639" y="678527"/>
            <a:ext cx="8770513" cy="7848302"/>
          </a:xfrm>
          <a:prstGeom prst="rect">
            <a:avLst/>
          </a:prstGeom>
        </p:spPr>
        <p:txBody>
          <a:bodyPr wrap="square">
            <a:spAutoFit/>
          </a:bodyPr>
          <a:lstStyle/>
          <a:p>
            <a:pPr marL="342900" indent="-342900" algn="just">
              <a:buFont typeface="Wingdings" pitchFamily="2" charset="2"/>
              <a:buChar char="Ø"/>
            </a:pPr>
            <a:r>
              <a:rPr lang="en-US" sz="2800" b="1" dirty="0"/>
              <a:t>Calculate the Mean</a:t>
            </a:r>
            <a:r>
              <a:rPr lang="en-US" sz="2800" dirty="0"/>
              <a:t>: </a:t>
            </a:r>
            <a:endParaRPr lang="en-US" sz="2800" dirty="0" smtClean="0"/>
          </a:p>
          <a:p>
            <a:pPr marL="342900" indent="-342900" algn="just">
              <a:buFont typeface="Wingdings" pitchFamily="2" charset="2"/>
              <a:buChar char="Ø"/>
            </a:pPr>
            <a:r>
              <a:rPr lang="en-US" sz="2800" dirty="0" smtClean="0"/>
              <a:t>Calculate </a:t>
            </a:r>
            <a:r>
              <a:rPr lang="en-US" sz="2800" dirty="0"/>
              <a:t>the arithmetic mean (average) of the dataset. This involves summing up all the data points and dividing by the total number of data points in the dataset</a:t>
            </a:r>
            <a:r>
              <a:rPr lang="en-US" sz="2800" dirty="0" smtClean="0"/>
              <a:t>.</a:t>
            </a:r>
          </a:p>
          <a:p>
            <a:pPr marL="342900" indent="-342900" algn="just">
              <a:buFont typeface="Wingdings" pitchFamily="2" charset="2"/>
              <a:buChar char="Ø"/>
            </a:pPr>
            <a:endParaRPr lang="en-US" sz="2800" dirty="0" smtClean="0"/>
          </a:p>
          <a:p>
            <a:pPr marL="342900" indent="-342900" algn="just">
              <a:buFont typeface="Wingdings" pitchFamily="2" charset="2"/>
              <a:buChar char="Ø"/>
            </a:pPr>
            <a:endParaRPr lang="en-US" sz="2800" dirty="0" smtClean="0"/>
          </a:p>
          <a:p>
            <a:pPr algn="just"/>
            <a:endParaRPr lang="en-US" sz="2800" dirty="0" smtClean="0"/>
          </a:p>
          <a:p>
            <a:pPr algn="just"/>
            <a:endParaRPr lang="en-US" sz="2800" dirty="0" smtClean="0"/>
          </a:p>
          <a:p>
            <a:r>
              <a:rPr lang="en-US" sz="2800" b="1" dirty="0"/>
              <a:t>Calculate Deviations</a:t>
            </a:r>
            <a:r>
              <a:rPr lang="en-US" sz="2800" dirty="0"/>
              <a:t>: Find the difference between each data point and the mean. This step involves subtracting the mean from each individual data point.</a:t>
            </a:r>
          </a:p>
          <a:p>
            <a:r>
              <a:rPr lang="en-US" sz="2800" dirty="0" smtClean="0"/>
              <a:t>                   Deviation= </a:t>
            </a:r>
            <a:r>
              <a:rPr lang="en-US" sz="2800" i="1" dirty="0" smtClean="0"/>
              <a:t>xi</a:t>
            </a:r>
            <a:r>
              <a:rPr lang="en-US" sz="2800" dirty="0" smtClean="0"/>
              <a:t>​− </a:t>
            </a:r>
            <a:r>
              <a:rPr lang="en-US" sz="2800" i="1" dirty="0" smtClean="0"/>
              <a:t>x</a:t>
            </a:r>
            <a:r>
              <a:rPr lang="en-US" sz="2800" dirty="0"/>
              <a:t>ˉ</a:t>
            </a:r>
          </a:p>
          <a:p>
            <a:pPr marL="342900" indent="-342900" algn="just">
              <a:buFont typeface="Wingdings" pitchFamily="2" charset="2"/>
              <a:buChar char="Ø"/>
            </a:pPr>
            <a:endParaRPr lang="en-US" sz="2800" dirty="0" smtClean="0"/>
          </a:p>
          <a:p>
            <a:pPr marL="342900" indent="-342900" algn="just">
              <a:buFont typeface="Wingdings" pitchFamily="2" charset="2"/>
              <a:buChar char="Ø"/>
            </a:pPr>
            <a:endParaRPr lang="en-US" sz="2800" dirty="0"/>
          </a:p>
          <a:p>
            <a:pPr marL="342900" indent="-342900" algn="just">
              <a:buFont typeface="Wingdings" pitchFamily="2" charset="2"/>
              <a:buChar char="Ø"/>
            </a:pPr>
            <a:endParaRPr lang="en-US" sz="2800" dirty="0"/>
          </a:p>
          <a:p>
            <a:pPr marL="342900" indent="-342900" algn="just">
              <a:buFont typeface="Wingdings" pitchFamily="2" charset="2"/>
              <a:buChar char="Ø"/>
            </a:pPr>
            <a:endParaRPr lang="en-US" sz="2800" dirty="0"/>
          </a:p>
        </p:txBody>
      </p:sp>
      <p:pic>
        <p:nvPicPr>
          <p:cNvPr id="1028" name="Picture 4" descr="C:\Users\DELL\Downloads\images (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462" y="3163033"/>
            <a:ext cx="3764573"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397164"/>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154" y="819001"/>
            <a:ext cx="8762880" cy="5022761"/>
          </a:xfrm>
        </p:spPr>
        <p:txBody>
          <a:bodyPr>
            <a:normAutofit/>
          </a:bodyPr>
          <a:lstStyle/>
          <a:p>
            <a:pPr algn="ctr"/>
            <a:r>
              <a:rPr lang="en-US" sz="3200" dirty="0" smtClean="0">
                <a:solidFill>
                  <a:schemeClr val="tx1"/>
                </a:solidFill>
                <a:latin typeface="Times New Roman" pitchFamily="18" charset="0"/>
                <a:cs typeface="Times New Roman" pitchFamily="18" charset="0"/>
              </a:rPr>
              <a:t>Square </a:t>
            </a:r>
            <a:r>
              <a:rPr lang="en-US" sz="3200" dirty="0">
                <a:solidFill>
                  <a:schemeClr val="tx1"/>
                </a:solidFill>
                <a:latin typeface="Times New Roman" pitchFamily="18" charset="0"/>
                <a:cs typeface="Times New Roman" pitchFamily="18" charset="0"/>
              </a:rPr>
              <a:t>each of the deviations obtained in the previous step. Squaring ensures that negative deviations </a:t>
            </a:r>
            <a:r>
              <a:rPr lang="en-US" sz="3200" dirty="0" smtClean="0">
                <a:solidFill>
                  <a:schemeClr val="tx1"/>
                </a:solidFill>
                <a:latin typeface="Times New Roman" pitchFamily="18" charset="0"/>
                <a:cs typeface="Times New Roman" pitchFamily="18" charset="0"/>
              </a:rPr>
              <a:t>cancel </a:t>
            </a:r>
            <a:r>
              <a:rPr lang="en-US" sz="3200" dirty="0">
                <a:solidFill>
                  <a:schemeClr val="tx1"/>
                </a:solidFill>
                <a:latin typeface="Times New Roman" pitchFamily="18" charset="0"/>
                <a:cs typeface="Times New Roman" pitchFamily="18" charset="0"/>
              </a:rPr>
              <a:t>out positive ones when calculating the variance.</a:t>
            </a:r>
            <a:br>
              <a:rPr lang="en-US" sz="3200" dirty="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dirty="0" err="1" smtClean="0">
                <a:solidFill>
                  <a:schemeClr val="tx1"/>
                </a:solidFill>
                <a:latin typeface="Times New Roman" pitchFamily="18" charset="0"/>
                <a:cs typeface="Times New Roman" pitchFamily="18" charset="0"/>
              </a:rPr>
              <a:t>SquaredDeviation</a:t>
            </a:r>
            <a:r>
              <a:rPr lang="en-US" sz="3200" dirty="0" smtClean="0">
                <a:solidFill>
                  <a:schemeClr val="tx1"/>
                </a:solidFill>
                <a:latin typeface="Times New Roman" pitchFamily="18" charset="0"/>
                <a:cs typeface="Times New Roman" pitchFamily="18" charset="0"/>
              </a:rPr>
              <a:t>=(Deviation)2</a:t>
            </a:r>
            <a:br>
              <a:rPr lang="en-US" sz="3200" dirty="0" smtClean="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rPr>
              <a:t/>
            </a:r>
            <a:br>
              <a:rPr lang="en-US" sz="3200" dirty="0">
                <a:solidFill>
                  <a:schemeClr val="tx1"/>
                </a:solidFill>
                <a:latin typeface="Times New Roman" pitchFamily="18" charset="0"/>
                <a:cs typeface="Times New Roman" pitchFamily="18" charset="0"/>
              </a:rPr>
            </a:br>
            <a:endParaRPr lang="en-US" sz="3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Rectangle 3"/>
          <p:cNvSpPr/>
          <p:nvPr/>
        </p:nvSpPr>
        <p:spPr>
          <a:xfrm>
            <a:off x="435423" y="495836"/>
            <a:ext cx="184731" cy="646331"/>
          </a:xfrm>
          <a:prstGeom prst="rect">
            <a:avLst/>
          </a:prstGeom>
        </p:spPr>
        <p:txBody>
          <a:bodyPr wrap="none">
            <a:spAutoFit/>
          </a:bodyPr>
          <a:lstStyle/>
          <a:p>
            <a:endParaRPr lang="en-US" sz="3600" b="1" dirty="0"/>
          </a:p>
        </p:txBody>
      </p:sp>
      <p:sp>
        <p:nvSpPr>
          <p:cNvPr id="5" name="Rectangle 4"/>
          <p:cNvSpPr/>
          <p:nvPr/>
        </p:nvSpPr>
        <p:spPr>
          <a:xfrm>
            <a:off x="918360" y="258906"/>
            <a:ext cx="4245649" cy="584775"/>
          </a:xfrm>
          <a:prstGeom prst="rect">
            <a:avLst/>
          </a:prstGeom>
        </p:spPr>
        <p:txBody>
          <a:bodyPr wrap="none">
            <a:spAutoFit/>
          </a:bodyPr>
          <a:lstStyle/>
          <a:p>
            <a:r>
              <a:rPr lang="en-US" sz="3200" b="1" dirty="0">
                <a:latin typeface="Times New Roman" pitchFamily="18" charset="0"/>
                <a:cs typeface="Times New Roman" pitchFamily="18" charset="0"/>
              </a:rPr>
              <a:t>Square the Deviations</a:t>
            </a:r>
            <a:r>
              <a:rPr lang="en-US" sz="3200" dirty="0">
                <a:latin typeface="Times New Roman" pitchFamily="18" charset="0"/>
                <a:cs typeface="Times New Roman" pitchFamily="18" charset="0"/>
              </a:rPr>
              <a:t>: </a:t>
            </a:r>
          </a:p>
        </p:txBody>
      </p:sp>
    </p:spTree>
    <p:extLst>
      <p:ext uri="{BB962C8B-B14F-4D97-AF65-F5344CB8AC3E}">
        <p14:creationId xmlns:p14="http://schemas.microsoft.com/office/powerpoint/2010/main" val="2226122126"/>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5161"/>
            <a:ext cx="8596668" cy="5254579"/>
          </a:xfrm>
        </p:spPr>
        <p:txBody>
          <a:bodyPr>
            <a:normAutofit/>
          </a:bodyPr>
          <a:lstStyle/>
          <a:p>
            <a:pPr marL="457200" indent="-457200" algn="just">
              <a:buFont typeface="Wingdings" pitchFamily="2" charset="2"/>
              <a:buChar char="Ø"/>
            </a:pPr>
            <a:r>
              <a:rPr lang="en-US" sz="2800" dirty="0" smtClean="0">
                <a:solidFill>
                  <a:schemeClr val="tx1"/>
                </a:solidFill>
              </a:rPr>
              <a:t>Finally</a:t>
            </a:r>
            <a:r>
              <a:rPr lang="en-US" sz="2800" dirty="0">
                <a:solidFill>
                  <a:schemeClr val="tx1"/>
                </a:solidFill>
              </a:rPr>
              <a:t>, compute the variance by taking the average of the squared deviations. This is done by summing up all the squared deviations and dividing by the total number of data points. </a:t>
            </a:r>
            <a:endParaRPr lang="en-US" sz="27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Rectangle 3"/>
          <p:cNvSpPr/>
          <p:nvPr/>
        </p:nvSpPr>
        <p:spPr>
          <a:xfrm>
            <a:off x="1160540" y="432876"/>
            <a:ext cx="3961918" cy="523220"/>
          </a:xfrm>
          <a:prstGeom prst="rect">
            <a:avLst/>
          </a:prstGeom>
        </p:spPr>
        <p:txBody>
          <a:bodyPr wrap="none">
            <a:spAutoFit/>
          </a:bodyPr>
          <a:lstStyle/>
          <a:p>
            <a:r>
              <a:rPr lang="en-US" sz="2800" b="1" dirty="0"/>
              <a:t>Calculate the Variance</a:t>
            </a:r>
            <a:endParaRPr lang="en-US" sz="2800" dirty="0"/>
          </a:p>
        </p:txBody>
      </p:sp>
    </p:spTree>
    <p:extLst>
      <p:ext uri="{BB962C8B-B14F-4D97-AF65-F5344CB8AC3E}">
        <p14:creationId xmlns:p14="http://schemas.microsoft.com/office/powerpoint/2010/main" val="895664904"/>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p:transition>
    <p:comb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8809</TotalTime>
  <Words>484</Words>
  <Application>Microsoft Office PowerPoint</Application>
  <PresentationFormat>Custom</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PowerPoint Presentation</vt:lpstr>
      <vt:lpstr>PowerPoint Presentation</vt:lpstr>
      <vt:lpstr>The median is the middle value of a dataset when the values are arranged in ascending or descending order.  If there is an odd number of values, the median is the middle one. If there is an even number of values, the median is the average of the two middle values.  Using the same dataset of exam scores: 85, 90, 92, 88, 75.  When arranged in ascending order, they become: 75, 85, 88, 90, 92. Since there are 5 values, the median is the middle one, which is 88.</vt:lpstr>
      <vt:lpstr>PowerPoint Presentation</vt:lpstr>
      <vt:lpstr>PowerPoint Presentation</vt:lpstr>
      <vt:lpstr>PowerPoint Presentation</vt:lpstr>
      <vt:lpstr>Square each of the deviations obtained in the previous step. Squaring ensures that negative deviations cancel out positive ones when calculating the variance.  SquaredDeviation=(Deviation)2  </vt:lpstr>
      <vt:lpstr>Finally, compute the variance by taking the average of the squared deviations. This is done by summing up all the squared deviations and dividing by the total number of data points. </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576</cp:revision>
  <cp:lastPrinted>2019-03-11T07:04:42Z</cp:lastPrinted>
  <dcterms:created xsi:type="dcterms:W3CDTF">2018-07-13T16:31:18Z</dcterms:created>
  <dcterms:modified xsi:type="dcterms:W3CDTF">2024-02-18T08:09:29Z</dcterms:modified>
</cp:coreProperties>
</file>