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58" r:id="rId4"/>
    <p:sldId id="259" r:id="rId5"/>
    <p:sldId id="272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1" r:id="rId14"/>
    <p:sldId id="266" r:id="rId15"/>
    <p:sldId id="274" r:id="rId16"/>
    <p:sldId id="275" r:id="rId17"/>
    <p:sldId id="276" r:id="rId18"/>
    <p:sldId id="267" r:id="rId19"/>
    <p:sldId id="268" r:id="rId20"/>
    <p:sldId id="269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BB17B8-4264-4F85-9F5C-58D9F3531D40}">
          <p14:sldIdLst>
            <p14:sldId id="256"/>
            <p14:sldId id="278"/>
            <p14:sldId id="258"/>
            <p14:sldId id="259"/>
            <p14:sldId id="272"/>
            <p14:sldId id="260"/>
            <p14:sldId id="261"/>
            <p14:sldId id="262"/>
            <p14:sldId id="273"/>
            <p14:sldId id="263"/>
            <p14:sldId id="264"/>
            <p14:sldId id="265"/>
            <p14:sldId id="271"/>
            <p14:sldId id="266"/>
            <p14:sldId id="274"/>
            <p14:sldId id="275"/>
            <p14:sldId id="276"/>
            <p14:sldId id="267"/>
            <p14:sldId id="268"/>
            <p14:sldId id="269"/>
            <p14:sldId id="270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>
        <p:scale>
          <a:sx n="76" d="100"/>
          <a:sy n="76" d="100"/>
        </p:scale>
        <p:origin x="-60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75765-8680-4155-B1DF-E24A39B7A6F1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2271-0D59-41CC-B0D7-BC2C6DE48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B20FC-4875-4BF0-AD4E-D554805A613F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le56564545vel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C149-8D32-4099-ABF0-D992D6260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C149-8D32-4099-ABF0-D992D6260E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3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C149-8D32-4099-ABF0-D992D6260E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3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C149-8D32-4099-ABF0-D992D6260E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6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A79143-B4B5-49DB-B1F7-C9FDD448774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5C8C4-7666-4CDD-8FF7-A61F6564F194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5DF22D-3C9F-485A-B000-684690EF6F8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0CA35-B65E-442D-B340-08BBD68F76D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BD7D6-02B6-4BD3-8D81-A5258E8CCB1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C31C1E-1454-47A8-A1A1-B08D91BE008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F9AF-BFA4-40A1-AF81-673B4C83F771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2F786-3835-4D8C-B14A-62B45E72438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9C01D-A255-4553-8570-CCAC7B08C82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2ED2C849-5CEA-4A31-AEC1-5392F8162F6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5316A3-7450-4658-9CF9-DAC28470C854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7EE7B8-4172-43BB-B0BC-9839590761C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116" y="1931830"/>
            <a:ext cx="6984493" cy="1853877"/>
          </a:xfrm>
        </p:spPr>
        <p:txBody>
          <a:bodyPr>
            <a:normAutofit/>
          </a:bodyPr>
          <a:lstStyle/>
          <a:p>
            <a:r>
              <a:rPr lang="ar-SA" dirty="0" smtClean="0"/>
              <a:t>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all the values assumed by a variable are constant, say k, then the Harmonic Mean is also k</a:t>
                </a:r>
              </a:p>
              <a:p>
                <a:r>
                  <a:rPr lang="en-US" dirty="0" smtClean="0"/>
                  <a:t>If there are two groups containing 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 and   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 observation with respective harmonic means as H1  and   H2 , then combined harmonic mean is given by:</a:t>
                </a:r>
              </a:p>
              <a:p>
                <a:r>
                  <a:rPr lang="en-US" dirty="0"/>
                  <a:t>Mathematical formula</a:t>
                </a:r>
              </a:p>
              <a:p>
                <a:pPr algn="ctr"/>
                <a:r>
                  <a:rPr lang="en-US" sz="3600" dirty="0"/>
                  <a:t>HM </a:t>
                </a:r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6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Harmonic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14652"/>
                <a:ext cx="8946541" cy="503374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If there are two groups with 75 and 65 as harmonic means and containing 15 and 13 observation then the combined HM is given by: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n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= 15 			n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= 13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H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= 75			H</a:t>
                </a:r>
                <a:r>
                  <a:rPr lang="en-US" sz="1800" baseline="-25000" dirty="0" smtClean="0"/>
                  <a:t>2 </a:t>
                </a:r>
                <a:r>
                  <a:rPr lang="en-US" sz="1800" dirty="0" smtClean="0"/>
                  <a:t>= 65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using formula	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 </a:t>
                </a:r>
                <a:r>
                  <a:rPr lang="en-US" sz="2400" dirty="0"/>
                  <a:t>HM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put value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/>
                  <a:t>HM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15+13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u="sng" dirty="0" smtClean="0"/>
                  <a:t>HM = 70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14652"/>
                <a:ext cx="8946541" cy="5033748"/>
              </a:xfrm>
              <a:blipFill rotWithShape="0">
                <a:blip r:embed="rId2"/>
                <a:stretch>
                  <a:fillRect l="-204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92072"/>
                <a:ext cx="8946541" cy="51452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Harmonic means of 1,1/2,1/3,………1/n is given by:</a:t>
                </a:r>
              </a:p>
              <a:p>
                <a:r>
                  <a:rPr lang="en-US" dirty="0" smtClean="0"/>
                  <a:t>Mathematical formula: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HM=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 smtClean="0"/>
                  <a:t>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 = 5</a:t>
                </a:r>
              </a:p>
              <a:p>
                <a:pPr marL="0" indent="0">
                  <a:buNone/>
                </a:pPr>
                <a:r>
                  <a:rPr lang="en-US" dirty="0" smtClean="0"/>
                  <a:t>	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put value of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  =&gt;    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92072"/>
                <a:ext cx="8946541" cy="5145206"/>
              </a:xfrm>
              <a:blipFill rotWithShape="0">
                <a:blip r:embed="rId2"/>
                <a:stretch>
                  <a:fillRect l="-27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harmonic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In order to calculate average speed use harmonic mean. The harmonic mean of two number is given by</a:t>
                </a:r>
              </a:p>
              <a:p>
                <a:pPr algn="just"/>
                <a:r>
                  <a:rPr lang="en-US" sz="2800" dirty="0"/>
                  <a:t>Mathematical formula: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599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harmonic means</a:t>
            </a:r>
          </a:p>
        </p:txBody>
      </p:sp>
    </p:spTree>
    <p:extLst>
      <p:ext uri="{BB962C8B-B14F-4D97-AF65-F5344CB8AC3E}">
        <p14:creationId xmlns:p14="http://schemas.microsoft.com/office/powerpoint/2010/main" val="35335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5734" y="1325329"/>
                <a:ext cx="8946541" cy="429676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An </a:t>
                </a:r>
                <a:r>
                  <a:rPr lang="en-US" dirty="0" err="1" smtClean="0"/>
                  <a:t>aeroplane</a:t>
                </a:r>
                <a:r>
                  <a:rPr lang="en-US" dirty="0" smtClean="0"/>
                  <a:t> flies from  A to B at the rate of 500 Km/ hour and comes back from B to A at rate of 700 km/hour . Find  average speed of the </a:t>
                </a:r>
                <a:r>
                  <a:rPr lang="en-US" dirty="0" err="1" smtClean="0"/>
                  <a:t>aeroplane</a:t>
                </a:r>
                <a:r>
                  <a:rPr lang="en-US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	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x = 500            y = 700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using formula </a:t>
                </a:r>
              </a:p>
              <a:p>
                <a:pPr marL="0" indent="0">
                  <a:buNone/>
                </a:pPr>
                <a:r>
                  <a:rPr lang="en-US" dirty="0"/>
                  <a:t>	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put value of x and y</a:t>
                </a:r>
              </a:p>
              <a:p>
                <a:pPr marL="0" indent="0">
                  <a:buNone/>
                </a:pPr>
                <a:r>
                  <a:rPr lang="en-US" dirty="0"/>
                  <a:t>	HM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∗500∗700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500+700</m:t>
                        </m:r>
                      </m:den>
                    </m:f>
                  </m:oMath>
                </a14:m>
                <a:r>
                  <a:rPr lang="en-US" dirty="0" smtClean="0"/>
                  <a:t>     =&gt; HM = 583.33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5734" y="1325329"/>
                <a:ext cx="8946541" cy="4296769"/>
              </a:xfrm>
              <a:blipFill rotWithShape="1">
                <a:blip r:embed="rId2"/>
                <a:stretch>
                  <a:fillRect l="-1159" t="-99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Harmonic mean is useful in situations where the average rate of change or speed needs to calculated.</a:t>
            </a:r>
          </a:p>
          <a:p>
            <a:pPr algn="just"/>
            <a:r>
              <a:rPr lang="en-US" sz="2800" dirty="0" smtClean="0"/>
              <a:t>It is commonly used in various fields such as physics, economics, and engineering.</a:t>
            </a:r>
          </a:p>
          <a:p>
            <a:pPr algn="just"/>
            <a:r>
              <a:rPr lang="en-US" sz="2800" dirty="0" smtClean="0"/>
              <a:t>For example:</a:t>
            </a:r>
          </a:p>
          <a:p>
            <a:pPr lvl="4" algn="just"/>
            <a:r>
              <a:rPr lang="en-US" sz="1800" dirty="0" smtClean="0"/>
              <a:t>It is used to calculate average gas mileage, average speed, and average resistance in parallel circuits.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400" dirty="0" smtClean="0"/>
              <a:t>The harmonic mean is always less than or equal to the  arithmetic mean.</a:t>
            </a:r>
          </a:p>
          <a:p>
            <a:pPr algn="just"/>
            <a:r>
              <a:rPr lang="en-US" sz="3400" dirty="0" smtClean="0"/>
              <a:t>It is influenced more by smaller numbers in the set than by large numbers</a:t>
            </a:r>
          </a:p>
          <a:p>
            <a:pPr algn="just"/>
            <a:r>
              <a:rPr lang="en-US" sz="3400" dirty="0" smtClean="0"/>
              <a:t>The harmonic mean of n positive numbers is only defined if all numbers are </a:t>
            </a:r>
            <a:r>
              <a:rPr lang="en-US" sz="3400" dirty="0" smtClean="0"/>
              <a:t>non zero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It is sensitive to extreme values, particularly very small numbers.</a:t>
            </a:r>
          </a:p>
          <a:p>
            <a:pPr algn="just"/>
            <a:r>
              <a:rPr lang="en-US" sz="3600" dirty="0" smtClean="0"/>
              <a:t>If may not be suitable for datasets with negative numbers or nonzero.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constant observations</a:t>
            </a:r>
          </a:p>
          <a:p>
            <a:pPr lvl="1"/>
            <a:r>
              <a:rPr lang="en-US" sz="2400" dirty="0" smtClean="0"/>
              <a:t>AM = GM =HM</a:t>
            </a:r>
          </a:p>
          <a:p>
            <a:r>
              <a:rPr lang="en-US" sz="2800" dirty="0" smtClean="0"/>
              <a:t>For distinct observations</a:t>
            </a:r>
          </a:p>
          <a:p>
            <a:pPr lvl="1"/>
            <a:r>
              <a:rPr lang="en-US" sz="2400" dirty="0" smtClean="0"/>
              <a:t>AM &gt; GM &gt; HM</a:t>
            </a:r>
          </a:p>
          <a:p>
            <a:r>
              <a:rPr lang="en-US" sz="2800" dirty="0" smtClean="0"/>
              <a:t>Therefore, AM ≥ GM ≥ 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AM, GM, 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9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AM and GM for 10 observation are both 15, then the value of  HM is :</a:t>
            </a:r>
          </a:p>
          <a:p>
            <a:pPr marL="800100" lvl="1" indent="-342900">
              <a:buAutoNum type="alphaLcParenBoth"/>
            </a:pPr>
            <a:r>
              <a:rPr lang="en-US" dirty="0" smtClean="0"/>
              <a:t>Less than 15    (b) more then 15   (c) 15  (d) cannot be determined</a:t>
            </a:r>
          </a:p>
          <a:p>
            <a:pPr marL="457200" lvl="1" indent="0">
              <a:buNone/>
            </a:pPr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 constant observation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5" y="3316406"/>
            <a:ext cx="8825658" cy="1460975"/>
          </a:xfrm>
        </p:spPr>
        <p:txBody>
          <a:bodyPr anchor="ctr"/>
          <a:lstStyle/>
          <a:p>
            <a:r>
              <a:rPr lang="en-US" u="sng" dirty="0" smtClean="0">
                <a:latin typeface="Arial Rounded MT Bold" panose="020F0704030504030204" pitchFamily="34" charset="0"/>
              </a:rPr>
              <a:t>HARMONIC MEAN</a:t>
            </a: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2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GM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AM * HM</a:t>
            </a:r>
          </a:p>
          <a:p>
            <a:r>
              <a:rPr lang="en-US" sz="3200" dirty="0" smtClean="0"/>
              <a:t>This relationship holds true only for positive observations.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AM, GM, 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28550"/>
                <a:ext cx="8946541" cy="47198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the  AM and HM for two numbers are 5 and 3.2 respectively then the GM will be 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AM = 5           </a:t>
                </a:r>
                <a:r>
                  <a:rPr lang="en-US" dirty="0"/>
                  <a:t>HM = </a:t>
                </a:r>
                <a:r>
                  <a:rPr lang="en-US" dirty="0" smtClean="0"/>
                  <a:t>3.2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GM = ?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using formula </a:t>
                </a:r>
              </a:p>
              <a:p>
                <a:pPr marL="0" indent="0">
                  <a:buNone/>
                </a:pPr>
                <a:r>
                  <a:rPr lang="en-US" dirty="0"/>
                  <a:t>	GM</a:t>
                </a:r>
                <a:r>
                  <a:rPr lang="en-US" baseline="30000" dirty="0"/>
                  <a:t>2</a:t>
                </a:r>
                <a:r>
                  <a:rPr lang="en-US" dirty="0"/>
                  <a:t> = AM * HM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𝐻𝑀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    =&gt;  GM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</m:oMath>
                </a14:m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GM = 4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28550"/>
                <a:ext cx="8946541" cy="4719850"/>
              </a:xfrm>
              <a:blipFill rotWithShape="0">
                <a:blip r:embed="rId2"/>
                <a:stretch>
                  <a:fillRect l="-34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2197" y="5336275"/>
            <a:ext cx="1241946" cy="477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u="sng" dirty="0" smtClean="0">
                <a:solidFill>
                  <a:schemeClr val="bg1"/>
                </a:solidFill>
              </a:rPr>
              <a:t>Any Question </a:t>
            </a:r>
          </a:p>
          <a:p>
            <a:pPr marL="0" indent="0" algn="ctr">
              <a:buNone/>
            </a:pPr>
            <a:r>
              <a:rPr lang="en-US" sz="6600" b="1" u="sng" dirty="0" smtClean="0">
                <a:solidFill>
                  <a:schemeClr val="bg1"/>
                </a:solidFill>
              </a:rPr>
              <a:t>THANK YOU</a:t>
            </a:r>
            <a:endParaRPr lang="en-US" sz="6600" b="1" u="sng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  Definition:</a:t>
            </a:r>
          </a:p>
          <a:p>
            <a:r>
              <a:rPr lang="en-US" sz="2800" dirty="0" smtClean="0"/>
              <a:t>Harmonic mean is given by the reciprocal of the arithmetic mean of the  reciprocal of the observations.</a:t>
            </a:r>
          </a:p>
          <a:p>
            <a:r>
              <a:rPr lang="en-US" sz="2800" dirty="0"/>
              <a:t>Harmonic mean is used to calculate the average of speed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580982" cy="898410"/>
          </a:xfrm>
        </p:spPr>
        <p:txBody>
          <a:bodyPr/>
          <a:lstStyle/>
          <a:p>
            <a:r>
              <a:rPr lang="en-US" b="1" dirty="0" smtClean="0"/>
              <a:t>Harmonic mean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70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73958"/>
                <a:ext cx="8946541" cy="4774441"/>
              </a:xfrm>
            </p:spPr>
            <p:txBody>
              <a:bodyPr>
                <a:noAutofit/>
              </a:bodyPr>
              <a:lstStyle/>
              <a:p>
                <a:endParaRPr lang="en-US" sz="1800" dirty="0" smtClean="0"/>
              </a:p>
              <a:p>
                <a:r>
                  <a:rPr lang="en-US" dirty="0" smtClean="0"/>
                  <a:t>MATHEMATICAL FORMULA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2400" dirty="0" smtClean="0"/>
                  <a:t>=&gt;</a:t>
                </a:r>
                <a:r>
                  <a:rPr lang="en-US" sz="1800" dirty="0" smtClean="0"/>
                  <a:t>	</a:t>
                </a:r>
                <a:r>
                  <a:rPr lang="en-US" sz="2800" dirty="0" smtClean="0"/>
                  <a:t>HM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……..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𝑥𝑛</m:t>
                    </m:r>
                  </m:oMath>
                </a14:m>
                <a:r>
                  <a:rPr lang="en-US" sz="2800" dirty="0"/>
                  <a:t>	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	</a:t>
                </a:r>
                <a:r>
                  <a:rPr lang="en-US" sz="2400" dirty="0" smtClean="0"/>
                  <a:t>=&gt;	</a:t>
                </a:r>
                <a:r>
                  <a:rPr lang="en-US" sz="2800" dirty="0" smtClean="0"/>
                  <a:t>HM </a:t>
                </a:r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………….+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den>
                        </m:f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r>
                  <a:rPr lang="en-US" sz="2400" dirty="0" smtClean="0"/>
                  <a:t>=&gt; </a:t>
                </a:r>
                <a:r>
                  <a:rPr lang="en-US" sz="2800" dirty="0" smtClean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………….+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=&gt;	HM 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73958"/>
                <a:ext cx="8946541" cy="4774441"/>
              </a:xfrm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47800"/>
                <a:ext cx="8544674" cy="44753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Find the HM of 4,6,10?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Solution: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Given 4,6 and 10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HM </a:t>
                </a:r>
                <a:r>
                  <a:rPr lang="en-US" dirty="0"/>
                  <a:t>= </a:t>
                </a:r>
                <a:r>
                  <a:rPr lang="en-US" dirty="0" smtClean="0"/>
                  <a:t>4,6,10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dirty="0" smtClean="0"/>
                  <a:t>HM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HM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0.51667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= </a:t>
                </a:r>
                <a:r>
                  <a:rPr lang="en-US" u="sng" dirty="0" smtClean="0"/>
                  <a:t>5.813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 the HARMONIC mean =5.813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47800"/>
                <a:ext cx="8544674" cy="4475328"/>
              </a:xfrm>
              <a:blipFill rotWithShape="0">
                <a:blip r:embed="rId2"/>
                <a:stretch>
                  <a:fillRect l="-285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4879" y="1440164"/>
                <a:ext cx="8946541" cy="4985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Find the H.M of the following data:15,20,21,22,26 </a:t>
                </a:r>
                <a:r>
                  <a:rPr lang="en-US" sz="1800" dirty="0"/>
                  <a:t>and 29 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Solution: Given 15,20,21,22,26 and 29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we know that </a:t>
                </a:r>
                <a:r>
                  <a:rPr lang="en-US" sz="2400" dirty="0" smtClean="0"/>
                  <a:t>HM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n is total  of 6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= 0.28268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0.28268</m:t>
                        </m:r>
                      </m:den>
                    </m:f>
                  </m:oMath>
                </a14:m>
                <a:r>
                  <a:rPr lang="en-US" sz="3200" dirty="0" smtClean="0"/>
                  <a:t>		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HM = 21.22507		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Harmonic mean =</a:t>
                </a:r>
                <a:r>
                  <a:rPr lang="en-US" sz="3200" u="sng" dirty="0" smtClean="0"/>
                  <a:t>21.2</a:t>
                </a:r>
                <a:endParaRPr lang="en-US" sz="32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879" y="1440164"/>
                <a:ext cx="8946541" cy="4985656"/>
              </a:xfrm>
              <a:blipFill rotWithShape="0">
                <a:blip r:embed="rId3"/>
                <a:stretch>
                  <a:fillRect l="-613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616719"/>
                  </p:ext>
                </p:extLst>
              </p:nvPr>
            </p:nvGraphicFramePr>
            <p:xfrm>
              <a:off x="6353064" y="2577192"/>
              <a:ext cx="3206450" cy="32942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03225"/>
                    <a:gridCol w="1603225"/>
                  </a:tblGrid>
                  <a:tr h="57375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i="0" u="none" strike="noStrike" dirty="0" smtClean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r>
                            <a:rPr lang="en-US" sz="1100" u="none" strike="noStrike" dirty="0">
                              <a:effectLst/>
                            </a:rPr>
                            <a:t/>
                          </a:r>
                          <a:br>
                            <a:rPr lang="en-US" sz="1100" u="none" strike="noStrike" dirty="0">
                              <a:effectLst/>
                            </a:rPr>
                          </a:br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0.05000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0.04762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0.04545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0.03846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0.03448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 = 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110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11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  0.28268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616719"/>
                  </p:ext>
                </p:extLst>
              </p:nvPr>
            </p:nvGraphicFramePr>
            <p:xfrm>
              <a:off x="6353064" y="2577192"/>
              <a:ext cx="3206450" cy="32942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03225"/>
                    <a:gridCol w="1603225"/>
                  </a:tblGrid>
                  <a:tr h="5737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79" t="-1064" r="-100379" b="-52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760" t="-1064" r="-760" b="-522340"/>
                          </a:stretch>
                        </a:blipFill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0.05000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0.04762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0.04545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0.03846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0.03448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 = 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760" t="-748438" r="-760" b="-6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66962" y="1853247"/>
                <a:ext cx="3206450" cy="66362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𝑘𝑛𝑜𝑤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𝑠𝑖𝑔𝑚𝑎</m:t>
                        </m:r>
                      </m:e>
                    </m:nary>
                  </m:oMath>
                </a14:m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Used for sum of all vales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3……………+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62" y="1853247"/>
                <a:ext cx="3206450" cy="663622"/>
              </a:xfrm>
              <a:prstGeom prst="rect">
                <a:avLst/>
              </a:prstGeom>
              <a:blipFill rotWithShape="0">
                <a:blip r:embed="rId5"/>
                <a:stretch>
                  <a:fillRect t="-60177" b="-127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9512" y="207196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Harmonic mean of a discrete series is given by:</a:t>
                </a:r>
              </a:p>
              <a:p>
                <a:r>
                  <a:rPr lang="en-US" dirty="0"/>
                  <a:t>Mathematical formula</a:t>
                </a:r>
              </a:p>
              <a:p>
                <a:pPr algn="ctr"/>
                <a:r>
                  <a:rPr lang="en-US" sz="3600" dirty="0"/>
                  <a:t>HM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512" y="2071968"/>
                <a:ext cx="8946541" cy="4195481"/>
              </a:xfrm>
              <a:blipFill rotWithShape="0">
                <a:blip r:embed="rId2"/>
                <a:stretch>
                  <a:fillRect l="-1362" t="-2326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Series: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83140"/>
                <a:ext cx="8946541" cy="4651611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 smtClean="0"/>
                  <a:t>Find the HM for the following distribution”</a:t>
                </a:r>
              </a:p>
              <a:p>
                <a:pPr marL="0" indent="0" algn="ctr">
                  <a:buNone/>
                </a:pPr>
                <a:endParaRPr lang="en-US" sz="1600" i="1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2400" dirty="0" smtClean="0"/>
                  <a:t>HM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HM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4.67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HM = 10.71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Harmonic mean = </a:t>
                </a:r>
                <a:r>
                  <a:rPr lang="en-US" sz="2400" u="sng" dirty="0" smtClean="0"/>
                  <a:t>10.71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1900" dirty="0" smtClean="0"/>
                  <a:t>Therefore , the Harmonic mean =10.71</a:t>
                </a: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83140"/>
                <a:ext cx="8946541" cy="4651611"/>
              </a:xfrm>
              <a:blipFill rotWithShape="0">
                <a:blip r:embed="rId2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994661"/>
                  </p:ext>
                </p:extLst>
              </p:nvPr>
            </p:nvGraphicFramePr>
            <p:xfrm>
              <a:off x="1512582" y="1853248"/>
              <a:ext cx="8081796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6966"/>
                    <a:gridCol w="1346966"/>
                    <a:gridCol w="1346966"/>
                    <a:gridCol w="1346966"/>
                    <a:gridCol w="1346966"/>
                    <a:gridCol w="1346966"/>
                  </a:tblGrid>
                  <a:tr h="32897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897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994661"/>
                  </p:ext>
                </p:extLst>
              </p:nvPr>
            </p:nvGraphicFramePr>
            <p:xfrm>
              <a:off x="1512582" y="1853248"/>
              <a:ext cx="8081796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6966"/>
                    <a:gridCol w="1346966"/>
                    <a:gridCol w="1346966"/>
                    <a:gridCol w="1346966"/>
                    <a:gridCol w="1346966"/>
                    <a:gridCol w="134696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2" t="-8197" r="-5009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2" t="-110000" r="-50090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224230"/>
                  </p:ext>
                </p:extLst>
              </p:nvPr>
            </p:nvGraphicFramePr>
            <p:xfrm>
              <a:off x="6950227" y="3094584"/>
              <a:ext cx="2565780" cy="26303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5260"/>
                    <a:gridCol w="855260"/>
                    <a:gridCol w="855260"/>
                  </a:tblGrid>
                  <a:tr h="35299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 u="none" strike="noStrike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 u="none" strike="noStrike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num>
                                  <m:den>
                                    <m:r>
                                      <a:rPr lang="en-US" sz="1100" b="1" i="1" u="none" strike="noStrike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1.33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n = 50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sz="11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 4.67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224230"/>
                  </p:ext>
                </p:extLst>
              </p:nvPr>
            </p:nvGraphicFramePr>
            <p:xfrm>
              <a:off x="6950227" y="3094584"/>
              <a:ext cx="2565780" cy="26303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5260"/>
                    <a:gridCol w="855260"/>
                    <a:gridCol w="855260"/>
                  </a:tblGrid>
                  <a:tr h="352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09" t="-1724" r="-200709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429" t="-1724" r="-10214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724" r="-1418" b="-722414"/>
                          </a:stretch>
                        </a:blipFill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1.33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n = 50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600000" r="-1418" b="-7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6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25901"/>
            <a:ext cx="9404723" cy="707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8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100" i="1" u="none" strike="noStrike" smtClean="0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100" i="1" u="none" strike="noStrike" smtClean="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i="1" u="none" strike="noStrike" smtClean="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2.51342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8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250" r="-1282" b="-661250"/>
                          </a:stretch>
                        </a:blip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643" t="-602500" r="-643" b="-6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4892"/>
              </p:ext>
            </p:extLst>
          </p:nvPr>
        </p:nvGraphicFramePr>
        <p:xfrm>
          <a:off x="1491273" y="1447801"/>
          <a:ext cx="7712436" cy="582087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1285406"/>
                <a:gridCol w="1285406"/>
                <a:gridCol w="1285406"/>
                <a:gridCol w="1285406"/>
                <a:gridCol w="1285406"/>
                <a:gridCol w="1285406"/>
              </a:tblGrid>
              <a:tr h="335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Class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interval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10-20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20-30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30-40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40-50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50-60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Frequency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03312" y="1063416"/>
                <a:ext cx="8946541" cy="5628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600" dirty="0" smtClean="0"/>
                  <a:t>Find the HM of the following data:</a:t>
                </a:r>
              </a:p>
              <a:p>
                <a:pPr marL="0" indent="0">
                  <a:buFont typeface="Wingdings 3" charset="2"/>
                  <a:buNone/>
                </a:pPr>
                <a:endParaRPr lang="en-US" sz="1600" dirty="0" smtClean="0"/>
              </a:p>
              <a:p>
                <a:pPr marL="0" indent="0">
                  <a:buFont typeface="Wingdings 3" charset="2"/>
                  <a:buNone/>
                </a:pPr>
                <a:endParaRPr lang="en-US" sz="1600" dirty="0"/>
              </a:p>
              <a:p>
                <a:r>
                  <a:rPr lang="en-US" sz="1600" dirty="0" smtClean="0"/>
                  <a:t>solution:</a:t>
                </a:r>
              </a:p>
              <a:p>
                <a:r>
                  <a:rPr lang="en-US" sz="1800" dirty="0" smtClean="0"/>
                  <a:t>H.M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600" dirty="0" smtClean="0"/>
                  <a:t>Here we find x by finding mid point from 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class interval such as</a:t>
                </a:r>
              </a:p>
              <a:p>
                <a:r>
                  <a:rPr lang="en-US" sz="1600" dirty="0" smtClean="0"/>
                  <a:t>10-20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10+20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 = 15</a:t>
                </a:r>
              </a:p>
              <a:p>
                <a:r>
                  <a:rPr lang="en-US" sz="1400" dirty="0" smtClean="0"/>
                  <a:t>20-30 </a:t>
                </a:r>
                <a:r>
                  <a:rPr lang="en-US" sz="1400" dirty="0"/>
                  <a:t>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 = </a:t>
                </a:r>
                <a:r>
                  <a:rPr lang="en-US" sz="1400" dirty="0" smtClean="0"/>
                  <a:t>25  And so on</a:t>
                </a:r>
              </a:p>
              <a:p>
                <a:r>
                  <a:rPr lang="en-US" sz="1400" dirty="0" smtClean="0"/>
                  <a:t>N is total frequency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= 2.51342</a:t>
                </a:r>
              </a:p>
              <a:p>
                <a:r>
                  <a:rPr lang="en-US" sz="1800" dirty="0"/>
                  <a:t>H.M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1800" dirty="0" smtClean="0"/>
                  <a:t> → H.M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2.51342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800" dirty="0" smtClean="0"/>
                  <a:t>→ </a:t>
                </a:r>
                <a:r>
                  <a:rPr lang="en-US" sz="1800" dirty="0" smtClean="0">
                    <a:latin typeface="Calibri" panose="020F0502020204030204" pitchFamily="34" charset="0"/>
                  </a:rPr>
                  <a:t>HM = </a:t>
                </a:r>
                <a:r>
                  <a:rPr lang="en-US" sz="1800" u="sng" dirty="0" smtClean="0">
                    <a:latin typeface="Calibri" panose="020F0502020204030204" pitchFamily="34" charset="0"/>
                  </a:rPr>
                  <a:t>27.85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Therefore  the Harmonic mean in continuous series = 27.85</a:t>
                </a:r>
              </a:p>
              <a:p>
                <a:endParaRPr lang="en-US" sz="1400" u="sng" dirty="0">
                  <a:latin typeface="Calibri" panose="020F0502020204030204" pitchFamily="34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sz="1600" dirty="0" smtClean="0"/>
              </a:p>
              <a:p>
                <a:pPr marL="0" indent="0">
                  <a:buFont typeface="Wingdings 3" charset="2"/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1063416"/>
                <a:ext cx="8946541" cy="5628814"/>
              </a:xfrm>
              <a:prstGeom prst="rect">
                <a:avLst/>
              </a:prstGeom>
              <a:blipFill rotWithShape="0">
                <a:blip r:embed="rId5"/>
                <a:stretch>
                  <a:fillRect l="-204" t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7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100" i="1" u="none" strike="noStrike" smtClean="0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100" i="1" u="none" strike="noStrike" smtClean="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i="1" u="none" strike="noStrike" smtClean="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2.51342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7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250" r="-1282" b="-661250"/>
                          </a:stretch>
                        </a:blip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643" t="-602500" r="-643" b="-6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4892"/>
              </p:ext>
            </p:extLst>
          </p:nvPr>
        </p:nvGraphicFramePr>
        <p:xfrm>
          <a:off x="1491273" y="1447800"/>
          <a:ext cx="7712436" cy="582087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1285406"/>
                <a:gridCol w="1285406"/>
                <a:gridCol w="1285406"/>
                <a:gridCol w="1285406"/>
                <a:gridCol w="1285406"/>
                <a:gridCol w="1285406"/>
              </a:tblGrid>
              <a:tr h="335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Class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interval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10-20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20-30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30-40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40-50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50-60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Frequency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604</TotalTime>
  <Words>795</Words>
  <Application>Microsoft Office PowerPoint</Application>
  <PresentationFormat>Custom</PresentationFormat>
  <Paragraphs>293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﷽</vt:lpstr>
      <vt:lpstr>HARMONIC MEAN</vt:lpstr>
      <vt:lpstr>Harmonic mean</vt:lpstr>
      <vt:lpstr>Harmonic mean</vt:lpstr>
      <vt:lpstr>Example</vt:lpstr>
      <vt:lpstr>Harmonic mean</vt:lpstr>
      <vt:lpstr>Discrete Series:</vt:lpstr>
      <vt:lpstr>Example:</vt:lpstr>
      <vt:lpstr>Example:  </vt:lpstr>
      <vt:lpstr>Properties of Harmonic mean</vt:lpstr>
      <vt:lpstr>Example: </vt:lpstr>
      <vt:lpstr>Properties of harmonic means</vt:lpstr>
      <vt:lpstr>Properties of harmonic means</vt:lpstr>
      <vt:lpstr>Example: </vt:lpstr>
      <vt:lpstr>Importance:</vt:lpstr>
      <vt:lpstr>Characteristics: </vt:lpstr>
      <vt:lpstr>Limitations:</vt:lpstr>
      <vt:lpstr>Relationship between AM, GM, HM</vt:lpstr>
      <vt:lpstr>Example  constant observation </vt:lpstr>
      <vt:lpstr>Relationship between AM, GM, HM</vt:lpstr>
      <vt:lpstr>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﷽</dc:title>
  <dc:creator>Microsoft account</dc:creator>
  <cp:lastModifiedBy>DELL</cp:lastModifiedBy>
  <cp:revision>60</cp:revision>
  <dcterms:created xsi:type="dcterms:W3CDTF">2024-02-17T02:12:42Z</dcterms:created>
  <dcterms:modified xsi:type="dcterms:W3CDTF">2024-03-12T07:10:36Z</dcterms:modified>
</cp:coreProperties>
</file>