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73" r:id="rId5"/>
    <p:sldId id="377" r:id="rId6"/>
    <p:sldId id="376" r:id="rId7"/>
    <p:sldId id="375" r:id="rId8"/>
    <p:sldId id="392" r:id="rId9"/>
    <p:sldId id="380" r:id="rId10"/>
    <p:sldId id="393" r:id="rId11"/>
    <p:sldId id="379" r:id="rId12"/>
    <p:sldId id="389" r:id="rId13"/>
    <p:sldId id="384" r:id="rId14"/>
    <p:sldId id="394" r:id="rId15"/>
    <p:sldId id="386" r:id="rId16"/>
    <p:sldId id="390" r:id="rId17"/>
    <p:sldId id="391" r:id="rId18"/>
    <p:sldId id="395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8" autoAdjust="0"/>
    <p:restoredTop sz="95714" autoAdjust="0"/>
  </p:normalViewPr>
  <p:slideViewPr>
    <p:cSldViewPr snapToGrid="0" snapToObjects="1" showGuides="1">
      <p:cViewPr varScale="1">
        <p:scale>
          <a:sx n="94" d="100"/>
          <a:sy n="94" d="100"/>
        </p:scale>
        <p:origin x="992" y="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4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44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5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19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5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0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3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1878376-C96C-9C1F-CAC3-35C51B51ADBD}"/>
              </a:ext>
            </a:extLst>
          </p:cNvPr>
          <p:cNvSpPr txBox="1">
            <a:spLocks/>
          </p:cNvSpPr>
          <p:nvPr/>
        </p:nvSpPr>
        <p:spPr>
          <a:xfrm>
            <a:off x="2752598" y="824415"/>
            <a:ext cx="7238423" cy="1145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4000" b="1" dirty="0">
                <a:latin typeface="Minion Pro"/>
              </a:rPr>
              <a:t>   </a:t>
            </a:r>
            <a:r>
              <a:rPr lang="en-US" sz="4000" b="1" dirty="0">
                <a:solidFill>
                  <a:srgbClr val="00B0F0"/>
                </a:solidFill>
                <a:latin typeface="Minion Pro"/>
              </a:rPr>
              <a:t>URL ANALYZER FOR MALWARE DETECTION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400A873-34DF-5F22-1687-3B0078D77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7771" y="2554677"/>
            <a:ext cx="4117857" cy="758952"/>
          </a:xfrm>
        </p:spPr>
        <p:txBody>
          <a:bodyPr>
            <a:normAutofit fontScale="32500" lnSpcReduction="20000"/>
          </a:bodyPr>
          <a:lstStyle/>
          <a:p>
            <a:pPr algn="ctr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PRESENTED TO: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Dr. KHURRAM ZEESHAN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11766-12B3-11B4-5A1E-FC799D199542}"/>
              </a:ext>
            </a:extLst>
          </p:cNvPr>
          <p:cNvSpPr txBox="1"/>
          <p:nvPr/>
        </p:nvSpPr>
        <p:spPr>
          <a:xfrm>
            <a:off x="5222714" y="3798464"/>
            <a:ext cx="2287970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100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PRESENTED BY: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WAJAHAT AYAAN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2021-GCUF-03469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ZAKAR ULLAH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2020-GCUF-076750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UZAIF HADI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2021-GCUF-03468</a:t>
            </a:r>
          </a:p>
        </p:txBody>
      </p:sp>
      <p:grpSp>
        <p:nvGrpSpPr>
          <p:cNvPr id="11" name="Google Shape;696;p55">
            <a:extLst>
              <a:ext uri="{FF2B5EF4-FFF2-40B4-BE49-F238E27FC236}">
                <a16:creationId xmlns:a16="http://schemas.microsoft.com/office/drawing/2014/main" id="{DD41DC32-6ED7-3741-05F7-1B7C6BBC1B00}"/>
              </a:ext>
            </a:extLst>
          </p:cNvPr>
          <p:cNvGrpSpPr/>
          <p:nvPr/>
        </p:nvGrpSpPr>
        <p:grpSpPr>
          <a:xfrm rot="10800000">
            <a:off x="5425929" y="2027673"/>
            <a:ext cx="1891761" cy="283243"/>
            <a:chOff x="4404545" y="3301592"/>
            <a:chExt cx="782403" cy="129272"/>
          </a:xfrm>
        </p:grpSpPr>
        <p:sp>
          <p:nvSpPr>
            <p:cNvPr id="12" name="Google Shape;697;p55">
              <a:extLst>
                <a:ext uri="{FF2B5EF4-FFF2-40B4-BE49-F238E27FC236}">
                  <a16:creationId xmlns:a16="http://schemas.microsoft.com/office/drawing/2014/main" id="{4E9C5816-A98A-B133-47CD-E001F1F930A5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8;p55">
              <a:extLst>
                <a:ext uri="{FF2B5EF4-FFF2-40B4-BE49-F238E27FC236}">
                  <a16:creationId xmlns:a16="http://schemas.microsoft.com/office/drawing/2014/main" id="{5B9F68DD-EED7-AF12-4A20-20DE94F4140F}"/>
                </a:ext>
              </a:extLst>
            </p:cNvPr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8838;p61">
            <a:extLst>
              <a:ext uri="{FF2B5EF4-FFF2-40B4-BE49-F238E27FC236}">
                <a16:creationId xmlns:a16="http://schemas.microsoft.com/office/drawing/2014/main" id="{87CCCF53-393C-C796-D2FD-7C4EF840EC84}"/>
              </a:ext>
            </a:extLst>
          </p:cNvPr>
          <p:cNvGrpSpPr/>
          <p:nvPr/>
        </p:nvGrpSpPr>
        <p:grpSpPr>
          <a:xfrm>
            <a:off x="3814590" y="906774"/>
            <a:ext cx="377117" cy="392562"/>
            <a:chOff x="3783849" y="267675"/>
            <a:chExt cx="535601" cy="557538"/>
          </a:xfrm>
        </p:grpSpPr>
        <p:sp>
          <p:nvSpPr>
            <p:cNvPr id="18" name="Google Shape;8839;p61">
              <a:extLst>
                <a:ext uri="{FF2B5EF4-FFF2-40B4-BE49-F238E27FC236}">
                  <a16:creationId xmlns:a16="http://schemas.microsoft.com/office/drawing/2014/main" id="{3672F872-A04C-430D-7103-61EB5261CAA0}"/>
                </a:ext>
              </a:extLst>
            </p:cNvPr>
            <p:cNvSpPr/>
            <p:nvPr/>
          </p:nvSpPr>
          <p:spPr>
            <a:xfrm>
              <a:off x="3783849" y="342088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8840;p61">
              <a:extLst>
                <a:ext uri="{FF2B5EF4-FFF2-40B4-BE49-F238E27FC236}">
                  <a16:creationId xmlns:a16="http://schemas.microsoft.com/office/drawing/2014/main" id="{885832B2-9B62-A12B-01FA-40B24191DCC8}"/>
                </a:ext>
              </a:extLst>
            </p:cNvPr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8841;p61">
              <a:extLst>
                <a:ext uri="{FF2B5EF4-FFF2-40B4-BE49-F238E27FC236}">
                  <a16:creationId xmlns:a16="http://schemas.microsoft.com/office/drawing/2014/main" id="{98EA9F7F-4338-5146-7B56-2C7915835752}"/>
                </a:ext>
              </a:extLst>
            </p:cNvPr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8842;p61">
              <a:extLst>
                <a:ext uri="{FF2B5EF4-FFF2-40B4-BE49-F238E27FC236}">
                  <a16:creationId xmlns:a16="http://schemas.microsoft.com/office/drawing/2014/main" id="{AB06D9EE-0BC2-2749-155E-BEF987E46676}"/>
                </a:ext>
              </a:extLst>
            </p:cNvPr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8843;p61">
              <a:extLst>
                <a:ext uri="{FF2B5EF4-FFF2-40B4-BE49-F238E27FC236}">
                  <a16:creationId xmlns:a16="http://schemas.microsoft.com/office/drawing/2014/main" id="{87BEC6AD-B6C6-37A5-2826-471463F347F5}"/>
                </a:ext>
              </a:extLst>
            </p:cNvPr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8844;p61">
              <a:extLst>
                <a:ext uri="{FF2B5EF4-FFF2-40B4-BE49-F238E27FC236}">
                  <a16:creationId xmlns:a16="http://schemas.microsoft.com/office/drawing/2014/main" id="{CA320DD3-CC09-1367-BEF6-DD35F32B1D76}"/>
                </a:ext>
              </a:extLst>
            </p:cNvPr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8845;p61">
              <a:extLst>
                <a:ext uri="{FF2B5EF4-FFF2-40B4-BE49-F238E27FC236}">
                  <a16:creationId xmlns:a16="http://schemas.microsoft.com/office/drawing/2014/main" id="{DC9C819C-E6ED-CEBE-0C8A-C6B374E39D04}"/>
                </a:ext>
              </a:extLst>
            </p:cNvPr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7584;p57">
            <a:extLst>
              <a:ext uri="{FF2B5EF4-FFF2-40B4-BE49-F238E27FC236}">
                <a16:creationId xmlns:a16="http://schemas.microsoft.com/office/drawing/2014/main" id="{599AFB7B-9696-DDE2-F32B-BF96F721DF80}"/>
              </a:ext>
            </a:extLst>
          </p:cNvPr>
          <p:cNvGrpSpPr/>
          <p:nvPr/>
        </p:nvGrpSpPr>
        <p:grpSpPr>
          <a:xfrm>
            <a:off x="5138405" y="3326877"/>
            <a:ext cx="2456590" cy="148748"/>
            <a:chOff x="803163" y="1111966"/>
            <a:chExt cx="2447800" cy="203430"/>
          </a:xfrm>
        </p:grpSpPr>
        <p:grpSp>
          <p:nvGrpSpPr>
            <p:cNvPr id="26" name="Google Shape;7585;p57">
              <a:extLst>
                <a:ext uri="{FF2B5EF4-FFF2-40B4-BE49-F238E27FC236}">
                  <a16:creationId xmlns:a16="http://schemas.microsoft.com/office/drawing/2014/main" id="{F820E8BA-A01D-5D06-3F5A-067D2A637238}"/>
                </a:ext>
              </a:extLst>
            </p:cNvPr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44" name="Google Shape;7586;p57">
                <a:extLst>
                  <a:ext uri="{FF2B5EF4-FFF2-40B4-BE49-F238E27FC236}">
                    <a16:creationId xmlns:a16="http://schemas.microsoft.com/office/drawing/2014/main" id="{ADCC689F-0FAC-62F5-6A18-7387077A907B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7587;p57">
                <a:extLst>
                  <a:ext uri="{FF2B5EF4-FFF2-40B4-BE49-F238E27FC236}">
                    <a16:creationId xmlns:a16="http://schemas.microsoft.com/office/drawing/2014/main" id="{6D96C5A4-9CC3-E500-7374-2705F40EF8A6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6" name="Google Shape;7588;p57">
                  <a:extLst>
                    <a:ext uri="{FF2B5EF4-FFF2-40B4-BE49-F238E27FC236}">
                      <a16:creationId xmlns:a16="http://schemas.microsoft.com/office/drawing/2014/main" id="{61F890EB-417E-8E42-AE29-76673A21CE1B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" name="Google Shape;7589;p57">
                  <a:extLst>
                    <a:ext uri="{FF2B5EF4-FFF2-40B4-BE49-F238E27FC236}">
                      <a16:creationId xmlns:a16="http://schemas.microsoft.com/office/drawing/2014/main" id="{C47ACADF-7438-F8AC-AEAB-88065BB6F8F2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7" name="Google Shape;7590;p57">
              <a:extLst>
                <a:ext uri="{FF2B5EF4-FFF2-40B4-BE49-F238E27FC236}">
                  <a16:creationId xmlns:a16="http://schemas.microsoft.com/office/drawing/2014/main" id="{6D24AEF2-CCB7-A0CE-1835-DC1661B4BCF5}"/>
                </a:ext>
              </a:extLst>
            </p:cNvPr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" name="Google Shape;7591;p57">
              <a:extLst>
                <a:ext uri="{FF2B5EF4-FFF2-40B4-BE49-F238E27FC236}">
                  <a16:creationId xmlns:a16="http://schemas.microsoft.com/office/drawing/2014/main" id="{AEFEB480-9D7B-D50C-388B-A5022D248EB2}"/>
                </a:ext>
              </a:extLst>
            </p:cNvPr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7592;p57">
              <a:extLst>
                <a:ext uri="{FF2B5EF4-FFF2-40B4-BE49-F238E27FC236}">
                  <a16:creationId xmlns:a16="http://schemas.microsoft.com/office/drawing/2014/main" id="{70535711-CA47-EA52-30AD-AB194786692D}"/>
                </a:ext>
              </a:extLst>
            </p:cNvPr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40" name="Google Shape;7593;p57">
                <a:extLst>
                  <a:ext uri="{FF2B5EF4-FFF2-40B4-BE49-F238E27FC236}">
                    <a16:creationId xmlns:a16="http://schemas.microsoft.com/office/drawing/2014/main" id="{5BAF7243-8EA5-C63B-EF75-4D746A135582}"/>
                  </a:ext>
                </a:extLst>
              </p:cNvPr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42" name="Google Shape;7594;p57">
                  <a:extLst>
                    <a:ext uri="{FF2B5EF4-FFF2-40B4-BE49-F238E27FC236}">
                      <a16:creationId xmlns:a16="http://schemas.microsoft.com/office/drawing/2014/main" id="{2CB6209A-F806-6FE3-1211-3E2A60081962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3" name="Google Shape;7595;p57">
                  <a:extLst>
                    <a:ext uri="{FF2B5EF4-FFF2-40B4-BE49-F238E27FC236}">
                      <a16:creationId xmlns:a16="http://schemas.microsoft.com/office/drawing/2014/main" id="{17CEF72F-86C2-6E2F-7BDE-6282DEA73F29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" name="Google Shape;7596;p57">
                <a:extLst>
                  <a:ext uri="{FF2B5EF4-FFF2-40B4-BE49-F238E27FC236}">
                    <a16:creationId xmlns:a16="http://schemas.microsoft.com/office/drawing/2014/main" id="{1B12CC97-F83F-E93F-6895-A94593537FBE}"/>
                  </a:ext>
                </a:extLst>
              </p:cNvPr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7597;p57">
              <a:extLst>
                <a:ext uri="{FF2B5EF4-FFF2-40B4-BE49-F238E27FC236}">
                  <a16:creationId xmlns:a16="http://schemas.microsoft.com/office/drawing/2014/main" id="{B0569FCC-EEA1-F649-EF7C-EBD900CCEE73}"/>
                </a:ext>
              </a:extLst>
            </p:cNvPr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36" name="Google Shape;7598;p57">
                <a:extLst>
                  <a:ext uri="{FF2B5EF4-FFF2-40B4-BE49-F238E27FC236}">
                    <a16:creationId xmlns:a16="http://schemas.microsoft.com/office/drawing/2014/main" id="{8E29AD13-DF5B-99D5-04C3-B085AFCE2758}"/>
                  </a:ext>
                </a:extLst>
              </p:cNvPr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38" name="Google Shape;7599;p57">
                  <a:extLst>
                    <a:ext uri="{FF2B5EF4-FFF2-40B4-BE49-F238E27FC236}">
                      <a16:creationId xmlns:a16="http://schemas.microsoft.com/office/drawing/2014/main" id="{F291F5DA-BFE8-1558-5439-183072D8197F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9" name="Google Shape;7600;p57">
                  <a:extLst>
                    <a:ext uri="{FF2B5EF4-FFF2-40B4-BE49-F238E27FC236}">
                      <a16:creationId xmlns:a16="http://schemas.microsoft.com/office/drawing/2014/main" id="{BB557AC0-E7DD-65DE-56F2-5DD9B217A45E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" name="Google Shape;7601;p57">
                <a:extLst>
                  <a:ext uri="{FF2B5EF4-FFF2-40B4-BE49-F238E27FC236}">
                    <a16:creationId xmlns:a16="http://schemas.microsoft.com/office/drawing/2014/main" id="{282944EA-069E-F833-F357-399EDF0629B3}"/>
                  </a:ext>
                </a:extLst>
              </p:cNvPr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7602;p57">
              <a:extLst>
                <a:ext uri="{FF2B5EF4-FFF2-40B4-BE49-F238E27FC236}">
                  <a16:creationId xmlns:a16="http://schemas.microsoft.com/office/drawing/2014/main" id="{D410B128-4516-9035-82D4-47B205FBB80A}"/>
                </a:ext>
              </a:extLst>
            </p:cNvPr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32" name="Google Shape;7603;p57">
                <a:extLst>
                  <a:ext uri="{FF2B5EF4-FFF2-40B4-BE49-F238E27FC236}">
                    <a16:creationId xmlns:a16="http://schemas.microsoft.com/office/drawing/2014/main" id="{7E964779-3A85-3223-FC75-BD75BC104561}"/>
                  </a:ext>
                </a:extLst>
              </p:cNvPr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34" name="Google Shape;7604;p57">
                  <a:extLst>
                    <a:ext uri="{FF2B5EF4-FFF2-40B4-BE49-F238E27FC236}">
                      <a16:creationId xmlns:a16="http://schemas.microsoft.com/office/drawing/2014/main" id="{9BD3DE91-0425-5DE8-CCF4-499049A236DB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5" name="Google Shape;7605;p57">
                  <a:extLst>
                    <a:ext uri="{FF2B5EF4-FFF2-40B4-BE49-F238E27FC236}">
                      <a16:creationId xmlns:a16="http://schemas.microsoft.com/office/drawing/2014/main" id="{12AC7629-E15B-74F8-20AD-51A8AC5FD81B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Google Shape;7606;p57">
                <a:extLst>
                  <a:ext uri="{FF2B5EF4-FFF2-40B4-BE49-F238E27FC236}">
                    <a16:creationId xmlns:a16="http://schemas.microsoft.com/office/drawing/2014/main" id="{87FE5C59-96E8-910C-07D1-E2890ECBED65}"/>
                  </a:ext>
                </a:extLst>
              </p:cNvPr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C49A84-4D57-D7CE-2BA8-E5152D7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90" y="711701"/>
            <a:ext cx="2964577" cy="1045430"/>
          </a:xfrm>
        </p:spPr>
        <p:txBody>
          <a:bodyPr/>
          <a:lstStyle/>
          <a:p>
            <a:r>
              <a:rPr lang="en-US" sz="5400" dirty="0"/>
              <a:t>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2E527A-D034-C593-5F11-A0DA2976757C}"/>
              </a:ext>
            </a:extLst>
          </p:cNvPr>
          <p:cNvPicPr/>
          <p:nvPr/>
        </p:nvPicPr>
        <p:blipFill>
          <a:blip r:embed="rId3"/>
          <a:srcRect l="19914" r="23776" b="84839"/>
          <a:stretch/>
        </p:blipFill>
        <p:spPr>
          <a:xfrm>
            <a:off x="4693619" y="1012856"/>
            <a:ext cx="6445845" cy="770395"/>
          </a:xfrm>
          <a:prstGeom prst="rect">
            <a:avLst/>
          </a:prstGeom>
          <a:ln w="127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745A80-076A-8CAF-C6F2-C96511B38327}"/>
              </a:ext>
            </a:extLst>
          </p:cNvPr>
          <p:cNvPicPr/>
          <p:nvPr/>
        </p:nvPicPr>
        <p:blipFill>
          <a:blip r:embed="rId3"/>
          <a:srcRect l="48029" t="14618" r="19920" b="38289"/>
          <a:stretch/>
        </p:blipFill>
        <p:spPr>
          <a:xfrm>
            <a:off x="963290" y="2284968"/>
            <a:ext cx="4739324" cy="2869955"/>
          </a:xfrm>
          <a:prstGeom prst="rect">
            <a:avLst/>
          </a:prstGeom>
          <a:ln w="127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541DF-8107-8AD5-56AF-8F9A68B86453}"/>
              </a:ext>
            </a:extLst>
          </p:cNvPr>
          <p:cNvPicPr/>
          <p:nvPr/>
        </p:nvPicPr>
        <p:blipFill>
          <a:blip r:embed="rId3"/>
          <a:srcRect l="15985" t="14969" r="52450" b="37694"/>
          <a:stretch/>
        </p:blipFill>
        <p:spPr>
          <a:xfrm>
            <a:off x="5975635" y="2284968"/>
            <a:ext cx="5163829" cy="2869955"/>
          </a:xfrm>
          <a:prstGeom prst="rect">
            <a:avLst/>
          </a:prstGeom>
          <a:ln w="127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BFDB7-A330-1E06-6CC6-25D4824EF72F}"/>
              </a:ext>
            </a:extLst>
          </p:cNvPr>
          <p:cNvPicPr/>
          <p:nvPr/>
        </p:nvPicPr>
        <p:blipFill>
          <a:blip r:embed="rId3"/>
          <a:srcRect l="16123" t="63437" r="19969" b="5120"/>
          <a:stretch/>
        </p:blipFill>
        <p:spPr>
          <a:xfrm>
            <a:off x="963290" y="5341087"/>
            <a:ext cx="6284343" cy="1250236"/>
          </a:xfrm>
          <a:prstGeom prst="rect">
            <a:avLst/>
          </a:prstGeom>
          <a:ln w="127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73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FC49A84-4D57-D7CE-2BA8-E5152D7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24" y="1141755"/>
            <a:ext cx="5786151" cy="793379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cap="all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2CFD8-824D-86C1-7863-F273D9CB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08" y="894346"/>
            <a:ext cx="4347419" cy="3260564"/>
          </a:xfrm>
          <a:prstGeom prst="rect">
            <a:avLst/>
          </a:prstGeom>
          <a:ln w="127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76A91-5938-45E4-2911-FB6C78E5D31E}"/>
              </a:ext>
            </a:extLst>
          </p:cNvPr>
          <p:cNvSpPr txBox="1"/>
          <p:nvPr/>
        </p:nvSpPr>
        <p:spPr>
          <a:xfrm>
            <a:off x="435186" y="2056306"/>
            <a:ext cx="7205221" cy="430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Findings: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Great at Identifying Safe Links (5,510):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Our system is very good at correctly identifying harmless links. This means fewer annoying "false alarms" for users.</a:t>
            </a: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Missed Phishing Links (541):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This is our main challenge. Our system sometimes predicted a dangerous "phishing" link was "safe." This is a critical area for improvement, as it means potential threats could slip by.</a:t>
            </a: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Correctly Caught Phishing (392):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did correctly identify many phishing links, which is good.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Conclusion: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model is strong at confirming safe URLs, but needs help to catch </a:t>
            </a:r>
            <a:r>
              <a:rPr lang="en-US" i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</a:t>
            </a:r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phishing attempts.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E00D8D-4388-8F9F-D65A-0AF61709C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45396"/>
              </p:ext>
            </p:extLst>
          </p:nvPr>
        </p:nvGraphicFramePr>
        <p:xfrm>
          <a:off x="7640408" y="4384023"/>
          <a:ext cx="4392620" cy="218860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923576">
                  <a:extLst>
                    <a:ext uri="{9D8B030D-6E8A-4147-A177-3AD203B41FA5}">
                      <a16:colId xmlns:a16="http://schemas.microsoft.com/office/drawing/2014/main" val="2037686742"/>
                    </a:ext>
                  </a:extLst>
                </a:gridCol>
                <a:gridCol w="2247961">
                  <a:extLst>
                    <a:ext uri="{9D8B030D-6E8A-4147-A177-3AD203B41FA5}">
                      <a16:colId xmlns:a16="http://schemas.microsoft.com/office/drawing/2014/main" val="1987565710"/>
                    </a:ext>
                  </a:extLst>
                </a:gridCol>
                <a:gridCol w="1221083">
                  <a:extLst>
                    <a:ext uri="{9D8B030D-6E8A-4147-A177-3AD203B41FA5}">
                      <a16:colId xmlns:a16="http://schemas.microsoft.com/office/drawing/2014/main" val="1484213388"/>
                    </a:ext>
                  </a:extLst>
                </a:gridCol>
              </a:tblGrid>
              <a:tr h="201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Metric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Formula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Result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291573"/>
                  </a:ext>
                </a:extLst>
              </a:tr>
              <a:tr h="3316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(TP + TN) / (TP + TN + FP + FN)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91.6%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733229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TP / (TP + FP)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92.4%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343291"/>
                  </a:ext>
                </a:extLst>
              </a:tr>
              <a:tr h="201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TP / (TP + FN)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90.8%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865737"/>
                  </a:ext>
                </a:extLst>
              </a:tr>
              <a:tr h="502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 × (Precision × Recall) / (Precision + Recall)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91.6%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474902"/>
                  </a:ext>
                </a:extLst>
              </a:tr>
              <a:tr h="6731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ROC-AUC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Area under the ROC Curve (True Positive Rate vs. False Positive Rate)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0.94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46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74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C49A84-4D57-D7CE-2BA8-E5152D7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880532"/>
            <a:ext cx="10515601" cy="880837"/>
          </a:xfrm>
        </p:spPr>
        <p:txBody>
          <a:bodyPr/>
          <a:lstStyle/>
          <a:p>
            <a:r>
              <a:rPr lang="en-US" dirty="0"/>
              <a:t>DISCUSSION  &amp; Key Learnings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EBEEF-4DA2-B859-3BEB-AB7AD69D69BF}"/>
              </a:ext>
            </a:extLst>
          </p:cNvPr>
          <p:cNvSpPr txBox="1"/>
          <p:nvPr/>
        </p:nvSpPr>
        <p:spPr>
          <a:xfrm>
            <a:off x="677333" y="2273576"/>
            <a:ext cx="104055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Strengths: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Machine Learning  + VirusTotal improves accuracy</a:t>
            </a: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User-Friendly UI: Clear, actionable, and fast</a:t>
            </a: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Real-Time Feedback: Immediate threat alerts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Challenges &amp; Learnings: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ML Gaps: Misses some phishing links without external help</a:t>
            </a: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Bias: Model accuracy depends on dataset quality</a:t>
            </a:r>
          </a:p>
          <a:p>
            <a:pPr lvl="1"/>
            <a:r>
              <a:rPr lang="en-US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API Handling: Managing rate limits and errors is critical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9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C49A84-4D57-D7CE-2BA8-E5152D7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880532"/>
            <a:ext cx="10515601" cy="88083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EE039-8EE1-0FA6-BC31-36AD2F50499B}"/>
              </a:ext>
            </a:extLst>
          </p:cNvPr>
          <p:cNvSpPr txBox="1"/>
          <p:nvPr/>
        </p:nvSpPr>
        <p:spPr>
          <a:xfrm>
            <a:off x="831273" y="2222341"/>
            <a:ext cx="8703206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SafeScan.Pro successfully demonstrates a smart, real-time system for detecting phishing and malicious URLs.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combining Machine Learning with external threat intelligence (VirusTotal), it achieves both accuracy and reliability.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tool offers a user-friendly interface that empowers both technical and non-technical users to stay safe online.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SafeScan.Pro contributes to cybersecurity awareness and serves as a practical application of data science in the real world.</a:t>
            </a:r>
          </a:p>
        </p:txBody>
      </p:sp>
    </p:spTree>
    <p:extLst>
      <p:ext uri="{BB962C8B-B14F-4D97-AF65-F5344CB8AC3E}">
        <p14:creationId xmlns:p14="http://schemas.microsoft.com/office/powerpoint/2010/main" val="276668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C49A84-4D57-D7CE-2BA8-E5152D7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880532"/>
            <a:ext cx="10515601" cy="88083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B1BE4-AB2A-DAEF-874B-696095435232}"/>
              </a:ext>
            </a:extLst>
          </p:cNvPr>
          <p:cNvSpPr txBox="1"/>
          <p:nvPr/>
        </p:nvSpPr>
        <p:spPr>
          <a:xfrm>
            <a:off x="767670" y="2097038"/>
            <a:ext cx="81444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 Improvement: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Train with larger, more diverse datasets and explore advanced 	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modelslike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XGBoost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LightGBM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Explainable AI Integration: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Add feature-importance visualizations to help users understand why a 	URL was flagged.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Browser Extension Development: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Build a Chrome/Firefox plugin for real-time URL scanning while 	browsing.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Multi-language URL Support: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Enhance detection for URLs containing non-English scripts or encoded 	characters.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Scan History &amp; User Accounts: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Implement user login and history tracking to allow repeat scans, alerts, 	and dashboard views. </a:t>
            </a:r>
          </a:p>
          <a:p>
            <a:b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3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C49A84-4D57-D7CE-2BA8-E5152D7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1290660"/>
            <a:ext cx="2504027" cy="470709"/>
          </a:xfrm>
        </p:spPr>
        <p:txBody>
          <a:bodyPr/>
          <a:lstStyle/>
          <a:p>
            <a:r>
              <a:rPr lang="en-US" sz="28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A4F21-452F-C624-407A-5A0D2B267E97}"/>
              </a:ext>
            </a:extLst>
          </p:cNvPr>
          <p:cNvSpPr txBox="1"/>
          <p:nvPr/>
        </p:nvSpPr>
        <p:spPr>
          <a:xfrm>
            <a:off x="685800" y="2094307"/>
            <a:ext cx="84144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[1]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Abutair</a:t>
            </a:r>
            <a:r>
              <a:rPr lang="en-US" sz="1100" dirty="0">
                <a:solidFill>
                  <a:schemeClr val="bg1"/>
                </a:solidFill>
              </a:rPr>
              <a:t>, H., &amp; </a:t>
            </a:r>
            <a:r>
              <a:rPr lang="en-US" sz="1100" dirty="0" err="1">
                <a:solidFill>
                  <a:schemeClr val="bg1"/>
                </a:solidFill>
              </a:rPr>
              <a:t>Belghith</a:t>
            </a:r>
            <a:r>
              <a:rPr lang="en-US" sz="1100" dirty="0">
                <a:solidFill>
                  <a:schemeClr val="bg1"/>
                </a:solidFill>
              </a:rPr>
              <a:t>, A. (2022). </a:t>
            </a:r>
            <a:r>
              <a:rPr lang="en-US" sz="1100" i="1" dirty="0">
                <a:solidFill>
                  <a:schemeClr val="bg1"/>
                </a:solidFill>
              </a:rPr>
              <a:t>Detection of phishing websites using machine learning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[2]</a:t>
            </a:r>
            <a:r>
              <a:rPr lang="en-US" sz="1100" dirty="0">
                <a:solidFill>
                  <a:schemeClr val="bg1"/>
                </a:solidFill>
              </a:rPr>
              <a:t> Jain, A., &amp; Gupta, B. B. (2021). </a:t>
            </a:r>
            <a:r>
              <a:rPr lang="en-US" sz="1100" i="1" dirty="0">
                <a:solidFill>
                  <a:schemeClr val="bg1"/>
                </a:solidFill>
              </a:rPr>
              <a:t>Phishing detection using URL-based features and Random Forest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[3]</a:t>
            </a:r>
            <a:r>
              <a:rPr lang="en-US" sz="1100" dirty="0">
                <a:solidFill>
                  <a:schemeClr val="bg1"/>
                </a:solidFill>
              </a:rPr>
              <a:t> Jain, P., &amp; Thakur, A. (2023). </a:t>
            </a:r>
            <a:r>
              <a:rPr lang="en-US" sz="1100" i="1" dirty="0">
                <a:solidFill>
                  <a:schemeClr val="bg1"/>
                </a:solidFill>
              </a:rPr>
              <a:t>Efficient phishing URL detection using lightweight ML classifiers for real-time security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[4]</a:t>
            </a:r>
            <a:r>
              <a:rPr lang="en-US" sz="1100" dirty="0">
                <a:solidFill>
                  <a:schemeClr val="bg1"/>
                </a:solidFill>
              </a:rPr>
              <a:t> Khan, R., &amp; Mehmood, R. (2024). </a:t>
            </a:r>
            <a:r>
              <a:rPr lang="en-US" sz="1100" i="1" dirty="0">
                <a:solidFill>
                  <a:schemeClr val="bg1"/>
                </a:solidFill>
              </a:rPr>
              <a:t>Enhancing phishing detection with API-based threat intelligence and hybrid systems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[5]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Alsharnouby</a:t>
            </a:r>
            <a:r>
              <a:rPr lang="en-US" sz="1100" dirty="0">
                <a:solidFill>
                  <a:schemeClr val="bg1"/>
                </a:solidFill>
              </a:rPr>
              <a:t>, M., </a:t>
            </a:r>
            <a:r>
              <a:rPr lang="en-US" sz="1100" dirty="0" err="1">
                <a:solidFill>
                  <a:schemeClr val="bg1"/>
                </a:solidFill>
              </a:rPr>
              <a:t>Almayahi</a:t>
            </a:r>
            <a:r>
              <a:rPr lang="en-US" sz="1100" dirty="0">
                <a:solidFill>
                  <a:schemeClr val="bg1"/>
                </a:solidFill>
              </a:rPr>
              <a:t>, A., &amp; Craggs, B. (2023). </a:t>
            </a:r>
            <a:r>
              <a:rPr lang="en-US" sz="1100" i="1" dirty="0">
                <a:solidFill>
                  <a:schemeClr val="bg1"/>
                </a:solidFill>
              </a:rPr>
              <a:t>Improving phishing detection with explainable AI and user-focused design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38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6ACFB2E1-0802-0BCC-AFB7-2A058DFA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922" y="3193645"/>
            <a:ext cx="2504027" cy="470709"/>
          </a:xfrm>
        </p:spPr>
        <p:txBody>
          <a:bodyPr/>
          <a:lstStyle/>
          <a:p>
            <a:r>
              <a:rPr lang="en-US" sz="2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2C631C-FBDF-28F3-AA89-26069501543C}"/>
              </a:ext>
            </a:extLst>
          </p:cNvPr>
          <p:cNvSpPr>
            <a:spLocks noGrp="1" noChangeArrowheads="1"/>
          </p:cNvSpPr>
          <p:nvPr>
            <p:ph sz="quarter" idx="36"/>
          </p:nvPr>
        </p:nvSpPr>
        <p:spPr bwMode="auto">
          <a:xfrm>
            <a:off x="741680" y="2232058"/>
            <a:ext cx="101407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project introduces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SafeScan.Pro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 new tool designed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proactively analyze website links (URLs)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Its main goal is to quickly find and help stop cyber threats like malware, viruses, and vulnerabilities.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SafeScan.Pro uses a smart combination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Machine Learning (ML)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established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cybersecurity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This allows it to automatically and intelligently check if a website link is safe or dangerous.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It's built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meaning it can give you instant answers about a URL. This helps you stay safe right when you need it.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Ultimately, SafeScan.Pro aims to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simple, yet powerful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keep you safe from tricky online scams and malicious websites.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136611"/>
            <a:ext cx="3956136" cy="674383"/>
          </a:xfrm>
        </p:spPr>
        <p:txBody>
          <a:bodyPr/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687DC3-47EF-95C1-847B-37A5D06B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163" y="2253641"/>
            <a:ext cx="877216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 Threat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involves automatically examining website links to determine their safety and identify malicious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Compared to manual inspection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automated analysis provides rapid and scalable detection of evolving cyber threats.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Existing security measures often struggle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against increasingly sophisticated and rapidly propagating malicious URLs and phishing attempts.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project addresses that gap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by offering a proactive, intelligent solution for real-time URL evaluation.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SafeScan.Pro leverages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smart combination of Machine Learning (Random Forest) and established cybersecurity techniques for high-quality threat identification at scale.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26067"/>
            <a:ext cx="7420819" cy="64333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23464-B9E8-1F32-B4B9-4069809F9991}"/>
              </a:ext>
            </a:extLst>
          </p:cNvPr>
          <p:cNvSpPr txBox="1"/>
          <p:nvPr/>
        </p:nvSpPr>
        <p:spPr>
          <a:xfrm>
            <a:off x="3195016" y="2193555"/>
            <a:ext cx="8048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Phishing and malicious URLs are a major cybersecurity threat, often used to steal data or spread malware. Traditional methods like blacklists fail to detect new, obfuscated, or zero-day URLs. Manual URL inspection is slow, inconsistent, and not scalable. Most systems lack real-time detection and fail to explain why a URL is dangerous. There is a need for a smart, automated system that can detect and explain URL threats instantly using machine learning and external threat intelligence.</a:t>
            </a:r>
          </a:p>
          <a:p>
            <a:pPr algn="just"/>
            <a:endParaRPr lang="en-US" sz="2000" dirty="0">
              <a:solidFill>
                <a:schemeClr val="bg1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26067"/>
            <a:ext cx="7420819" cy="64333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23464-B9E8-1F32-B4B9-4069809F9991}"/>
              </a:ext>
            </a:extLst>
          </p:cNvPr>
          <p:cNvSpPr txBox="1"/>
          <p:nvPr/>
        </p:nvSpPr>
        <p:spPr>
          <a:xfrm>
            <a:off x="3101084" y="2060249"/>
            <a:ext cx="7793709" cy="457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Collect and preprocess labeled datasets of malicious and benign URLs for model training.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Train and deploy a Random Forest classifier to learn suspicious URL patterns from extracted features.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Provide instant risk feedback to users through a clean, user-friendly React frontend.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Evaluate performance using ML metrics (accuracy, ROC-AUC, confusion matrix) and real-world </a:t>
            </a: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testing.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Integrate VirusTotal API to enhance detection accuracy with real-world threat intelligence.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FC49A84-4D57-D7CE-2BA8-E5152D7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97" y="745066"/>
            <a:ext cx="4651238" cy="1068927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FE03-8D33-0329-5CCA-ED08C1023F6F}"/>
              </a:ext>
            </a:extLst>
          </p:cNvPr>
          <p:cNvSpPr txBox="1"/>
          <p:nvPr/>
        </p:nvSpPr>
        <p:spPr>
          <a:xfrm>
            <a:off x="888149" y="2126089"/>
            <a:ext cx="8719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Traditional blacklist-based systems are ineffective against newly generated or obfuscated phishing URLs, making them unreliable in real-time detection scenarios [1].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Machine learning models like Random Forest have shown strong performance in classifying phishing URLs using lexical and structural features [2].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Lightweight, interpretable models such as Random Forest are preferred for fast, real-time web applications due to their low latency and strong accuracy on structured data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Integrating external threat intelligence (e.g., VirusTotal API) with ML models enhances reliability by cross-verifying predictions with global threat databases [4].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User-centered designs with explainable predictions improve usability and make threat detection more accessible to non-technical users [5].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C49A84-4D57-D7CE-2BA8-E5152D7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24" y="1141755"/>
            <a:ext cx="5786151" cy="793379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cap="all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rPr>
              <a:t>MATERIALS AND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87B3-0F5E-31C8-6744-4AEC779BD8C2}"/>
              </a:ext>
            </a:extLst>
          </p:cNvPr>
          <p:cNvSpPr txBox="1"/>
          <p:nvPr/>
        </p:nvSpPr>
        <p:spPr>
          <a:xfrm>
            <a:off x="849395" y="2151094"/>
            <a:ext cx="107227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Dataset: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5,000</a:t>
            </a:r>
            <a:r>
              <a:rPr lang="en-US" sz="20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0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+ URLs (benign + phishing) collected from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PhishTank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Kaggle, and VirusTotal reports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Preprocessing: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Feature extraction from URLs (length, digits, HTTPS, TLD, subdomains, obfuscation flags) using regular expressions and parsing logic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Model: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 Forest Classifier trained on 11 structured lexical and structural features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Evaluation Metrics: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Accuracy, Precision, Recall, Confusion Matrix, ROC-AUC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Integration Layer:</a:t>
            </a:r>
            <a:b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VirusTotal API integration for real-time threat validation using 70+ antivirus engines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71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69" y="2971799"/>
            <a:ext cx="3736630" cy="553413"/>
          </a:xfrm>
        </p:spPr>
        <p:txBody>
          <a:bodyPr/>
          <a:lstStyle/>
          <a:p>
            <a:pPr lvl="0"/>
            <a:r>
              <a:rPr lang="en-US" noProof="0" dirty="0"/>
              <a:t>methodology</a:t>
            </a:r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2A3A10FF-2D9C-1230-50A2-ECC0BAFC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034" y="1000858"/>
            <a:ext cx="7453429" cy="4787339"/>
          </a:xfrm>
          <a:prstGeom prst="rect">
            <a:avLst/>
          </a:prstGeom>
          <a:ln w="127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954" y="1182404"/>
            <a:ext cx="7420819" cy="643334"/>
          </a:xfrm>
        </p:spPr>
        <p:txBody>
          <a:bodyPr/>
          <a:lstStyle/>
          <a:p>
            <a:r>
              <a:rPr lang="en-US" dirty="0"/>
              <a:t>Safescan.pro frontend</a:t>
            </a: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DABFE6E-B61E-BF25-8FC2-1F217674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59" t="52951" r="14744" b="16267"/>
          <a:stretch/>
        </p:blipFill>
        <p:spPr>
          <a:xfrm>
            <a:off x="3948088" y="4675683"/>
            <a:ext cx="6515709" cy="1553948"/>
          </a:xfrm>
          <a:prstGeom prst="rect">
            <a:avLst/>
          </a:prstGeom>
          <a:ln w="127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4DA3091C-8373-066F-DFD5-5E058104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21" t="17403" r="19200" b="46834"/>
          <a:stretch/>
        </p:blipFill>
        <p:spPr>
          <a:xfrm>
            <a:off x="3948088" y="2250223"/>
            <a:ext cx="6515709" cy="2000975"/>
          </a:xfrm>
          <a:prstGeom prst="rect">
            <a:avLst/>
          </a:prstGeom>
          <a:ln w="127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79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documentManagement/types"/>
    <ds:schemaRef ds:uri="http://schemas.microsoft.com/sharepoint/v3"/>
    <ds:schemaRef ds:uri="http://purl.org/dc/terms/"/>
    <ds:schemaRef ds:uri="16c05727-aa75-4e4a-9b5f-8a80a1165891"/>
    <ds:schemaRef ds:uri="http://purl.org/dc/elements/1.1/"/>
    <ds:schemaRef ds:uri="http://schemas.microsoft.com/office/2006/metadata/properties"/>
    <ds:schemaRef ds:uri="http://purl.org/dc/dcmitype/"/>
    <ds:schemaRef ds:uri="71af3243-3dd4-4a8d-8c0d-dd76da1f02a5"/>
    <ds:schemaRef ds:uri="230e9df3-be65-4c73-a93b-d1236ebd677e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837</TotalTime>
  <Words>1229</Words>
  <Application>Microsoft Office PowerPoint</Application>
  <PresentationFormat>Widescreen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Arial Nova</vt:lpstr>
      <vt:lpstr>Biome</vt:lpstr>
      <vt:lpstr>Calibri</vt:lpstr>
      <vt:lpstr>Minion Pro</vt:lpstr>
      <vt:lpstr>Symbol</vt:lpstr>
      <vt:lpstr>Verdana</vt:lpstr>
      <vt:lpstr>Wingdings</vt:lpstr>
      <vt:lpstr>Custom</vt:lpstr>
      <vt:lpstr>PowerPoint Presentation</vt:lpstr>
      <vt:lpstr>Abstract</vt:lpstr>
      <vt:lpstr>Introduction</vt:lpstr>
      <vt:lpstr>PROBLEM STATEMENT</vt:lpstr>
      <vt:lpstr>objectives</vt:lpstr>
      <vt:lpstr>LITERATURE REVIEW</vt:lpstr>
      <vt:lpstr>MATERIALS AND METHODS</vt:lpstr>
      <vt:lpstr>methodology</vt:lpstr>
      <vt:lpstr>Safescan.pro frontend</vt:lpstr>
      <vt:lpstr>Result</vt:lpstr>
      <vt:lpstr>Confusion matrix</vt:lpstr>
      <vt:lpstr>DISCUSSION  &amp; Key Learnings</vt:lpstr>
      <vt:lpstr>CONCLUSION</vt:lpstr>
      <vt:lpstr>FUTURE WORK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Ayaan علی</dc:creator>
  <cp:lastModifiedBy>Ayaan علی</cp:lastModifiedBy>
  <cp:revision>18</cp:revision>
  <dcterms:created xsi:type="dcterms:W3CDTF">2025-06-11T17:46:34Z</dcterms:created>
  <dcterms:modified xsi:type="dcterms:W3CDTF">2025-06-24T04:48:21Z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