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1" r:id="rId2"/>
    <p:sldId id="2562" r:id="rId3"/>
    <p:sldId id="2573" r:id="rId4"/>
    <p:sldId id="2577" r:id="rId5"/>
    <p:sldId id="2563" r:id="rId6"/>
    <p:sldId id="2565" r:id="rId7"/>
    <p:sldId id="2578" r:id="rId8"/>
    <p:sldId id="2567" r:id="rId9"/>
    <p:sldId id="2568" r:id="rId10"/>
    <p:sldId id="2575" r:id="rId11"/>
    <p:sldId id="2576" r:id="rId12"/>
    <p:sldId id="2574" r:id="rId13"/>
    <p:sldId id="2581" r:id="rId14"/>
    <p:sldId id="2570" r:id="rId15"/>
    <p:sldId id="2571" r:id="rId16"/>
    <p:sldId id="2580" r:id="rId17"/>
    <p:sldId id="2572" r:id="rId18"/>
    <p:sldId id="25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573" autoAdjust="0"/>
  </p:normalViewPr>
  <p:slideViewPr>
    <p:cSldViewPr snapToGrid="0">
      <p:cViewPr varScale="1">
        <p:scale>
          <a:sx n="81" d="100"/>
          <a:sy n="81" d="100"/>
        </p:scale>
        <p:origin x="175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1" Type="http://schemas.openxmlformats.org/officeDocument/2006/relationships/image" Target="../media/image2.jpeg"/></Relationships>
</file>

<file path=ppt/diagrams/_rels/data4.xml.rels><?xml version="1.0" encoding="UTF-8" standalone="yes"?>
<Relationships xmlns="http://schemas.openxmlformats.org/package/2006/relationships"><Relationship Id="rId1" Type="http://schemas.openxmlformats.org/officeDocument/2006/relationships/image" Target="../media/image3.jpeg"/></Relationships>
</file>

<file path=ppt/diagrams/_rels/data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9E85BC-AAAA-4900-80B0-DE191048B7BE}"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019B1C30-0BBF-4E98-B7F2-20087FC2D7A2}">
      <dgm:prSet/>
      <dgm:spPr/>
      <dgm:t>
        <a:bodyPr/>
        <a:lstStyle/>
        <a:p>
          <a:pPr>
            <a:lnSpc>
              <a:spcPct val="100000"/>
            </a:lnSpc>
            <a:defRPr b="1"/>
          </a:pPr>
          <a:r>
            <a:rPr lang="en-US" dirty="0"/>
            <a:t>Goal 1: Uplifting Our Organization</a:t>
          </a:r>
        </a:p>
      </dgm:t>
    </dgm:pt>
    <dgm:pt modelId="{F091ED63-E5B8-4CF4-88E2-E581E29D6CBD}" type="parTrans" cxnId="{E3FD6B5B-09DC-44BF-8A2A-09625555893A}">
      <dgm:prSet/>
      <dgm:spPr/>
      <dgm:t>
        <a:bodyPr/>
        <a:lstStyle/>
        <a:p>
          <a:endParaRPr lang="en-US"/>
        </a:p>
      </dgm:t>
    </dgm:pt>
    <dgm:pt modelId="{9FA7FE29-5080-44CD-8940-970A56C2546C}" type="sibTrans" cxnId="{E3FD6B5B-09DC-44BF-8A2A-09625555893A}">
      <dgm:prSet/>
      <dgm:spPr/>
      <dgm:t>
        <a:bodyPr/>
        <a:lstStyle/>
        <a:p>
          <a:pPr>
            <a:lnSpc>
              <a:spcPct val="100000"/>
            </a:lnSpc>
            <a:defRPr b="1"/>
          </a:pPr>
          <a:endParaRPr lang="en-US"/>
        </a:p>
      </dgm:t>
    </dgm:pt>
    <dgm:pt modelId="{C84E93B0-222C-4F27-9C0D-63AFD631FA62}">
      <dgm:prSet/>
      <dgm:spPr/>
      <dgm:t>
        <a:bodyPr/>
        <a:lstStyle/>
        <a:p>
          <a:pPr>
            <a:lnSpc>
              <a:spcPct val="100000"/>
            </a:lnSpc>
          </a:pPr>
          <a:r>
            <a:rPr lang="en-US"/>
            <a:t>This theme focuses on strategies to enhance our internal culture and employee engagement within the organization.</a:t>
          </a:r>
        </a:p>
      </dgm:t>
    </dgm:pt>
    <dgm:pt modelId="{5A04C5CA-D48B-4AFA-9E9E-5F7CD09E9EDB}" type="parTrans" cxnId="{A1CD92C2-A3AC-4CB5-B2BC-9DEDB5BBE7C8}">
      <dgm:prSet/>
      <dgm:spPr/>
      <dgm:t>
        <a:bodyPr/>
        <a:lstStyle/>
        <a:p>
          <a:endParaRPr lang="en-US"/>
        </a:p>
      </dgm:t>
    </dgm:pt>
    <dgm:pt modelId="{633DEC12-F2CB-41D1-8DF7-1DCD5AB91C87}" type="sibTrans" cxnId="{A1CD92C2-A3AC-4CB5-B2BC-9DEDB5BBE7C8}">
      <dgm:prSet/>
      <dgm:spPr/>
      <dgm:t>
        <a:bodyPr/>
        <a:lstStyle/>
        <a:p>
          <a:endParaRPr lang="en-US"/>
        </a:p>
      </dgm:t>
    </dgm:pt>
    <dgm:pt modelId="{D346A4CE-B995-4D1B-953C-8BE49516FAFA}">
      <dgm:prSet/>
      <dgm:spPr/>
      <dgm:t>
        <a:bodyPr/>
        <a:lstStyle/>
        <a:p>
          <a:pPr>
            <a:lnSpc>
              <a:spcPct val="100000"/>
            </a:lnSpc>
            <a:defRPr b="1"/>
          </a:pPr>
          <a:r>
            <a:rPr lang="en-US" dirty="0"/>
            <a:t>Goal 2: Driving Quality Outcomes</a:t>
          </a:r>
        </a:p>
      </dgm:t>
    </dgm:pt>
    <dgm:pt modelId="{7F736112-EC99-4462-BA53-D30B58C56C03}" type="parTrans" cxnId="{9FF4ACE9-BD9A-4FB0-9F91-E193A8AEBB3B}">
      <dgm:prSet/>
      <dgm:spPr/>
      <dgm:t>
        <a:bodyPr/>
        <a:lstStyle/>
        <a:p>
          <a:endParaRPr lang="en-US"/>
        </a:p>
      </dgm:t>
    </dgm:pt>
    <dgm:pt modelId="{C4C3EB5B-CC94-4BCC-B2D8-4DB67BA3766B}" type="sibTrans" cxnId="{9FF4ACE9-BD9A-4FB0-9F91-E193A8AEBB3B}">
      <dgm:prSet/>
      <dgm:spPr/>
      <dgm:t>
        <a:bodyPr/>
        <a:lstStyle/>
        <a:p>
          <a:pPr>
            <a:lnSpc>
              <a:spcPct val="100000"/>
            </a:lnSpc>
            <a:defRPr b="1"/>
          </a:pPr>
          <a:endParaRPr lang="en-US"/>
        </a:p>
      </dgm:t>
    </dgm:pt>
    <dgm:pt modelId="{3FBA73F5-8554-4E03-98D6-634353F2014E}">
      <dgm:prSet/>
      <dgm:spPr/>
      <dgm:t>
        <a:bodyPr/>
        <a:lstStyle/>
        <a:p>
          <a:pPr>
            <a:lnSpc>
              <a:spcPct val="100000"/>
            </a:lnSpc>
          </a:pPr>
          <a:r>
            <a:rPr lang="en-US"/>
            <a:t>We will discuss methods to improve the quality of our services and the impact on client satisfaction.</a:t>
          </a:r>
        </a:p>
      </dgm:t>
    </dgm:pt>
    <dgm:pt modelId="{E7D321D4-29E9-4FCF-9626-2E082FAAA55E}" type="parTrans" cxnId="{44D593AE-3ED4-4293-BCF8-FD83C2B727A9}">
      <dgm:prSet/>
      <dgm:spPr/>
      <dgm:t>
        <a:bodyPr/>
        <a:lstStyle/>
        <a:p>
          <a:endParaRPr lang="en-US"/>
        </a:p>
      </dgm:t>
    </dgm:pt>
    <dgm:pt modelId="{605DB1D2-C747-4606-914F-A206BDD60E56}" type="sibTrans" cxnId="{44D593AE-3ED4-4293-BCF8-FD83C2B727A9}">
      <dgm:prSet/>
      <dgm:spPr/>
      <dgm:t>
        <a:bodyPr/>
        <a:lstStyle/>
        <a:p>
          <a:endParaRPr lang="en-US"/>
        </a:p>
      </dgm:t>
    </dgm:pt>
    <dgm:pt modelId="{6E0FFA91-28B3-4594-A4EC-82B523A82ACC}">
      <dgm:prSet/>
      <dgm:spPr/>
      <dgm:t>
        <a:bodyPr/>
        <a:lstStyle/>
        <a:p>
          <a:pPr>
            <a:lnSpc>
              <a:spcPct val="100000"/>
            </a:lnSpc>
            <a:defRPr b="1"/>
          </a:pPr>
          <a:r>
            <a:rPr lang="en-US" dirty="0"/>
            <a:t>Goal 3: Exceptional Client Experiences</a:t>
          </a:r>
        </a:p>
      </dgm:t>
    </dgm:pt>
    <dgm:pt modelId="{8D93589F-AFC1-43AA-BA95-838EBE010D13}" type="parTrans" cxnId="{325F5FDC-47CE-46B5-8B3A-B1882D29BA35}">
      <dgm:prSet/>
      <dgm:spPr/>
      <dgm:t>
        <a:bodyPr/>
        <a:lstStyle/>
        <a:p>
          <a:endParaRPr lang="en-US"/>
        </a:p>
      </dgm:t>
    </dgm:pt>
    <dgm:pt modelId="{A2D99552-73AC-404A-87F8-D241F0C2E5F7}" type="sibTrans" cxnId="{325F5FDC-47CE-46B5-8B3A-B1882D29BA35}">
      <dgm:prSet/>
      <dgm:spPr/>
      <dgm:t>
        <a:bodyPr/>
        <a:lstStyle/>
        <a:p>
          <a:endParaRPr lang="en-US"/>
        </a:p>
      </dgm:t>
    </dgm:pt>
    <dgm:pt modelId="{7E62B2D3-012E-4CA4-B904-358F859CD8A6}">
      <dgm:prSet/>
      <dgm:spPr/>
      <dgm:t>
        <a:bodyPr/>
        <a:lstStyle/>
        <a:p>
          <a:pPr>
            <a:lnSpc>
              <a:spcPct val="100000"/>
            </a:lnSpc>
          </a:pPr>
          <a:r>
            <a:rPr lang="en-US" dirty="0"/>
            <a:t>This theme revolves around creating memorable experiences for our clients through tailored services and support.</a:t>
          </a:r>
        </a:p>
      </dgm:t>
    </dgm:pt>
    <dgm:pt modelId="{42BD069A-6347-42CF-8BB2-0FD26925C15C}" type="parTrans" cxnId="{2964DA4E-6B10-4EDF-B2F5-F67A16E603E6}">
      <dgm:prSet/>
      <dgm:spPr/>
      <dgm:t>
        <a:bodyPr/>
        <a:lstStyle/>
        <a:p>
          <a:endParaRPr lang="en-US"/>
        </a:p>
      </dgm:t>
    </dgm:pt>
    <dgm:pt modelId="{41965573-BEFD-4779-97FE-611F07ECEE1F}" type="sibTrans" cxnId="{2964DA4E-6B10-4EDF-B2F5-F67A16E603E6}">
      <dgm:prSet/>
      <dgm:spPr/>
      <dgm:t>
        <a:bodyPr/>
        <a:lstStyle/>
        <a:p>
          <a:endParaRPr lang="en-US"/>
        </a:p>
      </dgm:t>
    </dgm:pt>
    <dgm:pt modelId="{38E119D0-C135-4C58-BB32-7F960696281C}" type="pres">
      <dgm:prSet presAssocID="{A69E85BC-AAAA-4900-80B0-DE191048B7BE}" presName="Root" presStyleCnt="0">
        <dgm:presLayoutVars>
          <dgm:dir/>
          <dgm:resizeHandles val="exact"/>
        </dgm:presLayoutVars>
      </dgm:prSet>
      <dgm:spPr/>
    </dgm:pt>
    <dgm:pt modelId="{2776C708-EA24-4FBE-8BF2-BE6386790001}" type="pres">
      <dgm:prSet presAssocID="{019B1C30-0BBF-4E98-B7F2-20087FC2D7A2}" presName="Composite" presStyleCnt="0"/>
      <dgm:spPr/>
    </dgm:pt>
    <dgm:pt modelId="{59CF1CA1-E7C7-45AA-9170-6997E801243D}" type="pres">
      <dgm:prSet presAssocID="{019B1C30-0BBF-4E98-B7F2-20087FC2D7A2}"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45" r="33001" b="-6"/>
          <a:stretch/>
        </a:blipFill>
      </dgm:spPr>
      <dgm:extLst>
        <a:ext uri="{E40237B7-FDA0-4F09-8148-C483321AD2D9}">
          <dgm14:cNvPr xmlns:dgm14="http://schemas.microsoft.com/office/drawing/2010/diagram" id="0" name="" descr="Group of people in a social network  on blackboard"/>
        </a:ext>
      </dgm:extLst>
    </dgm:pt>
    <dgm:pt modelId="{A4F965C1-9B6E-4B0A-BF70-C5BAA338EA67}" type="pres">
      <dgm:prSet presAssocID="{019B1C30-0BBF-4E98-B7F2-20087FC2D7A2}" presName="Subtitle" presStyleLbl="revTx" presStyleIdx="0" presStyleCnt="6">
        <dgm:presLayoutVars>
          <dgm:chMax val="0"/>
          <dgm:bulletEnabled/>
        </dgm:presLayoutVars>
      </dgm:prSet>
      <dgm:spPr/>
    </dgm:pt>
    <dgm:pt modelId="{03935E15-66CA-4AE4-9A3C-D8A369A442AD}" type="pres">
      <dgm:prSet presAssocID="{019B1C30-0BBF-4E98-B7F2-20087FC2D7A2}" presName="Description" presStyleLbl="revTx" presStyleIdx="1" presStyleCnt="6">
        <dgm:presLayoutVars>
          <dgm:bulletEnabled/>
        </dgm:presLayoutVars>
      </dgm:prSet>
      <dgm:spPr/>
    </dgm:pt>
    <dgm:pt modelId="{0E591224-F7B2-481E-BE50-635B8ADDD388}" type="pres">
      <dgm:prSet presAssocID="{9FA7FE29-5080-44CD-8940-970A56C2546C}" presName="sibTrans" presStyleLbl="sibTrans2D1" presStyleIdx="0" presStyleCnt="0"/>
      <dgm:spPr/>
    </dgm:pt>
    <dgm:pt modelId="{420B7CD2-4CF6-45FE-9F0D-99314EB56C40}" type="pres">
      <dgm:prSet presAssocID="{D346A4CE-B995-4D1B-953C-8BE49516FAFA}" presName="Composite" presStyleCnt="0"/>
      <dgm:spPr/>
    </dgm:pt>
    <dgm:pt modelId="{34FC77D1-9BD7-4E5C-91DF-8C3DF3A5C7C0}" type="pres">
      <dgm:prSet presAssocID="{D346A4CE-B995-4D1B-953C-8BE49516FAFA}"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4605" r="28642" b="-6"/>
          <a:stretch/>
        </a:blipFill>
      </dgm:spPr>
      <dgm:extLst>
        <a:ext uri="{E40237B7-FDA0-4F09-8148-C483321AD2D9}">
          <dgm14:cNvPr xmlns:dgm14="http://schemas.microsoft.com/office/drawing/2010/diagram" id="0" name="" descr="Customer satisfaction survey feedback"/>
        </a:ext>
      </dgm:extLst>
    </dgm:pt>
    <dgm:pt modelId="{C2F8651F-2A5F-4906-9500-0E59C776D91D}" type="pres">
      <dgm:prSet presAssocID="{D346A4CE-B995-4D1B-953C-8BE49516FAFA}" presName="Subtitle" presStyleLbl="revTx" presStyleIdx="2" presStyleCnt="6">
        <dgm:presLayoutVars>
          <dgm:chMax val="0"/>
          <dgm:bulletEnabled/>
        </dgm:presLayoutVars>
      </dgm:prSet>
      <dgm:spPr/>
    </dgm:pt>
    <dgm:pt modelId="{DD632F0F-6EFF-41F6-AC3D-603EBD4B4DCC}" type="pres">
      <dgm:prSet presAssocID="{D346A4CE-B995-4D1B-953C-8BE49516FAFA}" presName="Description" presStyleLbl="revTx" presStyleIdx="3" presStyleCnt="6">
        <dgm:presLayoutVars>
          <dgm:bulletEnabled/>
        </dgm:presLayoutVars>
      </dgm:prSet>
      <dgm:spPr/>
    </dgm:pt>
    <dgm:pt modelId="{010415AE-1604-4014-89AA-810E1A2A086B}" type="pres">
      <dgm:prSet presAssocID="{C4C3EB5B-CC94-4BCC-B2D8-4DB67BA3766B}" presName="sibTrans" presStyleLbl="sibTrans2D1" presStyleIdx="0" presStyleCnt="0"/>
      <dgm:spPr/>
    </dgm:pt>
    <dgm:pt modelId="{14261E19-6AD7-4FFC-9A27-95B3EE94BC4E}" type="pres">
      <dgm:prSet presAssocID="{6E0FFA91-28B3-4594-A4EC-82B523A82ACC}" presName="Composite" presStyleCnt="0"/>
      <dgm:spPr/>
    </dgm:pt>
    <dgm:pt modelId="{712C250E-5220-468F-85C1-D3B10907C8EB}" type="pres">
      <dgm:prSet presAssocID="{6E0FFA91-28B3-4594-A4EC-82B523A82ACC}"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4980" r="18266" b="-6"/>
          <a:stretch/>
        </a:blipFill>
      </dgm:spPr>
      <dgm:extLst>
        <a:ext uri="{E40237B7-FDA0-4F09-8148-C483321AD2D9}">
          <dgm14:cNvPr xmlns:dgm14="http://schemas.microsoft.com/office/drawing/2010/diagram" id="0" name="" descr="Happy clients are the heart of a successful business"/>
        </a:ext>
      </dgm:extLst>
    </dgm:pt>
    <dgm:pt modelId="{551B8FF5-3106-4200-A72B-1B99AE569260}" type="pres">
      <dgm:prSet presAssocID="{6E0FFA91-28B3-4594-A4EC-82B523A82ACC}" presName="Subtitle" presStyleLbl="revTx" presStyleIdx="4" presStyleCnt="6">
        <dgm:presLayoutVars>
          <dgm:chMax val="0"/>
          <dgm:bulletEnabled/>
        </dgm:presLayoutVars>
      </dgm:prSet>
      <dgm:spPr/>
    </dgm:pt>
    <dgm:pt modelId="{1F40426B-FC8B-4D08-B69E-4F208DB42472}" type="pres">
      <dgm:prSet presAssocID="{6E0FFA91-28B3-4594-A4EC-82B523A82ACC}" presName="Description" presStyleLbl="revTx" presStyleIdx="5" presStyleCnt="6">
        <dgm:presLayoutVars>
          <dgm:bulletEnabled/>
        </dgm:presLayoutVars>
      </dgm:prSet>
      <dgm:spPr/>
    </dgm:pt>
  </dgm:ptLst>
  <dgm:cxnLst>
    <dgm:cxn modelId="{C3DED02C-D5E6-4A80-A407-05F52ACDE90B}" type="presOf" srcId="{9FA7FE29-5080-44CD-8940-970A56C2546C}" destId="{0E591224-F7B2-481E-BE50-635B8ADDD388}" srcOrd="0" destOrd="0" presId="urn:microsoft.com/office/officeart/2024/3/layout/verticalVisualTextBlock1"/>
    <dgm:cxn modelId="{E1265931-6193-454D-AAA9-A008E1ACA65D}" type="presOf" srcId="{019B1C30-0BBF-4E98-B7F2-20087FC2D7A2}" destId="{A4F965C1-9B6E-4B0A-BF70-C5BAA338EA67}" srcOrd="0" destOrd="0" presId="urn:microsoft.com/office/officeart/2024/3/layout/verticalVisualTextBlock1"/>
    <dgm:cxn modelId="{E3FD6B5B-09DC-44BF-8A2A-09625555893A}" srcId="{A69E85BC-AAAA-4900-80B0-DE191048B7BE}" destId="{019B1C30-0BBF-4E98-B7F2-20087FC2D7A2}" srcOrd="0" destOrd="0" parTransId="{F091ED63-E5B8-4CF4-88E2-E581E29D6CBD}" sibTransId="{9FA7FE29-5080-44CD-8940-970A56C2546C}"/>
    <dgm:cxn modelId="{B4889761-C48F-47B3-9C07-79E83D127EC1}" type="presOf" srcId="{C4C3EB5B-CC94-4BCC-B2D8-4DB67BA3766B}" destId="{010415AE-1604-4014-89AA-810E1A2A086B}" srcOrd="0" destOrd="0" presId="urn:microsoft.com/office/officeart/2024/3/layout/verticalVisualTextBlock1"/>
    <dgm:cxn modelId="{0DE01E48-9099-4333-98B0-A634EC9B80E6}" type="presOf" srcId="{D346A4CE-B995-4D1B-953C-8BE49516FAFA}" destId="{C2F8651F-2A5F-4906-9500-0E59C776D91D}" srcOrd="0" destOrd="0" presId="urn:microsoft.com/office/officeart/2024/3/layout/verticalVisualTextBlock1"/>
    <dgm:cxn modelId="{2964DA4E-6B10-4EDF-B2F5-F67A16E603E6}" srcId="{6E0FFA91-28B3-4594-A4EC-82B523A82ACC}" destId="{7E62B2D3-012E-4CA4-B904-358F859CD8A6}" srcOrd="0" destOrd="0" parTransId="{42BD069A-6347-42CF-8BB2-0FD26925C15C}" sibTransId="{41965573-BEFD-4779-97FE-611F07ECEE1F}"/>
    <dgm:cxn modelId="{48F1E56F-43D8-47B9-B5C6-3380FA46B00E}" type="presOf" srcId="{7E62B2D3-012E-4CA4-B904-358F859CD8A6}" destId="{1F40426B-FC8B-4D08-B69E-4F208DB42472}" srcOrd="0" destOrd="0" presId="urn:microsoft.com/office/officeart/2024/3/layout/verticalVisualTextBlock1"/>
    <dgm:cxn modelId="{B5BCDC59-0DE5-4F9F-AE18-D553EAA2F03C}" type="presOf" srcId="{3FBA73F5-8554-4E03-98D6-634353F2014E}" destId="{DD632F0F-6EFF-41F6-AC3D-603EBD4B4DCC}" srcOrd="0" destOrd="0" presId="urn:microsoft.com/office/officeart/2024/3/layout/verticalVisualTextBlock1"/>
    <dgm:cxn modelId="{D850E28F-9175-4AC8-B8E8-3E8C00F6C629}" type="presOf" srcId="{A69E85BC-AAAA-4900-80B0-DE191048B7BE}" destId="{38E119D0-C135-4C58-BB32-7F960696281C}" srcOrd="0" destOrd="0" presId="urn:microsoft.com/office/officeart/2024/3/layout/verticalVisualTextBlock1"/>
    <dgm:cxn modelId="{64533C98-8F6E-4AC6-9C47-E0DA57697990}" type="presOf" srcId="{6E0FFA91-28B3-4594-A4EC-82B523A82ACC}" destId="{551B8FF5-3106-4200-A72B-1B99AE569260}" srcOrd="0" destOrd="0" presId="urn:microsoft.com/office/officeart/2024/3/layout/verticalVisualTextBlock1"/>
    <dgm:cxn modelId="{5C9DC4A1-4935-416D-B861-A2EE9F6EE321}" type="presOf" srcId="{C84E93B0-222C-4F27-9C0D-63AFD631FA62}" destId="{03935E15-66CA-4AE4-9A3C-D8A369A442AD}" srcOrd="0" destOrd="0" presId="urn:microsoft.com/office/officeart/2024/3/layout/verticalVisualTextBlock1"/>
    <dgm:cxn modelId="{44D593AE-3ED4-4293-BCF8-FD83C2B727A9}" srcId="{D346A4CE-B995-4D1B-953C-8BE49516FAFA}" destId="{3FBA73F5-8554-4E03-98D6-634353F2014E}" srcOrd="0" destOrd="0" parTransId="{E7D321D4-29E9-4FCF-9626-2E082FAAA55E}" sibTransId="{605DB1D2-C747-4606-914F-A206BDD60E56}"/>
    <dgm:cxn modelId="{A1CD92C2-A3AC-4CB5-B2BC-9DEDB5BBE7C8}" srcId="{019B1C30-0BBF-4E98-B7F2-20087FC2D7A2}" destId="{C84E93B0-222C-4F27-9C0D-63AFD631FA62}" srcOrd="0" destOrd="0" parTransId="{5A04C5CA-D48B-4AFA-9E9E-5F7CD09E9EDB}" sibTransId="{633DEC12-F2CB-41D1-8DF7-1DCD5AB91C87}"/>
    <dgm:cxn modelId="{325F5FDC-47CE-46B5-8B3A-B1882D29BA35}" srcId="{A69E85BC-AAAA-4900-80B0-DE191048B7BE}" destId="{6E0FFA91-28B3-4594-A4EC-82B523A82ACC}" srcOrd="2" destOrd="0" parTransId="{8D93589F-AFC1-43AA-BA95-838EBE010D13}" sibTransId="{A2D99552-73AC-404A-87F8-D241F0C2E5F7}"/>
    <dgm:cxn modelId="{9FF4ACE9-BD9A-4FB0-9F91-E193A8AEBB3B}" srcId="{A69E85BC-AAAA-4900-80B0-DE191048B7BE}" destId="{D346A4CE-B995-4D1B-953C-8BE49516FAFA}" srcOrd="1" destOrd="0" parTransId="{7F736112-EC99-4462-BA53-D30B58C56C03}" sibTransId="{C4C3EB5B-CC94-4BCC-B2D8-4DB67BA3766B}"/>
    <dgm:cxn modelId="{24E16BE8-A44E-45EE-95D3-79CCFDB1B2E2}" type="presParOf" srcId="{38E119D0-C135-4C58-BB32-7F960696281C}" destId="{2776C708-EA24-4FBE-8BF2-BE6386790001}" srcOrd="0" destOrd="0" presId="urn:microsoft.com/office/officeart/2024/3/layout/verticalVisualTextBlock1"/>
    <dgm:cxn modelId="{B8F99FB2-5294-412C-A900-0E0A5698ECE4}" type="presParOf" srcId="{2776C708-EA24-4FBE-8BF2-BE6386790001}" destId="{59CF1CA1-E7C7-45AA-9170-6997E801243D}" srcOrd="0" destOrd="0" presId="urn:microsoft.com/office/officeart/2024/3/layout/verticalVisualTextBlock1"/>
    <dgm:cxn modelId="{6B680595-618F-4523-94F1-5A959BC36702}" type="presParOf" srcId="{2776C708-EA24-4FBE-8BF2-BE6386790001}" destId="{A4F965C1-9B6E-4B0A-BF70-C5BAA338EA67}" srcOrd="1" destOrd="0" presId="urn:microsoft.com/office/officeart/2024/3/layout/verticalVisualTextBlock1"/>
    <dgm:cxn modelId="{A95B83B2-B97D-4D67-A5E9-C0D8673CE1DF}" type="presParOf" srcId="{2776C708-EA24-4FBE-8BF2-BE6386790001}" destId="{03935E15-66CA-4AE4-9A3C-D8A369A442AD}" srcOrd="2" destOrd="0" presId="urn:microsoft.com/office/officeart/2024/3/layout/verticalVisualTextBlock1"/>
    <dgm:cxn modelId="{1D51D522-FCC5-4B8C-9C1B-ADF882D2E0BF}" type="presParOf" srcId="{38E119D0-C135-4C58-BB32-7F960696281C}" destId="{0E591224-F7B2-481E-BE50-635B8ADDD388}" srcOrd="1" destOrd="0" presId="urn:microsoft.com/office/officeart/2024/3/layout/verticalVisualTextBlock1"/>
    <dgm:cxn modelId="{0662E287-B602-42AB-860A-9A46B2FA61CA}" type="presParOf" srcId="{38E119D0-C135-4C58-BB32-7F960696281C}" destId="{420B7CD2-4CF6-45FE-9F0D-99314EB56C40}" srcOrd="2" destOrd="0" presId="urn:microsoft.com/office/officeart/2024/3/layout/verticalVisualTextBlock1"/>
    <dgm:cxn modelId="{AD71D4A7-4244-431B-9E3A-05C4A72AA981}" type="presParOf" srcId="{420B7CD2-4CF6-45FE-9F0D-99314EB56C40}" destId="{34FC77D1-9BD7-4E5C-91DF-8C3DF3A5C7C0}" srcOrd="0" destOrd="0" presId="urn:microsoft.com/office/officeart/2024/3/layout/verticalVisualTextBlock1"/>
    <dgm:cxn modelId="{B365D224-01E9-4233-B98F-B564AE81F5DF}" type="presParOf" srcId="{420B7CD2-4CF6-45FE-9F0D-99314EB56C40}" destId="{C2F8651F-2A5F-4906-9500-0E59C776D91D}" srcOrd="1" destOrd="0" presId="urn:microsoft.com/office/officeart/2024/3/layout/verticalVisualTextBlock1"/>
    <dgm:cxn modelId="{4EE337D3-F6C8-4428-AC28-E6FA0664B741}" type="presParOf" srcId="{420B7CD2-4CF6-45FE-9F0D-99314EB56C40}" destId="{DD632F0F-6EFF-41F6-AC3D-603EBD4B4DCC}" srcOrd="2" destOrd="0" presId="urn:microsoft.com/office/officeart/2024/3/layout/verticalVisualTextBlock1"/>
    <dgm:cxn modelId="{65B8E7FC-3845-48C3-9B80-DC87BD904139}" type="presParOf" srcId="{38E119D0-C135-4C58-BB32-7F960696281C}" destId="{010415AE-1604-4014-89AA-810E1A2A086B}" srcOrd="3" destOrd="0" presId="urn:microsoft.com/office/officeart/2024/3/layout/verticalVisualTextBlock1"/>
    <dgm:cxn modelId="{44030D72-0407-447D-8963-AA8E77D78BB0}" type="presParOf" srcId="{38E119D0-C135-4C58-BB32-7F960696281C}" destId="{14261E19-6AD7-4FFC-9A27-95B3EE94BC4E}" srcOrd="4" destOrd="0" presId="urn:microsoft.com/office/officeart/2024/3/layout/verticalVisualTextBlock1"/>
    <dgm:cxn modelId="{284CC4F9-D2BE-4A9C-A06C-5253C8B4353F}" type="presParOf" srcId="{14261E19-6AD7-4FFC-9A27-95B3EE94BC4E}" destId="{712C250E-5220-468F-85C1-D3B10907C8EB}" srcOrd="0" destOrd="0" presId="urn:microsoft.com/office/officeart/2024/3/layout/verticalVisualTextBlock1"/>
    <dgm:cxn modelId="{FEAB4491-9386-4578-95D1-33ACBDDEDE82}" type="presParOf" srcId="{14261E19-6AD7-4FFC-9A27-95B3EE94BC4E}" destId="{551B8FF5-3106-4200-A72B-1B99AE569260}" srcOrd="1" destOrd="0" presId="urn:microsoft.com/office/officeart/2024/3/layout/verticalVisualTextBlock1"/>
    <dgm:cxn modelId="{7BC8A5C8-C327-4F03-B351-688AD242013A}" type="presParOf" srcId="{14261E19-6AD7-4FFC-9A27-95B3EE94BC4E}" destId="{1F40426B-FC8B-4D08-B69E-4F208DB42472}"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9E85BC-AAAA-4900-80B0-DE191048B7BE}"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019B1C30-0BBF-4E98-B7F2-20087FC2D7A2}">
      <dgm:prSet/>
      <dgm:spPr/>
      <dgm:t>
        <a:bodyPr/>
        <a:lstStyle/>
        <a:p>
          <a:pPr>
            <a:lnSpc>
              <a:spcPct val="100000"/>
            </a:lnSpc>
            <a:defRPr b="1"/>
          </a:pPr>
          <a:r>
            <a:rPr lang="en-US" dirty="0"/>
            <a:t>Goal 1: Uplifting Our Organization</a:t>
          </a:r>
        </a:p>
      </dgm:t>
    </dgm:pt>
    <dgm:pt modelId="{F091ED63-E5B8-4CF4-88E2-E581E29D6CBD}" type="parTrans" cxnId="{E3FD6B5B-09DC-44BF-8A2A-09625555893A}">
      <dgm:prSet/>
      <dgm:spPr/>
      <dgm:t>
        <a:bodyPr/>
        <a:lstStyle/>
        <a:p>
          <a:endParaRPr lang="en-US"/>
        </a:p>
      </dgm:t>
    </dgm:pt>
    <dgm:pt modelId="{9FA7FE29-5080-44CD-8940-970A56C2546C}" type="sibTrans" cxnId="{E3FD6B5B-09DC-44BF-8A2A-09625555893A}">
      <dgm:prSet/>
      <dgm:spPr/>
      <dgm:t>
        <a:bodyPr/>
        <a:lstStyle/>
        <a:p>
          <a:pPr>
            <a:lnSpc>
              <a:spcPct val="100000"/>
            </a:lnSpc>
            <a:defRPr b="1"/>
          </a:pPr>
          <a:endParaRPr lang="en-US"/>
        </a:p>
      </dgm:t>
    </dgm:pt>
    <dgm:pt modelId="{C84E93B0-222C-4F27-9C0D-63AFD631FA62}">
      <dgm:prSet custT="1"/>
      <dgm:spPr/>
      <dgm:t>
        <a:bodyPr/>
        <a:lstStyle/>
        <a:p>
          <a:pPr>
            <a:lnSpc>
              <a:spcPct val="100000"/>
            </a:lnSpc>
            <a:buNone/>
          </a:pPr>
          <a:r>
            <a:rPr lang="en-US" sz="1200" dirty="0"/>
            <a:t>As a Delivery Manager for AI Workbench and AIQ, by the end of </a:t>
          </a:r>
          <a:r>
            <a:rPr lang="en-US" sz="1200" dirty="0">
              <a:highlight>
                <a:srgbClr val="00FF00"/>
              </a:highlight>
            </a:rPr>
            <a:t>Q3 FY25</a:t>
          </a:r>
          <a:r>
            <a:rPr lang="en-US" sz="1200" dirty="0"/>
            <a:t>, </a:t>
          </a:r>
        </a:p>
        <a:p>
          <a:pPr>
            <a:lnSpc>
              <a:spcPct val="100000"/>
            </a:lnSpc>
            <a:buFont typeface="Arial" panose="020B0604020202020204" pitchFamily="34" charset="0"/>
            <a:buNone/>
          </a:pPr>
          <a:r>
            <a:rPr lang="en-US" sz="1200" dirty="0"/>
            <a:t>Work towards process improvement targeting for a mature change management framework for Workbench deliverables. </a:t>
          </a:r>
        </a:p>
        <a:p>
          <a:pPr>
            <a:lnSpc>
              <a:spcPct val="100000"/>
            </a:lnSpc>
            <a:buFont typeface="Arial" panose="020B0604020202020204" pitchFamily="34" charset="0"/>
            <a:buChar char="•"/>
          </a:pPr>
          <a:r>
            <a:rPr lang="en-US" sz="1200" dirty="0"/>
            <a:t>Collaborate with cross-functional and GTK operations to facilitate efficient CAB process and other operational support item </a:t>
          </a:r>
        </a:p>
        <a:p>
          <a:pPr>
            <a:lnSpc>
              <a:spcPct val="100000"/>
            </a:lnSpc>
            <a:buFont typeface="Arial" panose="020B0604020202020204" pitchFamily="34" charset="0"/>
            <a:buChar char="•"/>
          </a:pPr>
          <a:r>
            <a:rPr lang="en-US" sz="1200" dirty="0"/>
            <a:t>Contribute towards continuous improvement through reviews &amp; feedback to foster a culture of striving for excellence.</a:t>
          </a:r>
        </a:p>
      </dgm:t>
    </dgm:pt>
    <dgm:pt modelId="{5A04C5CA-D48B-4AFA-9E9E-5F7CD09E9EDB}" type="parTrans" cxnId="{A1CD92C2-A3AC-4CB5-B2BC-9DEDB5BBE7C8}">
      <dgm:prSet/>
      <dgm:spPr/>
      <dgm:t>
        <a:bodyPr/>
        <a:lstStyle/>
        <a:p>
          <a:endParaRPr lang="en-US"/>
        </a:p>
      </dgm:t>
    </dgm:pt>
    <dgm:pt modelId="{633DEC12-F2CB-41D1-8DF7-1DCD5AB91C87}" type="sibTrans" cxnId="{A1CD92C2-A3AC-4CB5-B2BC-9DEDB5BBE7C8}">
      <dgm:prSet/>
      <dgm:spPr/>
      <dgm:t>
        <a:bodyPr/>
        <a:lstStyle/>
        <a:p>
          <a:endParaRPr lang="en-US"/>
        </a:p>
      </dgm:t>
    </dgm:pt>
    <dgm:pt modelId="{D346A4CE-B995-4D1B-953C-8BE49516FAFA}">
      <dgm:prSet/>
      <dgm:spPr/>
      <dgm:t>
        <a:bodyPr/>
        <a:lstStyle/>
        <a:p>
          <a:pPr>
            <a:lnSpc>
              <a:spcPct val="100000"/>
            </a:lnSpc>
            <a:defRPr b="1"/>
          </a:pPr>
          <a:r>
            <a:rPr lang="en-US" dirty="0"/>
            <a:t>Goal 2: Driving Quality Outcomes</a:t>
          </a:r>
        </a:p>
      </dgm:t>
    </dgm:pt>
    <dgm:pt modelId="{7F736112-EC99-4462-BA53-D30B58C56C03}" type="parTrans" cxnId="{9FF4ACE9-BD9A-4FB0-9F91-E193A8AEBB3B}">
      <dgm:prSet/>
      <dgm:spPr/>
      <dgm:t>
        <a:bodyPr/>
        <a:lstStyle/>
        <a:p>
          <a:endParaRPr lang="en-US"/>
        </a:p>
      </dgm:t>
    </dgm:pt>
    <dgm:pt modelId="{C4C3EB5B-CC94-4BCC-B2D8-4DB67BA3766B}" type="sibTrans" cxnId="{9FF4ACE9-BD9A-4FB0-9F91-E193A8AEBB3B}">
      <dgm:prSet/>
      <dgm:spPr/>
      <dgm:t>
        <a:bodyPr/>
        <a:lstStyle/>
        <a:p>
          <a:pPr>
            <a:lnSpc>
              <a:spcPct val="100000"/>
            </a:lnSpc>
            <a:defRPr b="1"/>
          </a:pPr>
          <a:endParaRPr lang="en-US"/>
        </a:p>
      </dgm:t>
    </dgm:pt>
    <dgm:pt modelId="{3FBA73F5-8554-4E03-98D6-634353F2014E}">
      <dgm:prSet custT="1"/>
      <dgm:spPr/>
      <dgm:t>
        <a:bodyPr/>
        <a:lstStyle/>
        <a:p>
          <a:pPr>
            <a:lnSpc>
              <a:spcPct val="100000"/>
            </a:lnSpc>
          </a:pPr>
          <a:r>
            <a:rPr lang="en-US" sz="1200" b="1" dirty="0">
              <a:highlight>
                <a:srgbClr val="FFFF00"/>
              </a:highlight>
            </a:rPr>
            <a:t>Improve GitHub Standardization and Hygiene</a:t>
          </a:r>
          <a:r>
            <a:rPr lang="en-US" sz="1100" dirty="0"/>
            <a:t>: </a:t>
          </a:r>
        </a:p>
        <a:p>
          <a:pPr>
            <a:lnSpc>
              <a:spcPct val="100000"/>
            </a:lnSpc>
          </a:pPr>
          <a:r>
            <a:rPr lang="en-US" sz="1200" dirty="0"/>
            <a:t>As a Delivery Manager for AI Workbench, by </a:t>
          </a:r>
          <a:r>
            <a:rPr lang="en-US" sz="1200" dirty="0">
              <a:highlight>
                <a:srgbClr val="00FF00"/>
              </a:highlight>
            </a:rPr>
            <a:t>the end of Q2 FY25</a:t>
          </a:r>
          <a:r>
            <a:rPr lang="en-US" sz="1200" dirty="0"/>
            <a:t>, </a:t>
          </a:r>
        </a:p>
        <a:p>
          <a:pPr>
            <a:lnSpc>
              <a:spcPct val="100000"/>
            </a:lnSpc>
          </a:pPr>
          <a:r>
            <a:rPr lang="en-US" sz="1200" dirty="0"/>
            <a:t>Develop and implement in-house custom tools and utilities leveraging GitHub API and/or </a:t>
          </a:r>
          <a:r>
            <a:rPr lang="en-US" sz="1200" dirty="0" err="1"/>
            <a:t>GraphQL</a:t>
          </a:r>
          <a:r>
            <a:rPr lang="en-US" sz="1200" dirty="0"/>
            <a:t> to access GitHub repos</a:t>
          </a:r>
        </a:p>
        <a:p>
          <a:pPr>
            <a:lnSpc>
              <a:spcPct val="100000"/>
            </a:lnSpc>
          </a:pPr>
          <a:r>
            <a:rPr lang="en-US" sz="1200" dirty="0"/>
            <a:t>GitHub standardization and reporting on overall GH hygiene and GitHub usage and ease of use for the team</a:t>
          </a:r>
        </a:p>
        <a:p>
          <a:pPr>
            <a:lnSpc>
              <a:spcPct val="100000"/>
            </a:lnSpc>
          </a:pPr>
          <a:r>
            <a:rPr lang="en-US" sz="1200" dirty="0"/>
            <a:t>Ensure adherence to best practices, provide feedback loop through GH hygiene reports to identify non-compliance and non-adherence </a:t>
          </a:r>
        </a:p>
        <a:p>
          <a:pPr>
            <a:lnSpc>
              <a:spcPct val="100000"/>
            </a:lnSpc>
          </a:pPr>
          <a:r>
            <a:rPr lang="en-US" sz="1100" dirty="0"/>
            <a:t>.</a:t>
          </a:r>
        </a:p>
      </dgm:t>
    </dgm:pt>
    <dgm:pt modelId="{E7D321D4-29E9-4FCF-9626-2E082FAAA55E}" type="parTrans" cxnId="{44D593AE-3ED4-4293-BCF8-FD83C2B727A9}">
      <dgm:prSet/>
      <dgm:spPr/>
      <dgm:t>
        <a:bodyPr/>
        <a:lstStyle/>
        <a:p>
          <a:endParaRPr lang="en-US"/>
        </a:p>
      </dgm:t>
    </dgm:pt>
    <dgm:pt modelId="{605DB1D2-C747-4606-914F-A206BDD60E56}" type="sibTrans" cxnId="{44D593AE-3ED4-4293-BCF8-FD83C2B727A9}">
      <dgm:prSet/>
      <dgm:spPr/>
      <dgm:t>
        <a:bodyPr/>
        <a:lstStyle/>
        <a:p>
          <a:endParaRPr lang="en-US"/>
        </a:p>
      </dgm:t>
    </dgm:pt>
    <dgm:pt modelId="{6E0FFA91-28B3-4594-A4EC-82B523A82ACC}">
      <dgm:prSet/>
      <dgm:spPr/>
      <dgm:t>
        <a:bodyPr/>
        <a:lstStyle/>
        <a:p>
          <a:pPr>
            <a:lnSpc>
              <a:spcPct val="100000"/>
            </a:lnSpc>
            <a:defRPr b="1"/>
          </a:pPr>
          <a:r>
            <a:rPr lang="en-US" dirty="0"/>
            <a:t>Goal 3: Exceptional Client Experiences</a:t>
          </a:r>
        </a:p>
      </dgm:t>
    </dgm:pt>
    <dgm:pt modelId="{8D93589F-AFC1-43AA-BA95-838EBE010D13}" type="parTrans" cxnId="{325F5FDC-47CE-46B5-8B3A-B1882D29BA35}">
      <dgm:prSet/>
      <dgm:spPr/>
      <dgm:t>
        <a:bodyPr/>
        <a:lstStyle/>
        <a:p>
          <a:endParaRPr lang="en-US"/>
        </a:p>
      </dgm:t>
    </dgm:pt>
    <dgm:pt modelId="{A2D99552-73AC-404A-87F8-D241F0C2E5F7}" type="sibTrans" cxnId="{325F5FDC-47CE-46B5-8B3A-B1882D29BA35}">
      <dgm:prSet/>
      <dgm:spPr/>
      <dgm:t>
        <a:bodyPr/>
        <a:lstStyle/>
        <a:p>
          <a:endParaRPr lang="en-US"/>
        </a:p>
      </dgm:t>
    </dgm:pt>
    <dgm:pt modelId="{7E62B2D3-012E-4CA4-B904-358F859CD8A6}">
      <dgm:prSet custT="1"/>
      <dgm:spPr/>
      <dgm:t>
        <a:bodyPr/>
        <a:lstStyle/>
        <a:p>
          <a:pPr>
            <a:lnSpc>
              <a:spcPct val="100000"/>
            </a:lnSpc>
          </a:pPr>
          <a:r>
            <a:rPr lang="en-US" sz="1400" b="1" dirty="0">
              <a:highlight>
                <a:srgbClr val="FFFF00"/>
              </a:highlight>
            </a:rPr>
            <a:t>Automation</a:t>
          </a:r>
          <a:r>
            <a:rPr lang="en-US" sz="1300" dirty="0"/>
            <a:t>  : By the end </a:t>
          </a:r>
          <a:r>
            <a:rPr lang="en-US" sz="1300" dirty="0">
              <a:highlight>
                <a:srgbClr val="00FF00"/>
              </a:highlight>
            </a:rPr>
            <a:t>of Q3 FY25</a:t>
          </a:r>
          <a:r>
            <a:rPr lang="en-US" sz="1300" dirty="0"/>
            <a:t>, </a:t>
          </a:r>
        </a:p>
        <a:p>
          <a:pPr>
            <a:lnSpc>
              <a:spcPct val="100000"/>
            </a:lnSpc>
          </a:pPr>
          <a:r>
            <a:rPr lang="en-US" sz="1300" dirty="0"/>
            <a:t>Develop and implement an automation tool to build the release notes markdown file for a current release with a single click. </a:t>
          </a:r>
        </a:p>
        <a:p>
          <a:pPr>
            <a:lnSpc>
              <a:spcPct val="100000"/>
            </a:lnSpc>
          </a:pPr>
          <a:r>
            <a:rPr lang="en-US" sz="1300" dirty="0"/>
            <a:t>Using python with GitHub API and </a:t>
          </a:r>
          <a:r>
            <a:rPr lang="en-US" sz="1300" dirty="0" err="1"/>
            <a:t>GraphQL</a:t>
          </a:r>
          <a:r>
            <a:rPr lang="en-US" sz="1300" dirty="0"/>
            <a:t>, extract and build the release notes based on settings in a configuration file</a:t>
          </a:r>
        </a:p>
        <a:p>
          <a:pPr>
            <a:lnSpc>
              <a:spcPct val="100000"/>
            </a:lnSpc>
          </a:pPr>
          <a:r>
            <a:rPr lang="en-US" sz="1300" dirty="0"/>
            <a:t>Automate the tagging and creating release for GitHub Repositories using a script based on configuration values </a:t>
          </a:r>
        </a:p>
        <a:p>
          <a:pPr>
            <a:lnSpc>
              <a:spcPct val="100000"/>
            </a:lnSpc>
          </a:pPr>
          <a:endParaRPr lang="en-US" sz="1300" dirty="0"/>
        </a:p>
        <a:p>
          <a:pPr>
            <a:lnSpc>
              <a:spcPct val="100000"/>
            </a:lnSpc>
          </a:pPr>
          <a:endParaRPr lang="en-US" sz="1300" dirty="0"/>
        </a:p>
      </dgm:t>
    </dgm:pt>
    <dgm:pt modelId="{42BD069A-6347-42CF-8BB2-0FD26925C15C}" type="parTrans" cxnId="{2964DA4E-6B10-4EDF-B2F5-F67A16E603E6}">
      <dgm:prSet/>
      <dgm:spPr/>
      <dgm:t>
        <a:bodyPr/>
        <a:lstStyle/>
        <a:p>
          <a:endParaRPr lang="en-US"/>
        </a:p>
      </dgm:t>
    </dgm:pt>
    <dgm:pt modelId="{41965573-BEFD-4779-97FE-611F07ECEE1F}" type="sibTrans" cxnId="{2964DA4E-6B10-4EDF-B2F5-F67A16E603E6}">
      <dgm:prSet/>
      <dgm:spPr/>
      <dgm:t>
        <a:bodyPr/>
        <a:lstStyle/>
        <a:p>
          <a:endParaRPr lang="en-US"/>
        </a:p>
      </dgm:t>
    </dgm:pt>
    <dgm:pt modelId="{38E119D0-C135-4C58-BB32-7F960696281C}" type="pres">
      <dgm:prSet presAssocID="{A69E85BC-AAAA-4900-80B0-DE191048B7BE}" presName="Root" presStyleCnt="0">
        <dgm:presLayoutVars>
          <dgm:dir/>
          <dgm:resizeHandles val="exact"/>
        </dgm:presLayoutVars>
      </dgm:prSet>
      <dgm:spPr/>
    </dgm:pt>
    <dgm:pt modelId="{2776C708-EA24-4FBE-8BF2-BE6386790001}" type="pres">
      <dgm:prSet presAssocID="{019B1C30-0BBF-4E98-B7F2-20087FC2D7A2}" presName="Composite" presStyleCnt="0"/>
      <dgm:spPr/>
    </dgm:pt>
    <dgm:pt modelId="{59CF1CA1-E7C7-45AA-9170-6997E801243D}" type="pres">
      <dgm:prSet presAssocID="{019B1C30-0BBF-4E98-B7F2-20087FC2D7A2}" presName="Picture" presStyleLbl="node1" presStyleIdx="0" presStyleCnt="3" custLinFactNeighborY="518"/>
      <dgm:spPr>
        <a:blipFill>
          <a:blip xmlns:r="http://schemas.openxmlformats.org/officeDocument/2006/relationships" r:embed="rId1">
            <a:extLst>
              <a:ext uri="{28A0092B-C50C-407E-A947-70E740481C1C}">
                <a14:useLocalDpi xmlns:a14="http://schemas.microsoft.com/office/drawing/2010/main" val="0"/>
              </a:ext>
            </a:extLst>
          </a:blip>
          <a:srcRect l="245" r="33001" b="-6"/>
          <a:stretch/>
        </a:blipFill>
      </dgm:spPr>
      <dgm:extLst>
        <a:ext uri="{E40237B7-FDA0-4F09-8148-C483321AD2D9}">
          <dgm14:cNvPr xmlns:dgm14="http://schemas.microsoft.com/office/drawing/2010/diagram" id="0" name="" descr="Group of people in a social network  on blackboard"/>
        </a:ext>
      </dgm:extLst>
    </dgm:pt>
    <dgm:pt modelId="{A4F965C1-9B6E-4B0A-BF70-C5BAA338EA67}" type="pres">
      <dgm:prSet presAssocID="{019B1C30-0BBF-4E98-B7F2-20087FC2D7A2}" presName="Subtitle" presStyleLbl="revTx" presStyleIdx="0" presStyleCnt="6">
        <dgm:presLayoutVars>
          <dgm:chMax val="0"/>
          <dgm:bulletEnabled/>
        </dgm:presLayoutVars>
      </dgm:prSet>
      <dgm:spPr/>
    </dgm:pt>
    <dgm:pt modelId="{03935E15-66CA-4AE4-9A3C-D8A369A442AD}" type="pres">
      <dgm:prSet presAssocID="{019B1C30-0BBF-4E98-B7F2-20087FC2D7A2}" presName="Description" presStyleLbl="revTx" presStyleIdx="1" presStyleCnt="6" custScaleX="102088">
        <dgm:presLayoutVars>
          <dgm:bulletEnabled/>
        </dgm:presLayoutVars>
      </dgm:prSet>
      <dgm:spPr/>
    </dgm:pt>
    <dgm:pt modelId="{0E591224-F7B2-481E-BE50-635B8ADDD388}" type="pres">
      <dgm:prSet presAssocID="{9FA7FE29-5080-44CD-8940-970A56C2546C}" presName="sibTrans" presStyleLbl="sibTrans2D1" presStyleIdx="0" presStyleCnt="0"/>
      <dgm:spPr/>
    </dgm:pt>
    <dgm:pt modelId="{420B7CD2-4CF6-45FE-9F0D-99314EB56C40}" type="pres">
      <dgm:prSet presAssocID="{D346A4CE-B995-4D1B-953C-8BE49516FAFA}" presName="Composite" presStyleCnt="0"/>
      <dgm:spPr/>
    </dgm:pt>
    <dgm:pt modelId="{34FC77D1-9BD7-4E5C-91DF-8C3DF3A5C7C0}" type="pres">
      <dgm:prSet presAssocID="{D346A4CE-B995-4D1B-953C-8BE49516FAFA}"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4605" r="28642" b="-6"/>
          <a:stretch/>
        </a:blipFill>
      </dgm:spPr>
      <dgm:extLst>
        <a:ext uri="{E40237B7-FDA0-4F09-8148-C483321AD2D9}">
          <dgm14:cNvPr xmlns:dgm14="http://schemas.microsoft.com/office/drawing/2010/diagram" id="0" name="" descr="Customer satisfaction survey feedback"/>
        </a:ext>
      </dgm:extLst>
    </dgm:pt>
    <dgm:pt modelId="{C2F8651F-2A5F-4906-9500-0E59C776D91D}" type="pres">
      <dgm:prSet presAssocID="{D346A4CE-B995-4D1B-953C-8BE49516FAFA}" presName="Subtitle" presStyleLbl="revTx" presStyleIdx="2" presStyleCnt="6">
        <dgm:presLayoutVars>
          <dgm:chMax val="0"/>
          <dgm:bulletEnabled/>
        </dgm:presLayoutVars>
      </dgm:prSet>
      <dgm:spPr/>
    </dgm:pt>
    <dgm:pt modelId="{DD632F0F-6EFF-41F6-AC3D-603EBD4B4DCC}" type="pres">
      <dgm:prSet presAssocID="{D346A4CE-B995-4D1B-953C-8BE49516FAFA}" presName="Description" presStyleLbl="revTx" presStyleIdx="3" presStyleCnt="6" custScaleX="101803">
        <dgm:presLayoutVars>
          <dgm:bulletEnabled/>
        </dgm:presLayoutVars>
      </dgm:prSet>
      <dgm:spPr/>
    </dgm:pt>
    <dgm:pt modelId="{010415AE-1604-4014-89AA-810E1A2A086B}" type="pres">
      <dgm:prSet presAssocID="{C4C3EB5B-CC94-4BCC-B2D8-4DB67BA3766B}" presName="sibTrans" presStyleLbl="sibTrans2D1" presStyleIdx="0" presStyleCnt="0"/>
      <dgm:spPr/>
    </dgm:pt>
    <dgm:pt modelId="{14261E19-6AD7-4FFC-9A27-95B3EE94BC4E}" type="pres">
      <dgm:prSet presAssocID="{6E0FFA91-28B3-4594-A4EC-82B523A82ACC}" presName="Composite" presStyleCnt="0"/>
      <dgm:spPr/>
    </dgm:pt>
    <dgm:pt modelId="{712C250E-5220-468F-85C1-D3B10907C8EB}" type="pres">
      <dgm:prSet presAssocID="{6E0FFA91-28B3-4594-A4EC-82B523A82ACC}"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4980" r="18266" b="-6"/>
          <a:stretch/>
        </a:blipFill>
      </dgm:spPr>
      <dgm:extLst>
        <a:ext uri="{E40237B7-FDA0-4F09-8148-C483321AD2D9}">
          <dgm14:cNvPr xmlns:dgm14="http://schemas.microsoft.com/office/drawing/2010/diagram" id="0" name="" descr="Happy clients are the heart of a successful business"/>
        </a:ext>
      </dgm:extLst>
    </dgm:pt>
    <dgm:pt modelId="{551B8FF5-3106-4200-A72B-1B99AE569260}" type="pres">
      <dgm:prSet presAssocID="{6E0FFA91-28B3-4594-A4EC-82B523A82ACC}" presName="Subtitle" presStyleLbl="revTx" presStyleIdx="4" presStyleCnt="6">
        <dgm:presLayoutVars>
          <dgm:chMax val="0"/>
          <dgm:bulletEnabled/>
        </dgm:presLayoutVars>
      </dgm:prSet>
      <dgm:spPr/>
    </dgm:pt>
    <dgm:pt modelId="{1F40426B-FC8B-4D08-B69E-4F208DB42472}" type="pres">
      <dgm:prSet presAssocID="{6E0FFA91-28B3-4594-A4EC-82B523A82ACC}" presName="Description" presStyleLbl="revTx" presStyleIdx="5" presStyleCnt="6" custScaleX="101854">
        <dgm:presLayoutVars>
          <dgm:bulletEnabled/>
        </dgm:presLayoutVars>
      </dgm:prSet>
      <dgm:spPr/>
    </dgm:pt>
  </dgm:ptLst>
  <dgm:cxnLst>
    <dgm:cxn modelId="{C3DED02C-D5E6-4A80-A407-05F52ACDE90B}" type="presOf" srcId="{9FA7FE29-5080-44CD-8940-970A56C2546C}" destId="{0E591224-F7B2-481E-BE50-635B8ADDD388}" srcOrd="0" destOrd="0" presId="urn:microsoft.com/office/officeart/2024/3/layout/verticalVisualTextBlock1"/>
    <dgm:cxn modelId="{E1265931-6193-454D-AAA9-A008E1ACA65D}" type="presOf" srcId="{019B1C30-0BBF-4E98-B7F2-20087FC2D7A2}" destId="{A4F965C1-9B6E-4B0A-BF70-C5BAA338EA67}" srcOrd="0" destOrd="0" presId="urn:microsoft.com/office/officeart/2024/3/layout/verticalVisualTextBlock1"/>
    <dgm:cxn modelId="{E3FD6B5B-09DC-44BF-8A2A-09625555893A}" srcId="{A69E85BC-AAAA-4900-80B0-DE191048B7BE}" destId="{019B1C30-0BBF-4E98-B7F2-20087FC2D7A2}" srcOrd="0" destOrd="0" parTransId="{F091ED63-E5B8-4CF4-88E2-E581E29D6CBD}" sibTransId="{9FA7FE29-5080-44CD-8940-970A56C2546C}"/>
    <dgm:cxn modelId="{B4889761-C48F-47B3-9C07-79E83D127EC1}" type="presOf" srcId="{C4C3EB5B-CC94-4BCC-B2D8-4DB67BA3766B}" destId="{010415AE-1604-4014-89AA-810E1A2A086B}" srcOrd="0" destOrd="0" presId="urn:microsoft.com/office/officeart/2024/3/layout/verticalVisualTextBlock1"/>
    <dgm:cxn modelId="{0DE01E48-9099-4333-98B0-A634EC9B80E6}" type="presOf" srcId="{D346A4CE-B995-4D1B-953C-8BE49516FAFA}" destId="{C2F8651F-2A5F-4906-9500-0E59C776D91D}" srcOrd="0" destOrd="0" presId="urn:microsoft.com/office/officeart/2024/3/layout/verticalVisualTextBlock1"/>
    <dgm:cxn modelId="{2964DA4E-6B10-4EDF-B2F5-F67A16E603E6}" srcId="{6E0FFA91-28B3-4594-A4EC-82B523A82ACC}" destId="{7E62B2D3-012E-4CA4-B904-358F859CD8A6}" srcOrd="0" destOrd="0" parTransId="{42BD069A-6347-42CF-8BB2-0FD26925C15C}" sibTransId="{41965573-BEFD-4779-97FE-611F07ECEE1F}"/>
    <dgm:cxn modelId="{48F1E56F-43D8-47B9-B5C6-3380FA46B00E}" type="presOf" srcId="{7E62B2D3-012E-4CA4-B904-358F859CD8A6}" destId="{1F40426B-FC8B-4D08-B69E-4F208DB42472}" srcOrd="0" destOrd="0" presId="urn:microsoft.com/office/officeart/2024/3/layout/verticalVisualTextBlock1"/>
    <dgm:cxn modelId="{B5BCDC59-0DE5-4F9F-AE18-D553EAA2F03C}" type="presOf" srcId="{3FBA73F5-8554-4E03-98D6-634353F2014E}" destId="{DD632F0F-6EFF-41F6-AC3D-603EBD4B4DCC}" srcOrd="0" destOrd="0" presId="urn:microsoft.com/office/officeart/2024/3/layout/verticalVisualTextBlock1"/>
    <dgm:cxn modelId="{D850E28F-9175-4AC8-B8E8-3E8C00F6C629}" type="presOf" srcId="{A69E85BC-AAAA-4900-80B0-DE191048B7BE}" destId="{38E119D0-C135-4C58-BB32-7F960696281C}" srcOrd="0" destOrd="0" presId="urn:microsoft.com/office/officeart/2024/3/layout/verticalVisualTextBlock1"/>
    <dgm:cxn modelId="{64533C98-8F6E-4AC6-9C47-E0DA57697990}" type="presOf" srcId="{6E0FFA91-28B3-4594-A4EC-82B523A82ACC}" destId="{551B8FF5-3106-4200-A72B-1B99AE569260}" srcOrd="0" destOrd="0" presId="urn:microsoft.com/office/officeart/2024/3/layout/verticalVisualTextBlock1"/>
    <dgm:cxn modelId="{5C9DC4A1-4935-416D-B861-A2EE9F6EE321}" type="presOf" srcId="{C84E93B0-222C-4F27-9C0D-63AFD631FA62}" destId="{03935E15-66CA-4AE4-9A3C-D8A369A442AD}" srcOrd="0" destOrd="0" presId="urn:microsoft.com/office/officeart/2024/3/layout/verticalVisualTextBlock1"/>
    <dgm:cxn modelId="{44D593AE-3ED4-4293-BCF8-FD83C2B727A9}" srcId="{D346A4CE-B995-4D1B-953C-8BE49516FAFA}" destId="{3FBA73F5-8554-4E03-98D6-634353F2014E}" srcOrd="0" destOrd="0" parTransId="{E7D321D4-29E9-4FCF-9626-2E082FAAA55E}" sibTransId="{605DB1D2-C747-4606-914F-A206BDD60E56}"/>
    <dgm:cxn modelId="{A1CD92C2-A3AC-4CB5-B2BC-9DEDB5BBE7C8}" srcId="{019B1C30-0BBF-4E98-B7F2-20087FC2D7A2}" destId="{C84E93B0-222C-4F27-9C0D-63AFD631FA62}" srcOrd="0" destOrd="0" parTransId="{5A04C5CA-D48B-4AFA-9E9E-5F7CD09E9EDB}" sibTransId="{633DEC12-F2CB-41D1-8DF7-1DCD5AB91C87}"/>
    <dgm:cxn modelId="{325F5FDC-47CE-46B5-8B3A-B1882D29BA35}" srcId="{A69E85BC-AAAA-4900-80B0-DE191048B7BE}" destId="{6E0FFA91-28B3-4594-A4EC-82B523A82ACC}" srcOrd="2" destOrd="0" parTransId="{8D93589F-AFC1-43AA-BA95-838EBE010D13}" sibTransId="{A2D99552-73AC-404A-87F8-D241F0C2E5F7}"/>
    <dgm:cxn modelId="{9FF4ACE9-BD9A-4FB0-9F91-E193A8AEBB3B}" srcId="{A69E85BC-AAAA-4900-80B0-DE191048B7BE}" destId="{D346A4CE-B995-4D1B-953C-8BE49516FAFA}" srcOrd="1" destOrd="0" parTransId="{7F736112-EC99-4462-BA53-D30B58C56C03}" sibTransId="{C4C3EB5B-CC94-4BCC-B2D8-4DB67BA3766B}"/>
    <dgm:cxn modelId="{24E16BE8-A44E-45EE-95D3-79CCFDB1B2E2}" type="presParOf" srcId="{38E119D0-C135-4C58-BB32-7F960696281C}" destId="{2776C708-EA24-4FBE-8BF2-BE6386790001}" srcOrd="0" destOrd="0" presId="urn:microsoft.com/office/officeart/2024/3/layout/verticalVisualTextBlock1"/>
    <dgm:cxn modelId="{B8F99FB2-5294-412C-A900-0E0A5698ECE4}" type="presParOf" srcId="{2776C708-EA24-4FBE-8BF2-BE6386790001}" destId="{59CF1CA1-E7C7-45AA-9170-6997E801243D}" srcOrd="0" destOrd="0" presId="urn:microsoft.com/office/officeart/2024/3/layout/verticalVisualTextBlock1"/>
    <dgm:cxn modelId="{6B680595-618F-4523-94F1-5A959BC36702}" type="presParOf" srcId="{2776C708-EA24-4FBE-8BF2-BE6386790001}" destId="{A4F965C1-9B6E-4B0A-BF70-C5BAA338EA67}" srcOrd="1" destOrd="0" presId="urn:microsoft.com/office/officeart/2024/3/layout/verticalVisualTextBlock1"/>
    <dgm:cxn modelId="{A95B83B2-B97D-4D67-A5E9-C0D8673CE1DF}" type="presParOf" srcId="{2776C708-EA24-4FBE-8BF2-BE6386790001}" destId="{03935E15-66CA-4AE4-9A3C-D8A369A442AD}" srcOrd="2" destOrd="0" presId="urn:microsoft.com/office/officeart/2024/3/layout/verticalVisualTextBlock1"/>
    <dgm:cxn modelId="{1D51D522-FCC5-4B8C-9C1B-ADF882D2E0BF}" type="presParOf" srcId="{38E119D0-C135-4C58-BB32-7F960696281C}" destId="{0E591224-F7B2-481E-BE50-635B8ADDD388}" srcOrd="1" destOrd="0" presId="urn:microsoft.com/office/officeart/2024/3/layout/verticalVisualTextBlock1"/>
    <dgm:cxn modelId="{0662E287-B602-42AB-860A-9A46B2FA61CA}" type="presParOf" srcId="{38E119D0-C135-4C58-BB32-7F960696281C}" destId="{420B7CD2-4CF6-45FE-9F0D-99314EB56C40}" srcOrd="2" destOrd="0" presId="urn:microsoft.com/office/officeart/2024/3/layout/verticalVisualTextBlock1"/>
    <dgm:cxn modelId="{AD71D4A7-4244-431B-9E3A-05C4A72AA981}" type="presParOf" srcId="{420B7CD2-4CF6-45FE-9F0D-99314EB56C40}" destId="{34FC77D1-9BD7-4E5C-91DF-8C3DF3A5C7C0}" srcOrd="0" destOrd="0" presId="urn:microsoft.com/office/officeart/2024/3/layout/verticalVisualTextBlock1"/>
    <dgm:cxn modelId="{B365D224-01E9-4233-B98F-B564AE81F5DF}" type="presParOf" srcId="{420B7CD2-4CF6-45FE-9F0D-99314EB56C40}" destId="{C2F8651F-2A5F-4906-9500-0E59C776D91D}" srcOrd="1" destOrd="0" presId="urn:microsoft.com/office/officeart/2024/3/layout/verticalVisualTextBlock1"/>
    <dgm:cxn modelId="{4EE337D3-F6C8-4428-AC28-E6FA0664B741}" type="presParOf" srcId="{420B7CD2-4CF6-45FE-9F0D-99314EB56C40}" destId="{DD632F0F-6EFF-41F6-AC3D-603EBD4B4DCC}" srcOrd="2" destOrd="0" presId="urn:microsoft.com/office/officeart/2024/3/layout/verticalVisualTextBlock1"/>
    <dgm:cxn modelId="{65B8E7FC-3845-48C3-9B80-DC87BD904139}" type="presParOf" srcId="{38E119D0-C135-4C58-BB32-7F960696281C}" destId="{010415AE-1604-4014-89AA-810E1A2A086B}" srcOrd="3" destOrd="0" presId="urn:microsoft.com/office/officeart/2024/3/layout/verticalVisualTextBlock1"/>
    <dgm:cxn modelId="{44030D72-0407-447D-8963-AA8E77D78BB0}" type="presParOf" srcId="{38E119D0-C135-4C58-BB32-7F960696281C}" destId="{14261E19-6AD7-4FFC-9A27-95B3EE94BC4E}" srcOrd="4" destOrd="0" presId="urn:microsoft.com/office/officeart/2024/3/layout/verticalVisualTextBlock1"/>
    <dgm:cxn modelId="{284CC4F9-D2BE-4A9C-A06C-5253C8B4353F}" type="presParOf" srcId="{14261E19-6AD7-4FFC-9A27-95B3EE94BC4E}" destId="{712C250E-5220-468F-85C1-D3B10907C8EB}" srcOrd="0" destOrd="0" presId="urn:microsoft.com/office/officeart/2024/3/layout/verticalVisualTextBlock1"/>
    <dgm:cxn modelId="{FEAB4491-9386-4578-95D1-33ACBDDEDE82}" type="presParOf" srcId="{14261E19-6AD7-4FFC-9A27-95B3EE94BC4E}" destId="{551B8FF5-3106-4200-A72B-1B99AE569260}" srcOrd="1" destOrd="0" presId="urn:microsoft.com/office/officeart/2024/3/layout/verticalVisualTextBlock1"/>
    <dgm:cxn modelId="{7BC8A5C8-C327-4F03-B351-688AD242013A}" type="presParOf" srcId="{14261E19-6AD7-4FFC-9A27-95B3EE94BC4E}" destId="{1F40426B-FC8B-4D08-B69E-4F208DB42472}"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9E85BC-AAAA-4900-80B0-DE191048B7BE}"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C84E93B0-222C-4F27-9C0D-63AFD631FA62}">
      <dgm:prSet custT="1"/>
      <dgm:spPr/>
      <dgm:t>
        <a:bodyPr/>
        <a:lstStyle/>
        <a:p>
          <a:pPr>
            <a:lnSpc>
              <a:spcPct val="100000"/>
            </a:lnSpc>
          </a:pPr>
          <a:r>
            <a:rPr lang="en-US" sz="1600" dirty="0"/>
            <a:t>As a Delivery Manager for AI Workbench and AIQ, by the end of </a:t>
          </a:r>
          <a:r>
            <a:rPr lang="en-US" sz="1600" dirty="0">
              <a:highlight>
                <a:srgbClr val="00FF00"/>
              </a:highlight>
            </a:rPr>
            <a:t>Q3 FY25</a:t>
          </a:r>
          <a:r>
            <a:rPr lang="en-US" sz="1600" dirty="0"/>
            <a:t>, </a:t>
          </a:r>
        </a:p>
        <a:p>
          <a:pPr>
            <a:lnSpc>
              <a:spcPct val="100000"/>
            </a:lnSpc>
          </a:pPr>
          <a:endParaRPr lang="en-US" sz="1600" dirty="0"/>
        </a:p>
        <a:p>
          <a:pPr>
            <a:lnSpc>
              <a:spcPct val="100000"/>
            </a:lnSpc>
          </a:pPr>
          <a:r>
            <a:rPr lang="en-US" sz="1600" dirty="0"/>
            <a:t>Work towards process development and implement a mature change management framework for Workbench deliverables</a:t>
          </a:r>
        </a:p>
        <a:p>
          <a:pPr>
            <a:lnSpc>
              <a:spcPct val="100000"/>
            </a:lnSpc>
          </a:pPr>
          <a:endParaRPr lang="en-US" sz="1600" dirty="0"/>
        </a:p>
        <a:p>
          <a:pPr>
            <a:lnSpc>
              <a:spcPct val="100000"/>
            </a:lnSpc>
          </a:pPr>
          <a:endParaRPr lang="en-US" sz="1600" dirty="0"/>
        </a:p>
        <a:p>
          <a:pPr>
            <a:lnSpc>
              <a:spcPct val="100000"/>
            </a:lnSpc>
          </a:pPr>
          <a:r>
            <a:rPr lang="en-US" sz="1600" dirty="0"/>
            <a:t>Collaborate with cross-functional and GTK operations to facilitate efficient CAB process and other operational support item </a:t>
          </a:r>
        </a:p>
        <a:p>
          <a:pPr>
            <a:lnSpc>
              <a:spcPct val="100000"/>
            </a:lnSpc>
          </a:pPr>
          <a:endParaRPr lang="en-US" sz="1600" dirty="0"/>
        </a:p>
        <a:p>
          <a:pPr>
            <a:lnSpc>
              <a:spcPct val="100000"/>
            </a:lnSpc>
          </a:pPr>
          <a:endParaRPr lang="en-US" sz="1600" dirty="0"/>
        </a:p>
        <a:p>
          <a:pPr>
            <a:lnSpc>
              <a:spcPct val="100000"/>
            </a:lnSpc>
          </a:pPr>
          <a:r>
            <a:rPr lang="en-US" sz="1600" dirty="0"/>
            <a:t>Contribute towards continuous improvement through quarterly review &amp; feedback to foster a culture of striving for excellence</a:t>
          </a:r>
        </a:p>
      </dgm:t>
    </dgm:pt>
    <dgm:pt modelId="{5A04C5CA-D48B-4AFA-9E9E-5F7CD09E9EDB}" type="parTrans" cxnId="{A1CD92C2-A3AC-4CB5-B2BC-9DEDB5BBE7C8}">
      <dgm:prSet/>
      <dgm:spPr/>
      <dgm:t>
        <a:bodyPr/>
        <a:lstStyle/>
        <a:p>
          <a:endParaRPr lang="en-US"/>
        </a:p>
      </dgm:t>
    </dgm:pt>
    <dgm:pt modelId="{633DEC12-F2CB-41D1-8DF7-1DCD5AB91C87}" type="sibTrans" cxnId="{A1CD92C2-A3AC-4CB5-B2BC-9DEDB5BBE7C8}">
      <dgm:prSet/>
      <dgm:spPr/>
      <dgm:t>
        <a:bodyPr/>
        <a:lstStyle/>
        <a:p>
          <a:endParaRPr lang="en-US"/>
        </a:p>
      </dgm:t>
    </dgm:pt>
    <dgm:pt modelId="{019B1C30-0BBF-4E98-B7F2-20087FC2D7A2}">
      <dgm:prSet/>
      <dgm:spPr/>
      <dgm:t>
        <a:bodyPr/>
        <a:lstStyle/>
        <a:p>
          <a:pPr>
            <a:lnSpc>
              <a:spcPct val="100000"/>
            </a:lnSpc>
            <a:defRPr b="1"/>
          </a:pPr>
          <a:endParaRPr lang="en-US" dirty="0"/>
        </a:p>
      </dgm:t>
    </dgm:pt>
    <dgm:pt modelId="{9FA7FE29-5080-44CD-8940-970A56C2546C}" type="sibTrans" cxnId="{E3FD6B5B-09DC-44BF-8A2A-09625555893A}">
      <dgm:prSet/>
      <dgm:spPr/>
      <dgm:t>
        <a:bodyPr/>
        <a:lstStyle/>
        <a:p>
          <a:pPr>
            <a:lnSpc>
              <a:spcPct val="100000"/>
            </a:lnSpc>
            <a:defRPr b="1"/>
          </a:pPr>
          <a:endParaRPr lang="en-US"/>
        </a:p>
      </dgm:t>
    </dgm:pt>
    <dgm:pt modelId="{F091ED63-E5B8-4CF4-88E2-E581E29D6CBD}" type="parTrans" cxnId="{E3FD6B5B-09DC-44BF-8A2A-09625555893A}">
      <dgm:prSet/>
      <dgm:spPr/>
      <dgm:t>
        <a:bodyPr/>
        <a:lstStyle/>
        <a:p>
          <a:endParaRPr lang="en-US"/>
        </a:p>
      </dgm:t>
    </dgm:pt>
    <dgm:pt modelId="{38E119D0-C135-4C58-BB32-7F960696281C}" type="pres">
      <dgm:prSet presAssocID="{A69E85BC-AAAA-4900-80B0-DE191048B7BE}" presName="Root" presStyleCnt="0">
        <dgm:presLayoutVars>
          <dgm:dir/>
          <dgm:resizeHandles val="exact"/>
        </dgm:presLayoutVars>
      </dgm:prSet>
      <dgm:spPr/>
    </dgm:pt>
    <dgm:pt modelId="{2776C708-EA24-4FBE-8BF2-BE6386790001}" type="pres">
      <dgm:prSet presAssocID="{019B1C30-0BBF-4E98-B7F2-20087FC2D7A2}" presName="Composite" presStyleCnt="0"/>
      <dgm:spPr/>
    </dgm:pt>
    <dgm:pt modelId="{59CF1CA1-E7C7-45AA-9170-6997E801243D}" type="pres">
      <dgm:prSet presAssocID="{019B1C30-0BBF-4E98-B7F2-20087FC2D7A2}" presName="Picture" presStyleLbl="node1" presStyleIdx="0" presStyleCnt="1" custScaleX="51867" custScaleY="101175"/>
      <dgm:spPr>
        <a:blipFill>
          <a:blip xmlns:r="http://schemas.openxmlformats.org/officeDocument/2006/relationships" r:embed="rId1">
            <a:extLst>
              <a:ext uri="{28A0092B-C50C-407E-A947-70E740481C1C}">
                <a14:useLocalDpi xmlns:a14="http://schemas.microsoft.com/office/drawing/2010/main" val="0"/>
              </a:ext>
            </a:extLst>
          </a:blip>
          <a:srcRect l="245" r="33001" b="-6"/>
          <a:stretch/>
        </a:blipFill>
      </dgm:spPr>
      <dgm:extLst>
        <a:ext uri="{E40237B7-FDA0-4F09-8148-C483321AD2D9}">
          <dgm14:cNvPr xmlns:dgm14="http://schemas.microsoft.com/office/drawing/2010/diagram" id="0" name="" descr="Group of people in a social network  on blackboard"/>
        </a:ext>
      </dgm:extLst>
    </dgm:pt>
    <dgm:pt modelId="{A4F965C1-9B6E-4B0A-BF70-C5BAA338EA67}" type="pres">
      <dgm:prSet presAssocID="{019B1C30-0BBF-4E98-B7F2-20087FC2D7A2}" presName="Subtitle" presStyleLbl="revTx" presStyleIdx="0" presStyleCnt="2">
        <dgm:presLayoutVars>
          <dgm:chMax val="0"/>
          <dgm:bulletEnabled/>
        </dgm:presLayoutVars>
      </dgm:prSet>
      <dgm:spPr/>
    </dgm:pt>
    <dgm:pt modelId="{03935E15-66CA-4AE4-9A3C-D8A369A442AD}" type="pres">
      <dgm:prSet presAssocID="{019B1C30-0BBF-4E98-B7F2-20087FC2D7A2}" presName="Description" presStyleLbl="revTx" presStyleIdx="1" presStyleCnt="2" custScaleX="123812">
        <dgm:presLayoutVars>
          <dgm:bulletEnabled/>
        </dgm:presLayoutVars>
      </dgm:prSet>
      <dgm:spPr/>
    </dgm:pt>
  </dgm:ptLst>
  <dgm:cxnLst>
    <dgm:cxn modelId="{E1265931-6193-454D-AAA9-A008E1ACA65D}" type="presOf" srcId="{019B1C30-0BBF-4E98-B7F2-20087FC2D7A2}" destId="{A4F965C1-9B6E-4B0A-BF70-C5BAA338EA67}" srcOrd="0" destOrd="0" presId="urn:microsoft.com/office/officeart/2024/3/layout/verticalVisualTextBlock1"/>
    <dgm:cxn modelId="{E3FD6B5B-09DC-44BF-8A2A-09625555893A}" srcId="{A69E85BC-AAAA-4900-80B0-DE191048B7BE}" destId="{019B1C30-0BBF-4E98-B7F2-20087FC2D7A2}" srcOrd="0" destOrd="0" parTransId="{F091ED63-E5B8-4CF4-88E2-E581E29D6CBD}" sibTransId="{9FA7FE29-5080-44CD-8940-970A56C2546C}"/>
    <dgm:cxn modelId="{D850E28F-9175-4AC8-B8E8-3E8C00F6C629}" type="presOf" srcId="{A69E85BC-AAAA-4900-80B0-DE191048B7BE}" destId="{38E119D0-C135-4C58-BB32-7F960696281C}" srcOrd="0" destOrd="0" presId="urn:microsoft.com/office/officeart/2024/3/layout/verticalVisualTextBlock1"/>
    <dgm:cxn modelId="{5C9DC4A1-4935-416D-B861-A2EE9F6EE321}" type="presOf" srcId="{C84E93B0-222C-4F27-9C0D-63AFD631FA62}" destId="{03935E15-66CA-4AE4-9A3C-D8A369A442AD}" srcOrd="0" destOrd="0" presId="urn:microsoft.com/office/officeart/2024/3/layout/verticalVisualTextBlock1"/>
    <dgm:cxn modelId="{A1CD92C2-A3AC-4CB5-B2BC-9DEDB5BBE7C8}" srcId="{019B1C30-0BBF-4E98-B7F2-20087FC2D7A2}" destId="{C84E93B0-222C-4F27-9C0D-63AFD631FA62}" srcOrd="0" destOrd="0" parTransId="{5A04C5CA-D48B-4AFA-9E9E-5F7CD09E9EDB}" sibTransId="{633DEC12-F2CB-41D1-8DF7-1DCD5AB91C87}"/>
    <dgm:cxn modelId="{24E16BE8-A44E-45EE-95D3-79CCFDB1B2E2}" type="presParOf" srcId="{38E119D0-C135-4C58-BB32-7F960696281C}" destId="{2776C708-EA24-4FBE-8BF2-BE6386790001}" srcOrd="0" destOrd="0" presId="urn:microsoft.com/office/officeart/2024/3/layout/verticalVisualTextBlock1"/>
    <dgm:cxn modelId="{B8F99FB2-5294-412C-A900-0E0A5698ECE4}" type="presParOf" srcId="{2776C708-EA24-4FBE-8BF2-BE6386790001}" destId="{59CF1CA1-E7C7-45AA-9170-6997E801243D}" srcOrd="0" destOrd="0" presId="urn:microsoft.com/office/officeart/2024/3/layout/verticalVisualTextBlock1"/>
    <dgm:cxn modelId="{6B680595-618F-4523-94F1-5A959BC36702}" type="presParOf" srcId="{2776C708-EA24-4FBE-8BF2-BE6386790001}" destId="{A4F965C1-9B6E-4B0A-BF70-C5BAA338EA67}" srcOrd="1" destOrd="0" presId="urn:microsoft.com/office/officeart/2024/3/layout/verticalVisualTextBlock1"/>
    <dgm:cxn modelId="{A95B83B2-B97D-4D67-A5E9-C0D8673CE1DF}" type="presParOf" srcId="{2776C708-EA24-4FBE-8BF2-BE6386790001}" destId="{03935E15-66CA-4AE4-9A3C-D8A369A442AD}"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9E85BC-AAAA-4900-80B0-DE191048B7BE}"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D346A4CE-B995-4D1B-953C-8BE49516FAFA}">
      <dgm:prSet/>
      <dgm:spPr/>
      <dgm:t>
        <a:bodyPr/>
        <a:lstStyle/>
        <a:p>
          <a:pPr>
            <a:lnSpc>
              <a:spcPct val="100000"/>
            </a:lnSpc>
            <a:defRPr b="1"/>
          </a:pPr>
          <a:endParaRPr lang="en-US" dirty="0"/>
        </a:p>
      </dgm:t>
    </dgm:pt>
    <dgm:pt modelId="{7F736112-EC99-4462-BA53-D30B58C56C03}" type="parTrans" cxnId="{9FF4ACE9-BD9A-4FB0-9F91-E193A8AEBB3B}">
      <dgm:prSet/>
      <dgm:spPr/>
      <dgm:t>
        <a:bodyPr/>
        <a:lstStyle/>
        <a:p>
          <a:endParaRPr lang="en-US"/>
        </a:p>
      </dgm:t>
    </dgm:pt>
    <dgm:pt modelId="{C4C3EB5B-CC94-4BCC-B2D8-4DB67BA3766B}" type="sibTrans" cxnId="{9FF4ACE9-BD9A-4FB0-9F91-E193A8AEBB3B}">
      <dgm:prSet/>
      <dgm:spPr/>
      <dgm:t>
        <a:bodyPr/>
        <a:lstStyle/>
        <a:p>
          <a:pPr>
            <a:lnSpc>
              <a:spcPct val="100000"/>
            </a:lnSpc>
            <a:defRPr b="1"/>
          </a:pPr>
          <a:endParaRPr lang="en-US"/>
        </a:p>
      </dgm:t>
    </dgm:pt>
    <dgm:pt modelId="{3FBA73F5-8554-4E03-98D6-634353F2014E}">
      <dgm:prSet custT="1"/>
      <dgm:spPr/>
      <dgm:t>
        <a:bodyPr/>
        <a:lstStyle/>
        <a:p>
          <a:pPr>
            <a:lnSpc>
              <a:spcPct val="100000"/>
            </a:lnSpc>
            <a:buNone/>
          </a:pPr>
          <a:r>
            <a:rPr lang="en-US" sz="1600" b="1" dirty="0">
              <a:highlight>
                <a:srgbClr val="FFFF00"/>
              </a:highlight>
            </a:rPr>
            <a:t>Improve GitHub Standardization and Hygiene</a:t>
          </a:r>
          <a:r>
            <a:rPr lang="en-US" sz="1100" dirty="0"/>
            <a:t>: </a:t>
          </a:r>
        </a:p>
        <a:p>
          <a:pPr>
            <a:lnSpc>
              <a:spcPct val="100000"/>
            </a:lnSpc>
            <a:buNone/>
          </a:pPr>
          <a:endParaRPr lang="en-US" sz="1100" dirty="0"/>
        </a:p>
        <a:p>
          <a:pPr>
            <a:lnSpc>
              <a:spcPct val="100000"/>
            </a:lnSpc>
            <a:buNone/>
          </a:pPr>
          <a:r>
            <a:rPr lang="en-US" sz="1600" dirty="0"/>
            <a:t>As a Delivery Manager for AI Workbench, by </a:t>
          </a:r>
          <a:r>
            <a:rPr lang="en-US" sz="1600" dirty="0">
              <a:highlight>
                <a:srgbClr val="00FF00"/>
              </a:highlight>
            </a:rPr>
            <a:t>the end of Q2 FY25</a:t>
          </a:r>
          <a:r>
            <a:rPr lang="en-US" sz="1600" dirty="0"/>
            <a:t>, </a:t>
          </a:r>
        </a:p>
        <a:p>
          <a:pPr>
            <a:lnSpc>
              <a:spcPct val="100000"/>
            </a:lnSpc>
            <a:buNone/>
          </a:pPr>
          <a:endParaRPr lang="en-US" sz="1600" dirty="0"/>
        </a:p>
        <a:p>
          <a:pPr>
            <a:lnSpc>
              <a:spcPct val="100000"/>
            </a:lnSpc>
            <a:buNone/>
          </a:pPr>
          <a:r>
            <a:rPr lang="en-US" sz="1600" dirty="0"/>
            <a:t>Develop and implement custom tools leveraging GitHub API and/or </a:t>
          </a:r>
          <a:r>
            <a:rPr lang="en-US" sz="1600" dirty="0" err="1"/>
            <a:t>GraphQL</a:t>
          </a:r>
          <a:r>
            <a:rPr lang="en-US" sz="1600" dirty="0"/>
            <a:t> to access GitHub repos</a:t>
          </a:r>
        </a:p>
        <a:p>
          <a:pPr>
            <a:lnSpc>
              <a:spcPct val="100000"/>
            </a:lnSpc>
            <a:buNone/>
          </a:pPr>
          <a:endParaRPr lang="en-US" sz="1600" dirty="0"/>
        </a:p>
        <a:p>
          <a:pPr>
            <a:lnSpc>
              <a:spcPct val="100000"/>
            </a:lnSpc>
            <a:buNone/>
          </a:pPr>
          <a:r>
            <a:rPr lang="en-US" sz="1600" dirty="0"/>
            <a:t>GitHub standardization and reporting on overall GH hygiene and GH usage and ease of use for team</a:t>
          </a:r>
        </a:p>
        <a:p>
          <a:pPr>
            <a:lnSpc>
              <a:spcPct val="100000"/>
            </a:lnSpc>
            <a:buNone/>
          </a:pPr>
          <a:endParaRPr lang="en-US" sz="1600" dirty="0"/>
        </a:p>
        <a:p>
          <a:pPr>
            <a:lnSpc>
              <a:spcPct val="100000"/>
            </a:lnSpc>
            <a:buNone/>
          </a:pPr>
          <a:r>
            <a:rPr lang="en-US" sz="1600" dirty="0"/>
            <a:t>Ensure adherence to best practices, enabled feedback loop thru GH hygiene reports, </a:t>
          </a:r>
        </a:p>
        <a:p>
          <a:pPr>
            <a:lnSpc>
              <a:spcPct val="100000"/>
            </a:lnSpc>
            <a:buFont typeface="Arial" panose="020B0604020202020204" pitchFamily="34" charset="0"/>
            <a:buChar char="•"/>
          </a:pPr>
          <a:r>
            <a:rPr lang="en-US" sz="1600" dirty="0"/>
            <a:t>   =&gt; Helps identify non-compliance and non-adherence </a:t>
          </a:r>
        </a:p>
        <a:p>
          <a:pPr>
            <a:lnSpc>
              <a:spcPct val="100000"/>
            </a:lnSpc>
            <a:buNone/>
          </a:pPr>
          <a:r>
            <a:rPr lang="en-US" sz="1100" dirty="0"/>
            <a:t>.</a:t>
          </a:r>
        </a:p>
      </dgm:t>
    </dgm:pt>
    <dgm:pt modelId="{E7D321D4-29E9-4FCF-9626-2E082FAAA55E}" type="parTrans" cxnId="{44D593AE-3ED4-4293-BCF8-FD83C2B727A9}">
      <dgm:prSet/>
      <dgm:spPr/>
      <dgm:t>
        <a:bodyPr/>
        <a:lstStyle/>
        <a:p>
          <a:endParaRPr lang="en-US"/>
        </a:p>
      </dgm:t>
    </dgm:pt>
    <dgm:pt modelId="{605DB1D2-C747-4606-914F-A206BDD60E56}" type="sibTrans" cxnId="{44D593AE-3ED4-4293-BCF8-FD83C2B727A9}">
      <dgm:prSet/>
      <dgm:spPr/>
      <dgm:t>
        <a:bodyPr/>
        <a:lstStyle/>
        <a:p>
          <a:endParaRPr lang="en-US"/>
        </a:p>
      </dgm:t>
    </dgm:pt>
    <dgm:pt modelId="{38E119D0-C135-4C58-BB32-7F960696281C}" type="pres">
      <dgm:prSet presAssocID="{A69E85BC-AAAA-4900-80B0-DE191048B7BE}" presName="Root" presStyleCnt="0">
        <dgm:presLayoutVars>
          <dgm:dir/>
          <dgm:resizeHandles val="exact"/>
        </dgm:presLayoutVars>
      </dgm:prSet>
      <dgm:spPr/>
    </dgm:pt>
    <dgm:pt modelId="{420B7CD2-4CF6-45FE-9F0D-99314EB56C40}" type="pres">
      <dgm:prSet presAssocID="{D346A4CE-B995-4D1B-953C-8BE49516FAFA}" presName="Composite" presStyleCnt="0"/>
      <dgm:spPr/>
    </dgm:pt>
    <dgm:pt modelId="{34FC77D1-9BD7-4E5C-91DF-8C3DF3A5C7C0}" type="pres">
      <dgm:prSet presAssocID="{D346A4CE-B995-4D1B-953C-8BE49516FAFA}" presName="Picture" presStyleLbl="node1" presStyleIdx="0" presStyleCnt="1" custScaleX="56803"/>
      <dgm:spPr>
        <a:blipFill>
          <a:blip xmlns:r="http://schemas.openxmlformats.org/officeDocument/2006/relationships" r:embed="rId1">
            <a:extLst>
              <a:ext uri="{28A0092B-C50C-407E-A947-70E740481C1C}">
                <a14:useLocalDpi xmlns:a14="http://schemas.microsoft.com/office/drawing/2010/main" val="0"/>
              </a:ext>
            </a:extLst>
          </a:blip>
          <a:srcRect l="4605" r="28642" b="-6"/>
          <a:stretch/>
        </a:blipFill>
      </dgm:spPr>
      <dgm:extLst>
        <a:ext uri="{E40237B7-FDA0-4F09-8148-C483321AD2D9}">
          <dgm14:cNvPr xmlns:dgm14="http://schemas.microsoft.com/office/drawing/2010/diagram" id="0" name="" descr="Customer satisfaction survey feedback"/>
        </a:ext>
      </dgm:extLst>
    </dgm:pt>
    <dgm:pt modelId="{C2F8651F-2A5F-4906-9500-0E59C776D91D}" type="pres">
      <dgm:prSet presAssocID="{D346A4CE-B995-4D1B-953C-8BE49516FAFA}" presName="Subtitle" presStyleLbl="revTx" presStyleIdx="0" presStyleCnt="2">
        <dgm:presLayoutVars>
          <dgm:chMax val="0"/>
          <dgm:bulletEnabled/>
        </dgm:presLayoutVars>
      </dgm:prSet>
      <dgm:spPr/>
    </dgm:pt>
    <dgm:pt modelId="{DD632F0F-6EFF-41F6-AC3D-603EBD4B4DCC}" type="pres">
      <dgm:prSet presAssocID="{D346A4CE-B995-4D1B-953C-8BE49516FAFA}" presName="Description" presStyleLbl="revTx" presStyleIdx="1" presStyleCnt="2" custScaleX="117568">
        <dgm:presLayoutVars>
          <dgm:bulletEnabled/>
        </dgm:presLayoutVars>
      </dgm:prSet>
      <dgm:spPr/>
    </dgm:pt>
  </dgm:ptLst>
  <dgm:cxnLst>
    <dgm:cxn modelId="{0DE01E48-9099-4333-98B0-A634EC9B80E6}" type="presOf" srcId="{D346A4CE-B995-4D1B-953C-8BE49516FAFA}" destId="{C2F8651F-2A5F-4906-9500-0E59C776D91D}" srcOrd="0" destOrd="0" presId="urn:microsoft.com/office/officeart/2024/3/layout/verticalVisualTextBlock1"/>
    <dgm:cxn modelId="{B5BCDC59-0DE5-4F9F-AE18-D553EAA2F03C}" type="presOf" srcId="{3FBA73F5-8554-4E03-98D6-634353F2014E}" destId="{DD632F0F-6EFF-41F6-AC3D-603EBD4B4DCC}" srcOrd="0" destOrd="0" presId="urn:microsoft.com/office/officeart/2024/3/layout/verticalVisualTextBlock1"/>
    <dgm:cxn modelId="{D850E28F-9175-4AC8-B8E8-3E8C00F6C629}" type="presOf" srcId="{A69E85BC-AAAA-4900-80B0-DE191048B7BE}" destId="{38E119D0-C135-4C58-BB32-7F960696281C}" srcOrd="0" destOrd="0" presId="urn:microsoft.com/office/officeart/2024/3/layout/verticalVisualTextBlock1"/>
    <dgm:cxn modelId="{44D593AE-3ED4-4293-BCF8-FD83C2B727A9}" srcId="{D346A4CE-B995-4D1B-953C-8BE49516FAFA}" destId="{3FBA73F5-8554-4E03-98D6-634353F2014E}" srcOrd="0" destOrd="0" parTransId="{E7D321D4-29E9-4FCF-9626-2E082FAAA55E}" sibTransId="{605DB1D2-C747-4606-914F-A206BDD60E56}"/>
    <dgm:cxn modelId="{9FF4ACE9-BD9A-4FB0-9F91-E193A8AEBB3B}" srcId="{A69E85BC-AAAA-4900-80B0-DE191048B7BE}" destId="{D346A4CE-B995-4D1B-953C-8BE49516FAFA}" srcOrd="0" destOrd="0" parTransId="{7F736112-EC99-4462-BA53-D30B58C56C03}" sibTransId="{C4C3EB5B-CC94-4BCC-B2D8-4DB67BA3766B}"/>
    <dgm:cxn modelId="{0662E287-B602-42AB-860A-9A46B2FA61CA}" type="presParOf" srcId="{38E119D0-C135-4C58-BB32-7F960696281C}" destId="{420B7CD2-4CF6-45FE-9F0D-99314EB56C40}" srcOrd="0" destOrd="0" presId="urn:microsoft.com/office/officeart/2024/3/layout/verticalVisualTextBlock1"/>
    <dgm:cxn modelId="{AD71D4A7-4244-431B-9E3A-05C4A72AA981}" type="presParOf" srcId="{420B7CD2-4CF6-45FE-9F0D-99314EB56C40}" destId="{34FC77D1-9BD7-4E5C-91DF-8C3DF3A5C7C0}" srcOrd="0" destOrd="0" presId="urn:microsoft.com/office/officeart/2024/3/layout/verticalVisualTextBlock1"/>
    <dgm:cxn modelId="{B365D224-01E9-4233-B98F-B564AE81F5DF}" type="presParOf" srcId="{420B7CD2-4CF6-45FE-9F0D-99314EB56C40}" destId="{C2F8651F-2A5F-4906-9500-0E59C776D91D}" srcOrd="1" destOrd="0" presId="urn:microsoft.com/office/officeart/2024/3/layout/verticalVisualTextBlock1"/>
    <dgm:cxn modelId="{4EE337D3-F6C8-4428-AC28-E6FA0664B741}" type="presParOf" srcId="{420B7CD2-4CF6-45FE-9F0D-99314EB56C40}" destId="{DD632F0F-6EFF-41F6-AC3D-603EBD4B4DCC}"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45647D-7972-4A63-9C33-575C197CE0F6}" type="doc">
      <dgm:prSet loTypeId="urn:microsoft.com/office/officeart/2024/3/layout/verticalVisualTextBlock1" loCatId="Picture" qsTypeId="urn:microsoft.com/office/officeart/2005/8/quickstyle/simple4" qsCatId="simple" csTypeId="urn:microsoft.com/office/officeart/2005/8/colors/colorful5" csCatId="colorful" phldr="1"/>
      <dgm:spPr/>
      <dgm:t>
        <a:bodyPr/>
        <a:lstStyle/>
        <a:p>
          <a:endParaRPr lang="en-US"/>
        </a:p>
      </dgm:t>
    </dgm:pt>
    <dgm:pt modelId="{933202B5-F3FF-4033-9C68-52AE98A474E7}">
      <dgm:prSet/>
      <dgm:spPr/>
      <dgm:t>
        <a:bodyPr/>
        <a:lstStyle/>
        <a:p>
          <a:pPr>
            <a:defRPr b="1"/>
          </a:pPr>
          <a:r>
            <a:rPr lang="en-US" dirty="0"/>
            <a:t>Custom Tools Development</a:t>
          </a:r>
        </a:p>
      </dgm:t>
    </dgm:pt>
    <dgm:pt modelId="{85E59AD6-F9C8-4080-8A31-8FFB18E99655}" type="parTrans" cxnId="{D5EF8CD4-5917-4C4B-B375-2A5F92AB6ADA}">
      <dgm:prSet/>
      <dgm:spPr/>
      <dgm:t>
        <a:bodyPr/>
        <a:lstStyle/>
        <a:p>
          <a:endParaRPr lang="en-US"/>
        </a:p>
      </dgm:t>
    </dgm:pt>
    <dgm:pt modelId="{8664BCBE-1BA6-41FB-83F0-4644ACC2F1A3}" type="sibTrans" cxnId="{D5EF8CD4-5917-4C4B-B375-2A5F92AB6ADA}">
      <dgm:prSet/>
      <dgm:spPr/>
      <dgm:t>
        <a:bodyPr/>
        <a:lstStyle/>
        <a:p>
          <a:pPr>
            <a:defRPr b="1"/>
          </a:pPr>
          <a:endParaRPr lang="en-US"/>
        </a:p>
      </dgm:t>
    </dgm:pt>
    <dgm:pt modelId="{FF1E947C-2BA1-4F3D-9E9B-66F9F822D490}">
      <dgm:prSet/>
      <dgm:spPr/>
      <dgm:t>
        <a:bodyPr/>
        <a:lstStyle/>
        <a:p>
          <a:r>
            <a:rPr lang="en-US"/>
            <a:t>We aim to develop in-house custom tools that will integrate with GitHub API to streamline workflows.</a:t>
          </a:r>
        </a:p>
      </dgm:t>
    </dgm:pt>
    <dgm:pt modelId="{39008F41-A0F0-4E9B-B0CF-051385FD6F91}" type="parTrans" cxnId="{3C46498E-4859-4C51-9A9E-908011315D9D}">
      <dgm:prSet/>
      <dgm:spPr/>
      <dgm:t>
        <a:bodyPr/>
        <a:lstStyle/>
        <a:p>
          <a:endParaRPr lang="en-US"/>
        </a:p>
      </dgm:t>
    </dgm:pt>
    <dgm:pt modelId="{9C961FAF-4FA7-4ED5-B8E7-D0E3AB73FB50}" type="sibTrans" cxnId="{3C46498E-4859-4C51-9A9E-908011315D9D}">
      <dgm:prSet/>
      <dgm:spPr/>
      <dgm:t>
        <a:bodyPr/>
        <a:lstStyle/>
        <a:p>
          <a:endParaRPr lang="en-US"/>
        </a:p>
      </dgm:t>
    </dgm:pt>
    <dgm:pt modelId="{BE1DFAA6-7740-471C-B79B-513894960887}">
      <dgm:prSet/>
      <dgm:spPr/>
      <dgm:t>
        <a:bodyPr/>
        <a:lstStyle/>
        <a:p>
          <a:pPr>
            <a:defRPr b="1"/>
          </a:pPr>
          <a:r>
            <a:rPr lang="en-US"/>
            <a:t>Standardization Across Teams</a:t>
          </a:r>
        </a:p>
      </dgm:t>
    </dgm:pt>
    <dgm:pt modelId="{D5967CAF-8365-44C5-8571-FC170E955A40}" type="parTrans" cxnId="{91F5F904-BBE5-4514-96EB-7781AF05A776}">
      <dgm:prSet/>
      <dgm:spPr/>
      <dgm:t>
        <a:bodyPr/>
        <a:lstStyle/>
        <a:p>
          <a:endParaRPr lang="en-US"/>
        </a:p>
      </dgm:t>
    </dgm:pt>
    <dgm:pt modelId="{AE08EA48-8293-4F97-A9EB-92FAD84DB8EC}" type="sibTrans" cxnId="{91F5F904-BBE5-4514-96EB-7781AF05A776}">
      <dgm:prSet/>
      <dgm:spPr/>
      <dgm:t>
        <a:bodyPr/>
        <a:lstStyle/>
        <a:p>
          <a:pPr>
            <a:defRPr b="1"/>
          </a:pPr>
          <a:endParaRPr lang="en-US"/>
        </a:p>
      </dgm:t>
    </dgm:pt>
    <dgm:pt modelId="{F913BEE1-5F75-4BCE-B531-09DF6A07E632}">
      <dgm:prSet/>
      <dgm:spPr/>
      <dgm:t>
        <a:bodyPr/>
        <a:lstStyle/>
        <a:p>
          <a:r>
            <a:rPr lang="en-US"/>
            <a:t>Implementing these tools will help ensure standardization in GitHub usage across different teams and projects.</a:t>
          </a:r>
        </a:p>
      </dgm:t>
    </dgm:pt>
    <dgm:pt modelId="{E0AF4B20-4CC0-4B90-A29A-CDA20397CADB}" type="parTrans" cxnId="{E3D76771-DBDD-401C-B3CC-9C0C19794509}">
      <dgm:prSet/>
      <dgm:spPr/>
      <dgm:t>
        <a:bodyPr/>
        <a:lstStyle/>
        <a:p>
          <a:endParaRPr lang="en-US"/>
        </a:p>
      </dgm:t>
    </dgm:pt>
    <dgm:pt modelId="{81A9522D-CB76-40C6-BAE4-093CE59D51CA}" type="sibTrans" cxnId="{E3D76771-DBDD-401C-B3CC-9C0C19794509}">
      <dgm:prSet/>
      <dgm:spPr/>
      <dgm:t>
        <a:bodyPr/>
        <a:lstStyle/>
        <a:p>
          <a:endParaRPr lang="en-US"/>
        </a:p>
      </dgm:t>
    </dgm:pt>
    <dgm:pt modelId="{68CB088E-7FE6-48CB-8BAE-7100C9058D22}">
      <dgm:prSet/>
      <dgm:spPr/>
      <dgm:t>
        <a:bodyPr/>
        <a:lstStyle/>
        <a:p>
          <a:pPr>
            <a:defRPr b="1"/>
          </a:pPr>
          <a:r>
            <a:rPr lang="en-US"/>
            <a:t>Adherence to Best Practices</a:t>
          </a:r>
        </a:p>
      </dgm:t>
    </dgm:pt>
    <dgm:pt modelId="{8388CB50-42A7-4A70-8700-282C2BC763D2}" type="parTrans" cxnId="{971C5F42-1ED0-48F3-9615-611E5DA45FA2}">
      <dgm:prSet/>
      <dgm:spPr/>
      <dgm:t>
        <a:bodyPr/>
        <a:lstStyle/>
        <a:p>
          <a:endParaRPr lang="en-US"/>
        </a:p>
      </dgm:t>
    </dgm:pt>
    <dgm:pt modelId="{B7A3E383-A3E2-42F2-8C30-7FB89DA417EC}" type="sibTrans" cxnId="{971C5F42-1ED0-48F3-9615-611E5DA45FA2}">
      <dgm:prSet/>
      <dgm:spPr/>
      <dgm:t>
        <a:bodyPr/>
        <a:lstStyle/>
        <a:p>
          <a:endParaRPr lang="en-US"/>
        </a:p>
      </dgm:t>
    </dgm:pt>
    <dgm:pt modelId="{A4D9B2BA-25FE-472F-A8FC-53019E4C3611}">
      <dgm:prSet/>
      <dgm:spPr/>
      <dgm:t>
        <a:bodyPr/>
        <a:lstStyle/>
        <a:p>
          <a:r>
            <a:rPr lang="en-US"/>
            <a:t>By standardizing usage, we ensure adherence to best practices which leads to more efficient workflows.</a:t>
          </a:r>
        </a:p>
      </dgm:t>
    </dgm:pt>
    <dgm:pt modelId="{B95124F1-AE6E-4341-B595-24932E8C52E5}" type="parTrans" cxnId="{32F82673-C098-42F0-B50F-6BD095AEF4FF}">
      <dgm:prSet/>
      <dgm:spPr/>
      <dgm:t>
        <a:bodyPr/>
        <a:lstStyle/>
        <a:p>
          <a:endParaRPr lang="en-US"/>
        </a:p>
      </dgm:t>
    </dgm:pt>
    <dgm:pt modelId="{DA10D2A1-5BD5-40E9-B264-02FD22EEED50}" type="sibTrans" cxnId="{32F82673-C098-42F0-B50F-6BD095AEF4FF}">
      <dgm:prSet/>
      <dgm:spPr/>
      <dgm:t>
        <a:bodyPr/>
        <a:lstStyle/>
        <a:p>
          <a:endParaRPr lang="en-US"/>
        </a:p>
      </dgm:t>
    </dgm:pt>
    <dgm:pt modelId="{3489549B-E716-4D53-930A-9F26711734DA}" type="pres">
      <dgm:prSet presAssocID="{3545647D-7972-4A63-9C33-575C197CE0F6}" presName="Root" presStyleCnt="0">
        <dgm:presLayoutVars>
          <dgm:dir/>
          <dgm:resizeHandles val="exact"/>
        </dgm:presLayoutVars>
      </dgm:prSet>
      <dgm:spPr/>
    </dgm:pt>
    <dgm:pt modelId="{89A775AC-2B8F-4391-B3D7-65D5CBD4CAE8}" type="pres">
      <dgm:prSet presAssocID="{933202B5-F3FF-4033-9C68-52AE98A474E7}" presName="Composite" presStyleCnt="0"/>
      <dgm:spPr/>
    </dgm:pt>
    <dgm:pt modelId="{9B357EB7-3F4A-431E-A276-7A1BC8BE104E}" type="pres">
      <dgm:prSet presAssocID="{933202B5-F3FF-4033-9C68-52AE98A474E7}"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1713" r="22038" b="1"/>
          <a:stretch>
            <a:fillRect l="-39000" r="-39000"/>
          </a:stretch>
        </a:blipFill>
      </dgm:spPr>
      <dgm:extLst>
        <a:ext uri="{E40237B7-FDA0-4F09-8148-C483321AD2D9}">
          <dgm14:cNvPr xmlns:dgm14="http://schemas.microsoft.com/office/drawing/2010/diagram" id="0" name="" descr="4K Resolution"/>
        </a:ext>
      </dgm:extLst>
    </dgm:pt>
    <dgm:pt modelId="{D501FC6E-F31D-4127-B10F-4088C4CD9962}" type="pres">
      <dgm:prSet presAssocID="{933202B5-F3FF-4033-9C68-52AE98A474E7}" presName="Subtitle" presStyleLbl="revTx" presStyleIdx="0" presStyleCnt="6">
        <dgm:presLayoutVars>
          <dgm:chMax val="0"/>
          <dgm:bulletEnabled/>
        </dgm:presLayoutVars>
      </dgm:prSet>
      <dgm:spPr/>
    </dgm:pt>
    <dgm:pt modelId="{4450BC90-DE2A-4E6A-952E-09F9ECE12BE7}" type="pres">
      <dgm:prSet presAssocID="{933202B5-F3FF-4033-9C68-52AE98A474E7}" presName="Description" presStyleLbl="revTx" presStyleIdx="1" presStyleCnt="6">
        <dgm:presLayoutVars>
          <dgm:bulletEnabled/>
        </dgm:presLayoutVars>
      </dgm:prSet>
      <dgm:spPr/>
    </dgm:pt>
    <dgm:pt modelId="{350AC16D-7803-4814-B93C-A2EFDEB9831D}" type="pres">
      <dgm:prSet presAssocID="{8664BCBE-1BA6-41FB-83F0-4644ACC2F1A3}" presName="sibTrans" presStyleLbl="sibTrans2D1" presStyleIdx="0" presStyleCnt="0"/>
      <dgm:spPr/>
    </dgm:pt>
    <dgm:pt modelId="{E5BC696B-3890-4654-A0AD-72C4361EBC7F}" type="pres">
      <dgm:prSet presAssocID="{BE1DFAA6-7740-471C-B79B-513894960887}" presName="Composite" presStyleCnt="0"/>
      <dgm:spPr/>
    </dgm:pt>
    <dgm:pt modelId="{82384733-53AD-4B95-8DB0-5EA5651DCCBE}" type="pres">
      <dgm:prSet presAssocID="{BE1DFAA6-7740-471C-B79B-513894960887}"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28310" r="4944" b="6"/>
          <a:stretch>
            <a:fillRect l="-25000" r="-25000"/>
          </a:stretch>
        </a:blipFill>
      </dgm:spPr>
      <dgm:extLst>
        <a:ext uri="{E40237B7-FDA0-4F09-8148-C483321AD2D9}">
          <dgm14:cNvPr xmlns:dgm14="http://schemas.microsoft.com/office/drawing/2010/diagram" id="0" name="" descr="Team of young casual dressed people have a meeting in office."/>
        </a:ext>
      </dgm:extLst>
    </dgm:pt>
    <dgm:pt modelId="{685E0DA3-9CDD-4FB4-B430-42DA86461386}" type="pres">
      <dgm:prSet presAssocID="{BE1DFAA6-7740-471C-B79B-513894960887}" presName="Subtitle" presStyleLbl="revTx" presStyleIdx="2" presStyleCnt="6">
        <dgm:presLayoutVars>
          <dgm:chMax val="0"/>
          <dgm:bulletEnabled/>
        </dgm:presLayoutVars>
      </dgm:prSet>
      <dgm:spPr/>
    </dgm:pt>
    <dgm:pt modelId="{797A31CC-4014-4D26-BFDE-97C626287485}" type="pres">
      <dgm:prSet presAssocID="{BE1DFAA6-7740-471C-B79B-513894960887}" presName="Description" presStyleLbl="revTx" presStyleIdx="3" presStyleCnt="6">
        <dgm:presLayoutVars>
          <dgm:bulletEnabled/>
        </dgm:presLayoutVars>
      </dgm:prSet>
      <dgm:spPr/>
    </dgm:pt>
    <dgm:pt modelId="{680E15A1-6B6E-49D5-89D6-50E3BF148C4D}" type="pres">
      <dgm:prSet presAssocID="{AE08EA48-8293-4F97-A9EB-92FAD84DB8EC}" presName="sibTrans" presStyleLbl="sibTrans2D1" presStyleIdx="0" presStyleCnt="0"/>
      <dgm:spPr/>
    </dgm:pt>
    <dgm:pt modelId="{4269064A-C942-4416-8FFA-4C30D96DF875}" type="pres">
      <dgm:prSet presAssocID="{68CB088E-7FE6-48CB-8BAE-7100C9058D22}" presName="Composite" presStyleCnt="0"/>
      <dgm:spPr/>
    </dgm:pt>
    <dgm:pt modelId="{7F192E51-1C95-470F-AF0B-AD53C17531C2}" type="pres">
      <dgm:prSet presAssocID="{68CB088E-7FE6-48CB-8BAE-7100C9058D22}"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5068" r="19434" b="4"/>
          <a:stretch>
            <a:fillRect l="-26000" r="-26000"/>
          </a:stretch>
        </a:blipFill>
      </dgm:spPr>
      <dgm:extLst>
        <a:ext uri="{E40237B7-FDA0-4F09-8148-C483321AD2D9}">
          <dgm14:cNvPr xmlns:dgm14="http://schemas.microsoft.com/office/drawing/2010/diagram" id="0" name="" descr="Female drawing flow chart"/>
        </a:ext>
      </dgm:extLst>
    </dgm:pt>
    <dgm:pt modelId="{A7FCC896-8277-4AC3-85A4-3B6D4968B256}" type="pres">
      <dgm:prSet presAssocID="{68CB088E-7FE6-48CB-8BAE-7100C9058D22}" presName="Subtitle" presStyleLbl="revTx" presStyleIdx="4" presStyleCnt="6">
        <dgm:presLayoutVars>
          <dgm:chMax val="0"/>
          <dgm:bulletEnabled/>
        </dgm:presLayoutVars>
      </dgm:prSet>
      <dgm:spPr/>
    </dgm:pt>
    <dgm:pt modelId="{FCFECEE7-8998-42ED-917D-A5CF8C2D82EB}" type="pres">
      <dgm:prSet presAssocID="{68CB088E-7FE6-48CB-8BAE-7100C9058D22}" presName="Description" presStyleLbl="revTx" presStyleIdx="5" presStyleCnt="6">
        <dgm:presLayoutVars>
          <dgm:bulletEnabled/>
        </dgm:presLayoutVars>
      </dgm:prSet>
      <dgm:spPr/>
    </dgm:pt>
  </dgm:ptLst>
  <dgm:cxnLst>
    <dgm:cxn modelId="{B4BD2303-9AD3-44A1-B6FB-7052F26DCAF3}" type="presOf" srcId="{3545647D-7972-4A63-9C33-575C197CE0F6}" destId="{3489549B-E716-4D53-930A-9F26711734DA}" srcOrd="0" destOrd="0" presId="urn:microsoft.com/office/officeart/2024/3/layout/verticalVisualTextBlock1"/>
    <dgm:cxn modelId="{234E5A03-8B21-48EC-B848-9327ACF46968}" type="presOf" srcId="{F913BEE1-5F75-4BCE-B531-09DF6A07E632}" destId="{797A31CC-4014-4D26-BFDE-97C626287485}" srcOrd="0" destOrd="0" presId="urn:microsoft.com/office/officeart/2024/3/layout/verticalVisualTextBlock1"/>
    <dgm:cxn modelId="{91F5F904-BBE5-4514-96EB-7781AF05A776}" srcId="{3545647D-7972-4A63-9C33-575C197CE0F6}" destId="{BE1DFAA6-7740-471C-B79B-513894960887}" srcOrd="1" destOrd="0" parTransId="{D5967CAF-8365-44C5-8571-FC170E955A40}" sibTransId="{AE08EA48-8293-4F97-A9EB-92FAD84DB8EC}"/>
    <dgm:cxn modelId="{D6F4391E-9201-47B9-B3F1-B3A33210F0B1}" type="presOf" srcId="{FF1E947C-2BA1-4F3D-9E9B-66F9F822D490}" destId="{4450BC90-DE2A-4E6A-952E-09F9ECE12BE7}" srcOrd="0" destOrd="0" presId="urn:microsoft.com/office/officeart/2024/3/layout/verticalVisualTextBlock1"/>
    <dgm:cxn modelId="{C56C2E27-B1D0-4F2E-A837-D53339B002AC}" type="presOf" srcId="{BE1DFAA6-7740-471C-B79B-513894960887}" destId="{685E0DA3-9CDD-4FB4-B430-42DA86461386}" srcOrd="0" destOrd="0" presId="urn:microsoft.com/office/officeart/2024/3/layout/verticalVisualTextBlock1"/>
    <dgm:cxn modelId="{971C5F42-1ED0-48F3-9615-611E5DA45FA2}" srcId="{3545647D-7972-4A63-9C33-575C197CE0F6}" destId="{68CB088E-7FE6-48CB-8BAE-7100C9058D22}" srcOrd="2" destOrd="0" parTransId="{8388CB50-42A7-4A70-8700-282C2BC763D2}" sibTransId="{B7A3E383-A3E2-42F2-8C30-7FB89DA417EC}"/>
    <dgm:cxn modelId="{438A1368-1B6D-4958-92E2-72BD46C273DA}" type="presOf" srcId="{AE08EA48-8293-4F97-A9EB-92FAD84DB8EC}" destId="{680E15A1-6B6E-49D5-89D6-50E3BF148C4D}" srcOrd="0" destOrd="0" presId="urn:microsoft.com/office/officeart/2024/3/layout/verticalVisualTextBlock1"/>
    <dgm:cxn modelId="{E5B1634E-E119-43B9-A26C-69744E810750}" type="presOf" srcId="{A4D9B2BA-25FE-472F-A8FC-53019E4C3611}" destId="{FCFECEE7-8998-42ED-917D-A5CF8C2D82EB}" srcOrd="0" destOrd="0" presId="urn:microsoft.com/office/officeart/2024/3/layout/verticalVisualTextBlock1"/>
    <dgm:cxn modelId="{E3D76771-DBDD-401C-B3CC-9C0C19794509}" srcId="{BE1DFAA6-7740-471C-B79B-513894960887}" destId="{F913BEE1-5F75-4BCE-B531-09DF6A07E632}" srcOrd="0" destOrd="0" parTransId="{E0AF4B20-4CC0-4B90-A29A-CDA20397CADB}" sibTransId="{81A9522D-CB76-40C6-BAE4-093CE59D51CA}"/>
    <dgm:cxn modelId="{7323BA51-4102-452A-B696-7B9CE29D67DD}" type="presOf" srcId="{68CB088E-7FE6-48CB-8BAE-7100C9058D22}" destId="{A7FCC896-8277-4AC3-85A4-3B6D4968B256}" srcOrd="0" destOrd="0" presId="urn:microsoft.com/office/officeart/2024/3/layout/verticalVisualTextBlock1"/>
    <dgm:cxn modelId="{32F82673-C098-42F0-B50F-6BD095AEF4FF}" srcId="{68CB088E-7FE6-48CB-8BAE-7100C9058D22}" destId="{A4D9B2BA-25FE-472F-A8FC-53019E4C3611}" srcOrd="0" destOrd="0" parTransId="{B95124F1-AE6E-4341-B595-24932E8C52E5}" sibTransId="{DA10D2A1-5BD5-40E9-B264-02FD22EEED50}"/>
    <dgm:cxn modelId="{E7787553-AB6D-4BCA-A8EF-6CD3654D225F}" type="presOf" srcId="{933202B5-F3FF-4033-9C68-52AE98A474E7}" destId="{D501FC6E-F31D-4127-B10F-4088C4CD9962}" srcOrd="0" destOrd="0" presId="urn:microsoft.com/office/officeart/2024/3/layout/verticalVisualTextBlock1"/>
    <dgm:cxn modelId="{3C46498E-4859-4C51-9A9E-908011315D9D}" srcId="{933202B5-F3FF-4033-9C68-52AE98A474E7}" destId="{FF1E947C-2BA1-4F3D-9E9B-66F9F822D490}" srcOrd="0" destOrd="0" parTransId="{39008F41-A0F0-4E9B-B0CF-051385FD6F91}" sibTransId="{9C961FAF-4FA7-4ED5-B8E7-D0E3AB73FB50}"/>
    <dgm:cxn modelId="{8F535499-C9FA-45E8-AFFE-EF3AC945B12E}" type="presOf" srcId="{8664BCBE-1BA6-41FB-83F0-4644ACC2F1A3}" destId="{350AC16D-7803-4814-B93C-A2EFDEB9831D}" srcOrd="0" destOrd="0" presId="urn:microsoft.com/office/officeart/2024/3/layout/verticalVisualTextBlock1"/>
    <dgm:cxn modelId="{D5EF8CD4-5917-4C4B-B375-2A5F92AB6ADA}" srcId="{3545647D-7972-4A63-9C33-575C197CE0F6}" destId="{933202B5-F3FF-4033-9C68-52AE98A474E7}" srcOrd="0" destOrd="0" parTransId="{85E59AD6-F9C8-4080-8A31-8FFB18E99655}" sibTransId="{8664BCBE-1BA6-41FB-83F0-4644ACC2F1A3}"/>
    <dgm:cxn modelId="{8BD246C6-BAB7-4E26-AE84-6E4E66457B2A}" type="presParOf" srcId="{3489549B-E716-4D53-930A-9F26711734DA}" destId="{89A775AC-2B8F-4391-B3D7-65D5CBD4CAE8}" srcOrd="0" destOrd="0" presId="urn:microsoft.com/office/officeart/2024/3/layout/verticalVisualTextBlock1"/>
    <dgm:cxn modelId="{B171834E-4EFD-448E-810D-29EC3F3EFE17}" type="presParOf" srcId="{89A775AC-2B8F-4391-B3D7-65D5CBD4CAE8}" destId="{9B357EB7-3F4A-431E-A276-7A1BC8BE104E}" srcOrd="0" destOrd="0" presId="urn:microsoft.com/office/officeart/2024/3/layout/verticalVisualTextBlock1"/>
    <dgm:cxn modelId="{43E4DCB1-AFB8-4327-8EED-CEAE6D789947}" type="presParOf" srcId="{89A775AC-2B8F-4391-B3D7-65D5CBD4CAE8}" destId="{D501FC6E-F31D-4127-B10F-4088C4CD9962}" srcOrd="1" destOrd="0" presId="urn:microsoft.com/office/officeart/2024/3/layout/verticalVisualTextBlock1"/>
    <dgm:cxn modelId="{784852B3-7C2D-4073-A34A-D9DB177ED00F}" type="presParOf" srcId="{89A775AC-2B8F-4391-B3D7-65D5CBD4CAE8}" destId="{4450BC90-DE2A-4E6A-952E-09F9ECE12BE7}" srcOrd="2" destOrd="0" presId="urn:microsoft.com/office/officeart/2024/3/layout/verticalVisualTextBlock1"/>
    <dgm:cxn modelId="{912A29AB-1571-4D66-9E5C-9BC9D1FE9B2B}" type="presParOf" srcId="{3489549B-E716-4D53-930A-9F26711734DA}" destId="{350AC16D-7803-4814-B93C-A2EFDEB9831D}" srcOrd="1" destOrd="0" presId="urn:microsoft.com/office/officeart/2024/3/layout/verticalVisualTextBlock1"/>
    <dgm:cxn modelId="{7B3F3226-A3E6-4699-9E7C-C1451043FDFD}" type="presParOf" srcId="{3489549B-E716-4D53-930A-9F26711734DA}" destId="{E5BC696B-3890-4654-A0AD-72C4361EBC7F}" srcOrd="2" destOrd="0" presId="urn:microsoft.com/office/officeart/2024/3/layout/verticalVisualTextBlock1"/>
    <dgm:cxn modelId="{DE87A908-93EB-4CE2-9F2A-F4C79462ADE7}" type="presParOf" srcId="{E5BC696B-3890-4654-A0AD-72C4361EBC7F}" destId="{82384733-53AD-4B95-8DB0-5EA5651DCCBE}" srcOrd="0" destOrd="0" presId="urn:microsoft.com/office/officeart/2024/3/layout/verticalVisualTextBlock1"/>
    <dgm:cxn modelId="{694D20E7-4BD4-4696-B06E-7B8B308B6A14}" type="presParOf" srcId="{E5BC696B-3890-4654-A0AD-72C4361EBC7F}" destId="{685E0DA3-9CDD-4FB4-B430-42DA86461386}" srcOrd="1" destOrd="0" presId="urn:microsoft.com/office/officeart/2024/3/layout/verticalVisualTextBlock1"/>
    <dgm:cxn modelId="{851D4147-6730-4A64-8F96-A4CAC274CA0F}" type="presParOf" srcId="{E5BC696B-3890-4654-A0AD-72C4361EBC7F}" destId="{797A31CC-4014-4D26-BFDE-97C626287485}" srcOrd="2" destOrd="0" presId="urn:microsoft.com/office/officeart/2024/3/layout/verticalVisualTextBlock1"/>
    <dgm:cxn modelId="{6D1A8C56-9309-4C1E-B8D4-23D43DC92390}" type="presParOf" srcId="{3489549B-E716-4D53-930A-9F26711734DA}" destId="{680E15A1-6B6E-49D5-89D6-50E3BF148C4D}" srcOrd="3" destOrd="0" presId="urn:microsoft.com/office/officeart/2024/3/layout/verticalVisualTextBlock1"/>
    <dgm:cxn modelId="{D9C74E72-2D42-49EC-A033-2432ABC8186A}" type="presParOf" srcId="{3489549B-E716-4D53-930A-9F26711734DA}" destId="{4269064A-C942-4416-8FFA-4C30D96DF875}" srcOrd="4" destOrd="0" presId="urn:microsoft.com/office/officeart/2024/3/layout/verticalVisualTextBlock1"/>
    <dgm:cxn modelId="{D6A0AAAE-9455-4E5F-BD26-0206A71F2C7C}" type="presParOf" srcId="{4269064A-C942-4416-8FFA-4C30D96DF875}" destId="{7F192E51-1C95-470F-AF0B-AD53C17531C2}" srcOrd="0" destOrd="0" presId="urn:microsoft.com/office/officeart/2024/3/layout/verticalVisualTextBlock1"/>
    <dgm:cxn modelId="{0084419F-5CEA-48EC-9FCE-9454A26F35C7}" type="presParOf" srcId="{4269064A-C942-4416-8FFA-4C30D96DF875}" destId="{A7FCC896-8277-4AC3-85A4-3B6D4968B256}" srcOrd="1" destOrd="0" presId="urn:microsoft.com/office/officeart/2024/3/layout/verticalVisualTextBlock1"/>
    <dgm:cxn modelId="{D0CDFDAC-6FC4-40CA-8DC6-11549D535078}" type="presParOf" srcId="{4269064A-C942-4416-8FFA-4C30D96DF875}" destId="{FCFECEE7-8998-42ED-917D-A5CF8C2D82EB}" srcOrd="2" destOrd="0" presId="urn:microsoft.com/office/officeart/2024/3/layout/verticalVisualTextBlock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F1CA1-E7C7-45AA-9170-6997E801243D}">
      <dsp:nvSpPr>
        <dsp:cNvPr id="0" name=""/>
        <dsp:cNvSpPr/>
      </dsp:nvSpPr>
      <dsp:spPr>
        <a:xfrm>
          <a:off x="0" y="0"/>
          <a:ext cx="1515236" cy="151523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45" r="33001" b="-6"/>
          <a:stretch/>
        </a:blipFill>
        <a:ln>
          <a:noFill/>
        </a:ln>
        <a:effectLst/>
      </dsp:spPr>
      <dsp:style>
        <a:lnRef idx="0">
          <a:scrgbClr r="0" g="0" b="0"/>
        </a:lnRef>
        <a:fillRef idx="3">
          <a:scrgbClr r="0" g="0" b="0"/>
        </a:fillRef>
        <a:effectRef idx="2">
          <a:scrgbClr r="0" g="0" b="0"/>
        </a:effectRef>
        <a:fontRef idx="minor">
          <a:schemeClr val="lt1"/>
        </a:fontRef>
      </dsp:style>
    </dsp:sp>
    <dsp:sp modelId="{A4F965C1-9B6E-4B0A-BF70-C5BAA338EA67}">
      <dsp:nvSpPr>
        <dsp:cNvPr id="0" name=""/>
        <dsp:cNvSpPr/>
      </dsp:nvSpPr>
      <dsp:spPr>
        <a:xfrm>
          <a:off x="1695236" y="0"/>
          <a:ext cx="7292239" cy="32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1: Uplifting Our Organization</a:t>
          </a:r>
        </a:p>
      </dsp:txBody>
      <dsp:txXfrm>
        <a:off x="1695236" y="0"/>
        <a:ext cx="7292239" cy="324359"/>
      </dsp:txXfrm>
    </dsp:sp>
    <dsp:sp modelId="{03935E15-66CA-4AE4-9A3C-D8A369A442AD}">
      <dsp:nvSpPr>
        <dsp:cNvPr id="0" name=""/>
        <dsp:cNvSpPr/>
      </dsp:nvSpPr>
      <dsp:spPr>
        <a:xfrm>
          <a:off x="1695236" y="324359"/>
          <a:ext cx="7292239" cy="1190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This theme focuses on strategies to enhance our internal culture and employee engagement within the organization.</a:t>
          </a:r>
        </a:p>
      </dsp:txBody>
      <dsp:txXfrm>
        <a:off x="1695236" y="324359"/>
        <a:ext cx="7292239" cy="1190877"/>
      </dsp:txXfrm>
    </dsp:sp>
    <dsp:sp modelId="{34FC77D1-9BD7-4E5C-91DF-8C3DF3A5C7C0}">
      <dsp:nvSpPr>
        <dsp:cNvPr id="0" name=""/>
        <dsp:cNvSpPr/>
      </dsp:nvSpPr>
      <dsp:spPr>
        <a:xfrm>
          <a:off x="0" y="1636455"/>
          <a:ext cx="1515236" cy="151523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4605" r="28642" b="-6"/>
          <a:stretch/>
        </a:blipFill>
        <a:ln>
          <a:noFill/>
        </a:ln>
        <a:effectLst/>
      </dsp:spPr>
      <dsp:style>
        <a:lnRef idx="0">
          <a:scrgbClr r="0" g="0" b="0"/>
        </a:lnRef>
        <a:fillRef idx="3">
          <a:scrgbClr r="0" g="0" b="0"/>
        </a:fillRef>
        <a:effectRef idx="2">
          <a:scrgbClr r="0" g="0" b="0"/>
        </a:effectRef>
        <a:fontRef idx="minor">
          <a:schemeClr val="lt1"/>
        </a:fontRef>
      </dsp:style>
    </dsp:sp>
    <dsp:sp modelId="{C2F8651F-2A5F-4906-9500-0E59C776D91D}">
      <dsp:nvSpPr>
        <dsp:cNvPr id="0" name=""/>
        <dsp:cNvSpPr/>
      </dsp:nvSpPr>
      <dsp:spPr>
        <a:xfrm>
          <a:off x="1695236" y="1636455"/>
          <a:ext cx="7292239" cy="32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2: Driving Quality Outcomes</a:t>
          </a:r>
        </a:p>
      </dsp:txBody>
      <dsp:txXfrm>
        <a:off x="1695236" y="1636455"/>
        <a:ext cx="7292239" cy="324359"/>
      </dsp:txXfrm>
    </dsp:sp>
    <dsp:sp modelId="{DD632F0F-6EFF-41F6-AC3D-603EBD4B4DCC}">
      <dsp:nvSpPr>
        <dsp:cNvPr id="0" name=""/>
        <dsp:cNvSpPr/>
      </dsp:nvSpPr>
      <dsp:spPr>
        <a:xfrm>
          <a:off x="1695236" y="1960814"/>
          <a:ext cx="7292239" cy="1190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We will discuss methods to improve the quality of our services and the impact on client satisfaction.</a:t>
          </a:r>
        </a:p>
      </dsp:txBody>
      <dsp:txXfrm>
        <a:off x="1695236" y="1960814"/>
        <a:ext cx="7292239" cy="1190877"/>
      </dsp:txXfrm>
    </dsp:sp>
    <dsp:sp modelId="{712C250E-5220-468F-85C1-D3B10907C8EB}">
      <dsp:nvSpPr>
        <dsp:cNvPr id="0" name=""/>
        <dsp:cNvSpPr/>
      </dsp:nvSpPr>
      <dsp:spPr>
        <a:xfrm>
          <a:off x="0" y="3272911"/>
          <a:ext cx="1515236" cy="151523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4980" r="18266" b="-6"/>
          <a:stretch/>
        </a:blipFill>
        <a:ln>
          <a:noFill/>
        </a:ln>
        <a:effectLst/>
      </dsp:spPr>
      <dsp:style>
        <a:lnRef idx="0">
          <a:scrgbClr r="0" g="0" b="0"/>
        </a:lnRef>
        <a:fillRef idx="3">
          <a:scrgbClr r="0" g="0" b="0"/>
        </a:fillRef>
        <a:effectRef idx="2">
          <a:scrgbClr r="0" g="0" b="0"/>
        </a:effectRef>
        <a:fontRef idx="minor">
          <a:schemeClr val="lt1"/>
        </a:fontRef>
      </dsp:style>
    </dsp:sp>
    <dsp:sp modelId="{551B8FF5-3106-4200-A72B-1B99AE569260}">
      <dsp:nvSpPr>
        <dsp:cNvPr id="0" name=""/>
        <dsp:cNvSpPr/>
      </dsp:nvSpPr>
      <dsp:spPr>
        <a:xfrm>
          <a:off x="1695236" y="3272911"/>
          <a:ext cx="7292239" cy="324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3: Exceptional Client Experiences</a:t>
          </a:r>
        </a:p>
      </dsp:txBody>
      <dsp:txXfrm>
        <a:off x="1695236" y="3272911"/>
        <a:ext cx="7292239" cy="324359"/>
      </dsp:txXfrm>
    </dsp:sp>
    <dsp:sp modelId="{1F40426B-FC8B-4D08-B69E-4F208DB42472}">
      <dsp:nvSpPr>
        <dsp:cNvPr id="0" name=""/>
        <dsp:cNvSpPr/>
      </dsp:nvSpPr>
      <dsp:spPr>
        <a:xfrm>
          <a:off x="1695236" y="3597270"/>
          <a:ext cx="7292239" cy="1190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dirty="0"/>
            <a:t>This theme revolves around creating memorable experiences for our clients through tailored services and support.</a:t>
          </a:r>
        </a:p>
      </dsp:txBody>
      <dsp:txXfrm>
        <a:off x="1695236" y="3597270"/>
        <a:ext cx="7292239" cy="1190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F1CA1-E7C7-45AA-9170-6997E801243D}">
      <dsp:nvSpPr>
        <dsp:cNvPr id="0" name=""/>
        <dsp:cNvSpPr/>
      </dsp:nvSpPr>
      <dsp:spPr>
        <a:xfrm>
          <a:off x="0" y="8279"/>
          <a:ext cx="1598268" cy="159826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45" r="33001" b="-6"/>
          <a:stretch/>
        </a:blipFill>
        <a:ln>
          <a:noFill/>
        </a:ln>
        <a:effectLst/>
      </dsp:spPr>
      <dsp:style>
        <a:lnRef idx="0">
          <a:scrgbClr r="0" g="0" b="0"/>
        </a:lnRef>
        <a:fillRef idx="3">
          <a:scrgbClr r="0" g="0" b="0"/>
        </a:fillRef>
        <a:effectRef idx="2">
          <a:scrgbClr r="0" g="0" b="0"/>
        </a:effectRef>
        <a:fontRef idx="minor">
          <a:schemeClr val="lt1"/>
        </a:fontRef>
      </dsp:style>
    </dsp:sp>
    <dsp:sp modelId="{A4F965C1-9B6E-4B0A-BF70-C5BAA338EA67}">
      <dsp:nvSpPr>
        <dsp:cNvPr id="0" name=""/>
        <dsp:cNvSpPr/>
      </dsp:nvSpPr>
      <dsp:spPr>
        <a:xfrm>
          <a:off x="1778268" y="0"/>
          <a:ext cx="8627655" cy="320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1: Uplifting Our Organization</a:t>
          </a:r>
        </a:p>
      </dsp:txBody>
      <dsp:txXfrm>
        <a:off x="1778268" y="0"/>
        <a:ext cx="8627655" cy="320646"/>
      </dsp:txXfrm>
    </dsp:sp>
    <dsp:sp modelId="{03935E15-66CA-4AE4-9A3C-D8A369A442AD}">
      <dsp:nvSpPr>
        <dsp:cNvPr id="0" name=""/>
        <dsp:cNvSpPr/>
      </dsp:nvSpPr>
      <dsp:spPr>
        <a:xfrm>
          <a:off x="1688195" y="320646"/>
          <a:ext cx="8807800" cy="123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 rIns="15240" bIns="15240" numCol="1" spcCol="1270" anchor="t" anchorCtr="0">
          <a:noAutofit/>
        </a:bodyPr>
        <a:lstStyle/>
        <a:p>
          <a:pPr marL="0" lvl="0" indent="0" algn="l" defTabSz="533400">
            <a:lnSpc>
              <a:spcPct val="100000"/>
            </a:lnSpc>
            <a:spcBef>
              <a:spcPct val="0"/>
            </a:spcBef>
            <a:spcAft>
              <a:spcPct val="35000"/>
            </a:spcAft>
            <a:buNone/>
          </a:pPr>
          <a:r>
            <a:rPr lang="en-US" sz="1200" kern="1200" dirty="0"/>
            <a:t>As a Delivery Manager for AI Workbench and AIQ, by the end of </a:t>
          </a:r>
          <a:r>
            <a:rPr lang="en-US" sz="1200" kern="1200" dirty="0">
              <a:highlight>
                <a:srgbClr val="00FF00"/>
              </a:highlight>
            </a:rPr>
            <a:t>Q3 FY25</a:t>
          </a:r>
          <a:r>
            <a:rPr lang="en-US" sz="1200" kern="1200" dirty="0"/>
            <a:t>, </a:t>
          </a:r>
        </a:p>
        <a:p>
          <a:pPr marL="0" lvl="0" indent="0" algn="l" defTabSz="533400">
            <a:lnSpc>
              <a:spcPct val="100000"/>
            </a:lnSpc>
            <a:spcBef>
              <a:spcPct val="0"/>
            </a:spcBef>
            <a:spcAft>
              <a:spcPct val="35000"/>
            </a:spcAft>
            <a:buFont typeface="Arial" panose="020B0604020202020204" pitchFamily="34" charset="0"/>
            <a:buNone/>
          </a:pPr>
          <a:r>
            <a:rPr lang="en-US" sz="1200" kern="1200" dirty="0"/>
            <a:t>Work towards process improvement targeting for a mature change management framework for Workbench deliverables. </a:t>
          </a:r>
        </a:p>
        <a:p>
          <a:pPr marL="0" lvl="0" indent="0" algn="l" defTabSz="533400">
            <a:lnSpc>
              <a:spcPct val="100000"/>
            </a:lnSpc>
            <a:spcBef>
              <a:spcPct val="0"/>
            </a:spcBef>
            <a:spcAft>
              <a:spcPct val="35000"/>
            </a:spcAft>
            <a:buFont typeface="Arial" panose="020B0604020202020204" pitchFamily="34" charset="0"/>
            <a:buNone/>
          </a:pPr>
          <a:r>
            <a:rPr lang="en-US" sz="1200" kern="1200" dirty="0"/>
            <a:t>Collaborate with cross-functional and GTK operations to facilitate efficient CAB process and other operational support item </a:t>
          </a:r>
        </a:p>
        <a:p>
          <a:pPr marL="0" lvl="0" indent="0" algn="l" defTabSz="533400">
            <a:lnSpc>
              <a:spcPct val="100000"/>
            </a:lnSpc>
            <a:spcBef>
              <a:spcPct val="0"/>
            </a:spcBef>
            <a:spcAft>
              <a:spcPct val="35000"/>
            </a:spcAft>
            <a:buFont typeface="Arial" panose="020B0604020202020204" pitchFamily="34" charset="0"/>
            <a:buNone/>
          </a:pPr>
          <a:r>
            <a:rPr lang="en-US" sz="1200" kern="1200" dirty="0"/>
            <a:t>Contribute towards continuous improvement through reviews &amp; feedback to foster a culture of striving for excellence.</a:t>
          </a:r>
        </a:p>
      </dsp:txBody>
      <dsp:txXfrm>
        <a:off x="1688195" y="320646"/>
        <a:ext cx="8807800" cy="1234155"/>
      </dsp:txXfrm>
    </dsp:sp>
    <dsp:sp modelId="{34FC77D1-9BD7-4E5C-91DF-8C3DF3A5C7C0}">
      <dsp:nvSpPr>
        <dsp:cNvPr id="0" name=""/>
        <dsp:cNvSpPr/>
      </dsp:nvSpPr>
      <dsp:spPr>
        <a:xfrm>
          <a:off x="6147" y="1726130"/>
          <a:ext cx="1598268" cy="159826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4605" r="28642" b="-6"/>
          <a:stretch/>
        </a:blipFill>
        <a:ln>
          <a:noFill/>
        </a:ln>
        <a:effectLst/>
      </dsp:spPr>
      <dsp:style>
        <a:lnRef idx="0">
          <a:scrgbClr r="0" g="0" b="0"/>
        </a:lnRef>
        <a:fillRef idx="3">
          <a:scrgbClr r="0" g="0" b="0"/>
        </a:fillRef>
        <a:effectRef idx="2">
          <a:scrgbClr r="0" g="0" b="0"/>
        </a:effectRef>
        <a:fontRef idx="minor">
          <a:schemeClr val="lt1"/>
        </a:fontRef>
      </dsp:style>
    </dsp:sp>
    <dsp:sp modelId="{C2F8651F-2A5F-4906-9500-0E59C776D91D}">
      <dsp:nvSpPr>
        <dsp:cNvPr id="0" name=""/>
        <dsp:cNvSpPr/>
      </dsp:nvSpPr>
      <dsp:spPr>
        <a:xfrm>
          <a:off x="1784415" y="1726130"/>
          <a:ext cx="8627655" cy="320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2: Driving Quality Outcomes</a:t>
          </a:r>
        </a:p>
      </dsp:txBody>
      <dsp:txXfrm>
        <a:off x="1784415" y="1726130"/>
        <a:ext cx="8627655" cy="320646"/>
      </dsp:txXfrm>
    </dsp:sp>
    <dsp:sp modelId="{DD632F0F-6EFF-41F6-AC3D-603EBD4B4DCC}">
      <dsp:nvSpPr>
        <dsp:cNvPr id="0" name=""/>
        <dsp:cNvSpPr/>
      </dsp:nvSpPr>
      <dsp:spPr>
        <a:xfrm>
          <a:off x="1706637" y="2046776"/>
          <a:ext cx="8783211" cy="123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 rIns="15240" bIns="15240" numCol="1" spcCol="1270" anchor="t" anchorCtr="0">
          <a:noAutofit/>
        </a:bodyPr>
        <a:lstStyle/>
        <a:p>
          <a:pPr marL="0" lvl="0" indent="0" algn="l" defTabSz="533400">
            <a:lnSpc>
              <a:spcPct val="100000"/>
            </a:lnSpc>
            <a:spcBef>
              <a:spcPct val="0"/>
            </a:spcBef>
            <a:spcAft>
              <a:spcPct val="35000"/>
            </a:spcAft>
            <a:buNone/>
          </a:pPr>
          <a:r>
            <a:rPr lang="en-US" sz="1200" b="1" kern="1200" dirty="0">
              <a:highlight>
                <a:srgbClr val="FFFF00"/>
              </a:highlight>
            </a:rPr>
            <a:t>Improve GitHub Standardization and Hygiene</a:t>
          </a:r>
          <a:r>
            <a:rPr lang="en-US" sz="1100" kern="1200" dirty="0"/>
            <a:t>: </a:t>
          </a:r>
        </a:p>
        <a:p>
          <a:pPr marL="0" lvl="0" indent="0" algn="l" defTabSz="533400">
            <a:lnSpc>
              <a:spcPct val="100000"/>
            </a:lnSpc>
            <a:spcBef>
              <a:spcPct val="0"/>
            </a:spcBef>
            <a:spcAft>
              <a:spcPct val="35000"/>
            </a:spcAft>
            <a:buNone/>
          </a:pPr>
          <a:r>
            <a:rPr lang="en-US" sz="1200" kern="1200" dirty="0"/>
            <a:t>As a Delivery Manager for AI Workbench, by </a:t>
          </a:r>
          <a:r>
            <a:rPr lang="en-US" sz="1200" kern="1200" dirty="0">
              <a:highlight>
                <a:srgbClr val="00FF00"/>
              </a:highlight>
            </a:rPr>
            <a:t>the end of Q2 FY25</a:t>
          </a:r>
          <a:r>
            <a:rPr lang="en-US" sz="1200" kern="1200" dirty="0"/>
            <a:t>, </a:t>
          </a:r>
        </a:p>
        <a:p>
          <a:pPr marL="0" lvl="0" indent="0" algn="l" defTabSz="533400">
            <a:lnSpc>
              <a:spcPct val="100000"/>
            </a:lnSpc>
            <a:spcBef>
              <a:spcPct val="0"/>
            </a:spcBef>
            <a:spcAft>
              <a:spcPct val="35000"/>
            </a:spcAft>
            <a:buNone/>
          </a:pPr>
          <a:r>
            <a:rPr lang="en-US" sz="1200" kern="1200" dirty="0"/>
            <a:t>Develop and implement in-house custom tools and utilities leveraging GitHub API and/or </a:t>
          </a:r>
          <a:r>
            <a:rPr lang="en-US" sz="1200" kern="1200" dirty="0" err="1"/>
            <a:t>GraphQL</a:t>
          </a:r>
          <a:r>
            <a:rPr lang="en-US" sz="1200" kern="1200" dirty="0"/>
            <a:t> to access GitHub repos</a:t>
          </a:r>
        </a:p>
        <a:p>
          <a:pPr marL="0" lvl="0" indent="0" algn="l" defTabSz="533400">
            <a:lnSpc>
              <a:spcPct val="100000"/>
            </a:lnSpc>
            <a:spcBef>
              <a:spcPct val="0"/>
            </a:spcBef>
            <a:spcAft>
              <a:spcPct val="35000"/>
            </a:spcAft>
            <a:buNone/>
          </a:pPr>
          <a:r>
            <a:rPr lang="en-US" sz="1200" kern="1200" dirty="0"/>
            <a:t>GitHub standardization and reporting on overall GH hygiene and GitHub usage and ease of use for the team</a:t>
          </a:r>
        </a:p>
        <a:p>
          <a:pPr marL="0" lvl="0" indent="0" algn="l" defTabSz="533400">
            <a:lnSpc>
              <a:spcPct val="100000"/>
            </a:lnSpc>
            <a:spcBef>
              <a:spcPct val="0"/>
            </a:spcBef>
            <a:spcAft>
              <a:spcPct val="35000"/>
            </a:spcAft>
            <a:buNone/>
          </a:pPr>
          <a:r>
            <a:rPr lang="en-US" sz="1200" kern="1200" dirty="0"/>
            <a:t>Ensure adherence to best practices, provide feedback loop through GH hygiene reports to identify non-compliance and non-adherence </a:t>
          </a:r>
        </a:p>
        <a:p>
          <a:pPr marL="0" lvl="0" indent="0" algn="l" defTabSz="533400">
            <a:lnSpc>
              <a:spcPct val="100000"/>
            </a:lnSpc>
            <a:spcBef>
              <a:spcPct val="0"/>
            </a:spcBef>
            <a:spcAft>
              <a:spcPct val="35000"/>
            </a:spcAft>
            <a:buNone/>
          </a:pPr>
          <a:r>
            <a:rPr lang="en-US" sz="1100" kern="1200" dirty="0"/>
            <a:t>.</a:t>
          </a:r>
        </a:p>
      </dsp:txBody>
      <dsp:txXfrm>
        <a:off x="1706637" y="2046776"/>
        <a:ext cx="8783211" cy="1234155"/>
      </dsp:txXfrm>
    </dsp:sp>
    <dsp:sp modelId="{712C250E-5220-468F-85C1-D3B10907C8EB}">
      <dsp:nvSpPr>
        <dsp:cNvPr id="0" name=""/>
        <dsp:cNvSpPr/>
      </dsp:nvSpPr>
      <dsp:spPr>
        <a:xfrm>
          <a:off x="5047" y="3452260"/>
          <a:ext cx="1598268" cy="159826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4980" r="18266" b="-6"/>
          <a:stretch/>
        </a:blipFill>
        <a:ln>
          <a:noFill/>
        </a:ln>
        <a:effectLst/>
      </dsp:spPr>
      <dsp:style>
        <a:lnRef idx="0">
          <a:scrgbClr r="0" g="0" b="0"/>
        </a:lnRef>
        <a:fillRef idx="3">
          <a:scrgbClr r="0" g="0" b="0"/>
        </a:fillRef>
        <a:effectRef idx="2">
          <a:scrgbClr r="0" g="0" b="0"/>
        </a:effectRef>
        <a:fontRef idx="minor">
          <a:schemeClr val="lt1"/>
        </a:fontRef>
      </dsp:style>
    </dsp:sp>
    <dsp:sp modelId="{551B8FF5-3106-4200-A72B-1B99AE569260}">
      <dsp:nvSpPr>
        <dsp:cNvPr id="0" name=""/>
        <dsp:cNvSpPr/>
      </dsp:nvSpPr>
      <dsp:spPr>
        <a:xfrm>
          <a:off x="1783315" y="3452260"/>
          <a:ext cx="8627655" cy="320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Goal 3: Exceptional Client Experiences</a:t>
          </a:r>
        </a:p>
      </dsp:txBody>
      <dsp:txXfrm>
        <a:off x="1783315" y="3452260"/>
        <a:ext cx="8627655" cy="320646"/>
      </dsp:txXfrm>
    </dsp:sp>
    <dsp:sp modelId="{1F40426B-FC8B-4D08-B69E-4F208DB42472}">
      <dsp:nvSpPr>
        <dsp:cNvPr id="0" name=""/>
        <dsp:cNvSpPr/>
      </dsp:nvSpPr>
      <dsp:spPr>
        <a:xfrm>
          <a:off x="1703337" y="3772906"/>
          <a:ext cx="8787611" cy="123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b="1" kern="1200" dirty="0">
              <a:highlight>
                <a:srgbClr val="FFFF00"/>
              </a:highlight>
            </a:rPr>
            <a:t>Automation</a:t>
          </a:r>
          <a:r>
            <a:rPr lang="en-US" sz="1300" kern="1200" dirty="0"/>
            <a:t>  : By the end </a:t>
          </a:r>
          <a:r>
            <a:rPr lang="en-US" sz="1300" kern="1200" dirty="0">
              <a:highlight>
                <a:srgbClr val="00FF00"/>
              </a:highlight>
            </a:rPr>
            <a:t>of Q3 FY25</a:t>
          </a:r>
          <a:r>
            <a:rPr lang="en-US" sz="1300" kern="1200" dirty="0"/>
            <a:t>, </a:t>
          </a:r>
        </a:p>
        <a:p>
          <a:pPr marL="0" lvl="0" indent="0" algn="l" defTabSz="622300">
            <a:lnSpc>
              <a:spcPct val="100000"/>
            </a:lnSpc>
            <a:spcBef>
              <a:spcPct val="0"/>
            </a:spcBef>
            <a:spcAft>
              <a:spcPct val="35000"/>
            </a:spcAft>
            <a:buNone/>
          </a:pPr>
          <a:r>
            <a:rPr lang="en-US" sz="1300" kern="1200" dirty="0"/>
            <a:t>Develop and implement an automation tool to build the release notes markdown file for a current release with a single click. </a:t>
          </a:r>
        </a:p>
        <a:p>
          <a:pPr marL="0" lvl="0" indent="0" algn="l" defTabSz="622300">
            <a:lnSpc>
              <a:spcPct val="100000"/>
            </a:lnSpc>
            <a:spcBef>
              <a:spcPct val="0"/>
            </a:spcBef>
            <a:spcAft>
              <a:spcPct val="35000"/>
            </a:spcAft>
            <a:buNone/>
          </a:pPr>
          <a:r>
            <a:rPr lang="en-US" sz="1300" kern="1200" dirty="0"/>
            <a:t>Using python with GitHub API and </a:t>
          </a:r>
          <a:r>
            <a:rPr lang="en-US" sz="1300" kern="1200" dirty="0" err="1"/>
            <a:t>GraphQL</a:t>
          </a:r>
          <a:r>
            <a:rPr lang="en-US" sz="1300" kern="1200" dirty="0"/>
            <a:t>, extract and build the release notes based on settings in a configuration file</a:t>
          </a:r>
        </a:p>
        <a:p>
          <a:pPr marL="0" lvl="0" indent="0" algn="l" defTabSz="622300">
            <a:lnSpc>
              <a:spcPct val="100000"/>
            </a:lnSpc>
            <a:spcBef>
              <a:spcPct val="0"/>
            </a:spcBef>
            <a:spcAft>
              <a:spcPct val="35000"/>
            </a:spcAft>
            <a:buNone/>
          </a:pPr>
          <a:r>
            <a:rPr lang="en-US" sz="1300" kern="1200" dirty="0"/>
            <a:t>Automate the tagging and creating release for GitHub Repositories using a script based on configuration values </a:t>
          </a:r>
        </a:p>
        <a:p>
          <a:pPr marL="0" lvl="0" indent="0" algn="l" defTabSz="622300">
            <a:lnSpc>
              <a:spcPct val="100000"/>
            </a:lnSpc>
            <a:spcBef>
              <a:spcPct val="0"/>
            </a:spcBef>
            <a:spcAft>
              <a:spcPct val="35000"/>
            </a:spcAft>
            <a:buNone/>
          </a:pPr>
          <a:endParaRPr lang="en-US" sz="1300" kern="1200" dirty="0"/>
        </a:p>
        <a:p>
          <a:pPr marL="0" lvl="0" indent="0" algn="l" defTabSz="622300">
            <a:lnSpc>
              <a:spcPct val="100000"/>
            </a:lnSpc>
            <a:spcBef>
              <a:spcPct val="0"/>
            </a:spcBef>
            <a:spcAft>
              <a:spcPct val="35000"/>
            </a:spcAft>
            <a:buNone/>
          </a:pPr>
          <a:endParaRPr lang="en-US" sz="1300" kern="1200" dirty="0"/>
        </a:p>
      </dsp:txBody>
      <dsp:txXfrm>
        <a:off x="1703337" y="3772906"/>
        <a:ext cx="8787611" cy="1234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F1CA1-E7C7-45AA-9170-6997E801243D}">
      <dsp:nvSpPr>
        <dsp:cNvPr id="0" name=""/>
        <dsp:cNvSpPr/>
      </dsp:nvSpPr>
      <dsp:spPr>
        <a:xfrm>
          <a:off x="0" y="0"/>
          <a:ext cx="1808347" cy="352747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45" r="33001" b="-6"/>
          <a:stretch/>
        </a:blipFill>
        <a:ln>
          <a:noFill/>
        </a:ln>
        <a:effectLst/>
      </dsp:spPr>
      <dsp:style>
        <a:lnRef idx="0">
          <a:scrgbClr r="0" g="0" b="0"/>
        </a:lnRef>
        <a:fillRef idx="3">
          <a:scrgbClr r="0" g="0" b="0"/>
        </a:fillRef>
        <a:effectRef idx="2">
          <a:scrgbClr r="0" g="0" b="0"/>
        </a:effectRef>
        <a:fontRef idx="minor">
          <a:schemeClr val="lt1"/>
        </a:fontRef>
      </dsp:style>
    </dsp:sp>
    <dsp:sp modelId="{A4F965C1-9B6E-4B0A-BF70-C5BAA338EA67}">
      <dsp:nvSpPr>
        <dsp:cNvPr id="0" name=""/>
        <dsp:cNvSpPr/>
      </dsp:nvSpPr>
      <dsp:spPr>
        <a:xfrm>
          <a:off x="2827427" y="20483"/>
          <a:ext cx="6740978" cy="5031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endParaRPr lang="en-US" sz="1800" kern="1200" dirty="0"/>
        </a:p>
      </dsp:txBody>
      <dsp:txXfrm>
        <a:off x="2827427" y="20483"/>
        <a:ext cx="6740978" cy="503156"/>
      </dsp:txXfrm>
    </dsp:sp>
    <dsp:sp modelId="{03935E15-66CA-4AE4-9A3C-D8A369A442AD}">
      <dsp:nvSpPr>
        <dsp:cNvPr id="0" name=""/>
        <dsp:cNvSpPr/>
      </dsp:nvSpPr>
      <dsp:spPr>
        <a:xfrm>
          <a:off x="2024846" y="523639"/>
          <a:ext cx="8346139" cy="452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20320" bIns="20320" numCol="1" spcCol="1270" anchor="t" anchorCtr="0">
          <a:noAutofit/>
        </a:bodyPr>
        <a:lstStyle/>
        <a:p>
          <a:pPr marL="0" lvl="0" indent="0" algn="l" defTabSz="711200">
            <a:lnSpc>
              <a:spcPct val="100000"/>
            </a:lnSpc>
            <a:spcBef>
              <a:spcPct val="0"/>
            </a:spcBef>
            <a:spcAft>
              <a:spcPct val="35000"/>
            </a:spcAft>
            <a:buNone/>
          </a:pPr>
          <a:r>
            <a:rPr lang="en-US" sz="1600" kern="1200" dirty="0"/>
            <a:t>As a Delivery Manager for AI Workbench and AIQ, by the end of </a:t>
          </a:r>
          <a:r>
            <a:rPr lang="en-US" sz="1600" kern="1200" dirty="0">
              <a:highlight>
                <a:srgbClr val="00FF00"/>
              </a:highlight>
            </a:rPr>
            <a:t>Q3 FY25</a:t>
          </a:r>
          <a:r>
            <a:rPr lang="en-US" sz="1600" kern="1200" dirty="0"/>
            <a:t>, </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Work towards process development and implement a mature change management framework for Workbench deliverables</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Collaborate with cross-functional and GTK operations to facilitate efficient CAB process and other operational support item </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Contribute towards continuous improvement through quarterly review &amp; feedback to foster a culture of striving for excellence</a:t>
          </a:r>
        </a:p>
      </dsp:txBody>
      <dsp:txXfrm>
        <a:off x="2024846" y="523639"/>
        <a:ext cx="8346139" cy="4528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C77D1-9BD7-4E5C-91DF-8C3DF3A5C7C0}">
      <dsp:nvSpPr>
        <dsp:cNvPr id="0" name=""/>
        <dsp:cNvSpPr/>
      </dsp:nvSpPr>
      <dsp:spPr>
        <a:xfrm>
          <a:off x="0" y="0"/>
          <a:ext cx="2237092" cy="393833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4605" r="28642" b="-6"/>
          <a:stretch/>
        </a:blipFill>
        <a:ln>
          <a:noFill/>
        </a:ln>
        <a:effectLst/>
      </dsp:spPr>
      <dsp:style>
        <a:lnRef idx="0">
          <a:scrgbClr r="0" g="0" b="0"/>
        </a:lnRef>
        <a:fillRef idx="3">
          <a:scrgbClr r="0" g="0" b="0"/>
        </a:fillRef>
        <a:effectRef idx="2">
          <a:scrgbClr r="0" g="0" b="0"/>
        </a:effectRef>
        <a:fontRef idx="minor">
          <a:schemeClr val="lt1"/>
        </a:fontRef>
      </dsp:style>
    </dsp:sp>
    <dsp:sp modelId="{C2F8651F-2A5F-4906-9500-0E59C776D91D}">
      <dsp:nvSpPr>
        <dsp:cNvPr id="0" name=""/>
        <dsp:cNvSpPr/>
      </dsp:nvSpPr>
      <dsp:spPr>
        <a:xfrm>
          <a:off x="3267714" y="0"/>
          <a:ext cx="7637890" cy="496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endParaRPr lang="en-US" sz="1800" kern="1200" dirty="0"/>
        </a:p>
      </dsp:txBody>
      <dsp:txXfrm>
        <a:off x="3267714" y="0"/>
        <a:ext cx="7637890" cy="496010"/>
      </dsp:txXfrm>
    </dsp:sp>
    <dsp:sp modelId="{DD632F0F-6EFF-41F6-AC3D-603EBD4B4DCC}">
      <dsp:nvSpPr>
        <dsp:cNvPr id="0" name=""/>
        <dsp:cNvSpPr/>
      </dsp:nvSpPr>
      <dsp:spPr>
        <a:xfrm>
          <a:off x="2596801" y="496010"/>
          <a:ext cx="8979714" cy="4464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 rIns="20320" bIns="20320" numCol="1" spcCol="1270" anchor="t" anchorCtr="0">
          <a:noAutofit/>
        </a:bodyPr>
        <a:lstStyle/>
        <a:p>
          <a:pPr marL="0" lvl="0" indent="0" algn="l" defTabSz="711200">
            <a:lnSpc>
              <a:spcPct val="100000"/>
            </a:lnSpc>
            <a:spcBef>
              <a:spcPct val="0"/>
            </a:spcBef>
            <a:spcAft>
              <a:spcPct val="35000"/>
            </a:spcAft>
            <a:buNone/>
          </a:pPr>
          <a:r>
            <a:rPr lang="en-US" sz="1600" b="1" kern="1200" dirty="0">
              <a:highlight>
                <a:srgbClr val="FFFF00"/>
              </a:highlight>
            </a:rPr>
            <a:t>Improve GitHub Standardization and Hygiene</a:t>
          </a:r>
          <a:r>
            <a:rPr lang="en-US" sz="1100" kern="1200" dirty="0"/>
            <a:t>: </a:t>
          </a:r>
        </a:p>
        <a:p>
          <a:pPr marL="0" lvl="0" indent="0" algn="l" defTabSz="711200">
            <a:lnSpc>
              <a:spcPct val="100000"/>
            </a:lnSpc>
            <a:spcBef>
              <a:spcPct val="0"/>
            </a:spcBef>
            <a:spcAft>
              <a:spcPct val="35000"/>
            </a:spcAft>
            <a:buNone/>
          </a:pPr>
          <a:endParaRPr lang="en-US" sz="1100" kern="1200" dirty="0"/>
        </a:p>
        <a:p>
          <a:pPr marL="0" lvl="0" indent="0" algn="l" defTabSz="711200">
            <a:lnSpc>
              <a:spcPct val="100000"/>
            </a:lnSpc>
            <a:spcBef>
              <a:spcPct val="0"/>
            </a:spcBef>
            <a:spcAft>
              <a:spcPct val="35000"/>
            </a:spcAft>
            <a:buNone/>
          </a:pPr>
          <a:r>
            <a:rPr lang="en-US" sz="1600" kern="1200" dirty="0"/>
            <a:t>As a Delivery Manager for AI Workbench, by </a:t>
          </a:r>
          <a:r>
            <a:rPr lang="en-US" sz="1600" kern="1200" dirty="0">
              <a:highlight>
                <a:srgbClr val="00FF00"/>
              </a:highlight>
            </a:rPr>
            <a:t>the end of Q2 FY25</a:t>
          </a:r>
          <a:r>
            <a:rPr lang="en-US" sz="1600" kern="1200" dirty="0"/>
            <a:t>, </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Develop and implement custom tools leveraging GitHub API and/or </a:t>
          </a:r>
          <a:r>
            <a:rPr lang="en-US" sz="1600" kern="1200" dirty="0" err="1"/>
            <a:t>GraphQL</a:t>
          </a:r>
          <a:r>
            <a:rPr lang="en-US" sz="1600" kern="1200" dirty="0"/>
            <a:t> to access GitHub repos</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GitHub standardization and reporting on overall GH hygiene and GH usage and ease of use for team</a:t>
          </a:r>
        </a:p>
        <a:p>
          <a:pPr marL="0" lvl="0" indent="0" algn="l" defTabSz="711200">
            <a:lnSpc>
              <a:spcPct val="100000"/>
            </a:lnSpc>
            <a:spcBef>
              <a:spcPct val="0"/>
            </a:spcBef>
            <a:spcAft>
              <a:spcPct val="35000"/>
            </a:spcAft>
            <a:buNone/>
          </a:pPr>
          <a:endParaRPr lang="en-US" sz="1600" kern="1200" dirty="0"/>
        </a:p>
        <a:p>
          <a:pPr marL="0" lvl="0" indent="0" algn="l" defTabSz="711200">
            <a:lnSpc>
              <a:spcPct val="100000"/>
            </a:lnSpc>
            <a:spcBef>
              <a:spcPct val="0"/>
            </a:spcBef>
            <a:spcAft>
              <a:spcPct val="35000"/>
            </a:spcAft>
            <a:buNone/>
          </a:pPr>
          <a:r>
            <a:rPr lang="en-US" sz="1600" kern="1200" dirty="0"/>
            <a:t>Ensure adherence to best practices, enabled feedback loop thru GH hygiene reports, </a:t>
          </a:r>
        </a:p>
        <a:p>
          <a:pPr marL="0" lvl="0" indent="0" algn="l" defTabSz="711200">
            <a:lnSpc>
              <a:spcPct val="100000"/>
            </a:lnSpc>
            <a:spcBef>
              <a:spcPct val="0"/>
            </a:spcBef>
            <a:spcAft>
              <a:spcPct val="35000"/>
            </a:spcAft>
            <a:buFont typeface="Arial" panose="020B0604020202020204" pitchFamily="34" charset="0"/>
            <a:buNone/>
          </a:pPr>
          <a:r>
            <a:rPr lang="en-US" sz="1600" kern="1200" dirty="0"/>
            <a:t>   =&gt; Helps identify non-compliance and non-adherence </a:t>
          </a:r>
        </a:p>
        <a:p>
          <a:pPr marL="0" lvl="0" indent="0" algn="l" defTabSz="711200">
            <a:lnSpc>
              <a:spcPct val="100000"/>
            </a:lnSpc>
            <a:spcBef>
              <a:spcPct val="0"/>
            </a:spcBef>
            <a:spcAft>
              <a:spcPct val="35000"/>
            </a:spcAft>
            <a:buNone/>
          </a:pPr>
          <a:r>
            <a:rPr lang="en-US" sz="1100" kern="1200" dirty="0"/>
            <a:t>.</a:t>
          </a:r>
        </a:p>
      </dsp:txBody>
      <dsp:txXfrm>
        <a:off x="2596801" y="496010"/>
        <a:ext cx="8979714" cy="44640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57EB7-3F4A-431E-A276-7A1BC8BE104E}">
      <dsp:nvSpPr>
        <dsp:cNvPr id="0" name=""/>
        <dsp:cNvSpPr/>
      </dsp:nvSpPr>
      <dsp:spPr>
        <a:xfrm>
          <a:off x="0" y="0"/>
          <a:ext cx="1534752" cy="15347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1713" r="22038" b="1"/>
          <a:stretch>
            <a:fillRect l="-39000" r="-39000"/>
          </a:stretch>
        </a:blipFill>
        <a:ln>
          <a:noFill/>
        </a:ln>
        <a:effectLst/>
      </dsp:spPr>
      <dsp:style>
        <a:lnRef idx="0">
          <a:scrgbClr r="0" g="0" b="0"/>
        </a:lnRef>
        <a:fillRef idx="3">
          <a:scrgbClr r="0" g="0" b="0"/>
        </a:fillRef>
        <a:effectRef idx="2">
          <a:scrgbClr r="0" g="0" b="0"/>
        </a:effectRef>
        <a:fontRef idx="minor">
          <a:schemeClr val="lt1"/>
        </a:fontRef>
      </dsp:style>
    </dsp:sp>
    <dsp:sp modelId="{D501FC6E-F31D-4127-B10F-4088C4CD9962}">
      <dsp:nvSpPr>
        <dsp:cNvPr id="0" name=""/>
        <dsp:cNvSpPr/>
      </dsp:nvSpPr>
      <dsp:spPr>
        <a:xfrm>
          <a:off x="1714752" y="0"/>
          <a:ext cx="5013425" cy="327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90000"/>
            </a:lnSpc>
            <a:spcBef>
              <a:spcPct val="0"/>
            </a:spcBef>
            <a:spcAft>
              <a:spcPct val="35000"/>
            </a:spcAft>
            <a:buNone/>
            <a:defRPr b="1"/>
          </a:pPr>
          <a:r>
            <a:rPr lang="en-US" sz="1800" kern="1200" dirty="0"/>
            <a:t>Custom Tools Development</a:t>
          </a:r>
        </a:p>
      </dsp:txBody>
      <dsp:txXfrm>
        <a:off x="1714752" y="0"/>
        <a:ext cx="5013425" cy="327090"/>
      </dsp:txXfrm>
    </dsp:sp>
    <dsp:sp modelId="{4450BC90-DE2A-4E6A-952E-09F9ECE12BE7}">
      <dsp:nvSpPr>
        <dsp:cNvPr id="0" name=""/>
        <dsp:cNvSpPr/>
      </dsp:nvSpPr>
      <dsp:spPr>
        <a:xfrm>
          <a:off x="1714752" y="327090"/>
          <a:ext cx="5013425" cy="1207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90000"/>
            </a:lnSpc>
            <a:spcBef>
              <a:spcPct val="0"/>
            </a:spcBef>
            <a:spcAft>
              <a:spcPct val="35000"/>
            </a:spcAft>
            <a:buNone/>
          </a:pPr>
          <a:r>
            <a:rPr lang="en-US" sz="1400" kern="1200"/>
            <a:t>We aim to develop in-house custom tools that will integrate with GitHub API to streamline workflows.</a:t>
          </a:r>
        </a:p>
      </dsp:txBody>
      <dsp:txXfrm>
        <a:off x="1714752" y="327090"/>
        <a:ext cx="5013425" cy="1207661"/>
      </dsp:txXfrm>
    </dsp:sp>
    <dsp:sp modelId="{82384733-53AD-4B95-8DB0-5EA5651DCCBE}">
      <dsp:nvSpPr>
        <dsp:cNvPr id="0" name=""/>
        <dsp:cNvSpPr/>
      </dsp:nvSpPr>
      <dsp:spPr>
        <a:xfrm>
          <a:off x="0" y="1657532"/>
          <a:ext cx="1534752" cy="153475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28310" r="4944" b="6"/>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685E0DA3-9CDD-4FB4-B430-42DA86461386}">
      <dsp:nvSpPr>
        <dsp:cNvPr id="0" name=""/>
        <dsp:cNvSpPr/>
      </dsp:nvSpPr>
      <dsp:spPr>
        <a:xfrm>
          <a:off x="1714752" y="1657532"/>
          <a:ext cx="5013425" cy="327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90000"/>
            </a:lnSpc>
            <a:spcBef>
              <a:spcPct val="0"/>
            </a:spcBef>
            <a:spcAft>
              <a:spcPct val="35000"/>
            </a:spcAft>
            <a:buNone/>
            <a:defRPr b="1"/>
          </a:pPr>
          <a:r>
            <a:rPr lang="en-US" sz="1800" kern="1200"/>
            <a:t>Standardization Across Teams</a:t>
          </a:r>
        </a:p>
      </dsp:txBody>
      <dsp:txXfrm>
        <a:off x="1714752" y="1657532"/>
        <a:ext cx="5013425" cy="327090"/>
      </dsp:txXfrm>
    </dsp:sp>
    <dsp:sp modelId="{797A31CC-4014-4D26-BFDE-97C626287485}">
      <dsp:nvSpPr>
        <dsp:cNvPr id="0" name=""/>
        <dsp:cNvSpPr/>
      </dsp:nvSpPr>
      <dsp:spPr>
        <a:xfrm>
          <a:off x="1714752" y="1984622"/>
          <a:ext cx="5013425" cy="1207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90000"/>
            </a:lnSpc>
            <a:spcBef>
              <a:spcPct val="0"/>
            </a:spcBef>
            <a:spcAft>
              <a:spcPct val="35000"/>
            </a:spcAft>
            <a:buNone/>
          </a:pPr>
          <a:r>
            <a:rPr lang="en-US" sz="1400" kern="1200"/>
            <a:t>Implementing these tools will help ensure standardization in GitHub usage across different teams and projects.</a:t>
          </a:r>
        </a:p>
      </dsp:txBody>
      <dsp:txXfrm>
        <a:off x="1714752" y="1984622"/>
        <a:ext cx="5013425" cy="1207661"/>
      </dsp:txXfrm>
    </dsp:sp>
    <dsp:sp modelId="{7F192E51-1C95-470F-AF0B-AD53C17531C2}">
      <dsp:nvSpPr>
        <dsp:cNvPr id="0" name=""/>
        <dsp:cNvSpPr/>
      </dsp:nvSpPr>
      <dsp:spPr>
        <a:xfrm>
          <a:off x="0" y="3315064"/>
          <a:ext cx="1534752" cy="1534752"/>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5068" r="19434" b="4"/>
          <a:stretch>
            <a:fillRect l="-26000" r="-26000"/>
          </a:stretch>
        </a:blipFill>
        <a:ln>
          <a:noFill/>
        </a:ln>
        <a:effectLst/>
      </dsp:spPr>
      <dsp:style>
        <a:lnRef idx="0">
          <a:scrgbClr r="0" g="0" b="0"/>
        </a:lnRef>
        <a:fillRef idx="3">
          <a:scrgbClr r="0" g="0" b="0"/>
        </a:fillRef>
        <a:effectRef idx="2">
          <a:scrgbClr r="0" g="0" b="0"/>
        </a:effectRef>
        <a:fontRef idx="minor">
          <a:schemeClr val="lt1"/>
        </a:fontRef>
      </dsp:style>
    </dsp:sp>
    <dsp:sp modelId="{A7FCC896-8277-4AC3-85A4-3B6D4968B256}">
      <dsp:nvSpPr>
        <dsp:cNvPr id="0" name=""/>
        <dsp:cNvSpPr/>
      </dsp:nvSpPr>
      <dsp:spPr>
        <a:xfrm>
          <a:off x="1714752" y="3315064"/>
          <a:ext cx="5013425" cy="327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90000"/>
            </a:lnSpc>
            <a:spcBef>
              <a:spcPct val="0"/>
            </a:spcBef>
            <a:spcAft>
              <a:spcPct val="35000"/>
            </a:spcAft>
            <a:buNone/>
            <a:defRPr b="1"/>
          </a:pPr>
          <a:r>
            <a:rPr lang="en-US" sz="1800" kern="1200"/>
            <a:t>Adherence to Best Practices</a:t>
          </a:r>
        </a:p>
      </dsp:txBody>
      <dsp:txXfrm>
        <a:off x="1714752" y="3315064"/>
        <a:ext cx="5013425" cy="327090"/>
      </dsp:txXfrm>
    </dsp:sp>
    <dsp:sp modelId="{FCFECEE7-8998-42ED-917D-A5CF8C2D82EB}">
      <dsp:nvSpPr>
        <dsp:cNvPr id="0" name=""/>
        <dsp:cNvSpPr/>
      </dsp:nvSpPr>
      <dsp:spPr>
        <a:xfrm>
          <a:off x="1714752" y="3642155"/>
          <a:ext cx="5013425" cy="1207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90000"/>
            </a:lnSpc>
            <a:spcBef>
              <a:spcPct val="0"/>
            </a:spcBef>
            <a:spcAft>
              <a:spcPct val="35000"/>
            </a:spcAft>
            <a:buNone/>
          </a:pPr>
          <a:r>
            <a:rPr lang="en-US" sz="1400" kern="1200"/>
            <a:t>By standardizing usage, we ensure adherence to best practices which leads to more efficient workflows.</a:t>
          </a:r>
        </a:p>
      </dsp:txBody>
      <dsp:txXfrm>
        <a:off x="1714752" y="3642155"/>
        <a:ext cx="5013425" cy="1207661"/>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6D64A-564C-4EEE-97A2-CB02FD0B0EA6}"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3CFA5-5BE8-4331-ACC6-0C1A627248B4}" type="slidenum">
              <a:rPr lang="en-US" smtClean="0"/>
              <a:t>‹#›</a:t>
            </a:fld>
            <a:endParaRPr lang="en-US"/>
          </a:p>
        </p:txBody>
      </p:sp>
    </p:spTree>
    <p:extLst>
      <p:ext uri="{BB962C8B-B14F-4D97-AF65-F5344CB8AC3E}">
        <p14:creationId xmlns:p14="http://schemas.microsoft.com/office/powerpoint/2010/main" val="961546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Welcome to our presentation on the FY2025 goals that focus on uplifting our organization, driving quality outcomes, and delivering exceptional client experiences. We will outline our key objectives and the processes that will help us track our progress throughout the fiscal year.
</a:t>
            </a:r>
          </a:p>
        </p:txBody>
      </p:sp>
      <p:sp>
        <p:nvSpPr>
          <p:cNvPr id="4" name="Slide Number Placeholder 3"/>
          <p:cNvSpPr>
            <a:spLocks noGrp="1"/>
          </p:cNvSpPr>
          <p:nvPr>
            <p:ph type="sldNum" sz="quarter" idx="5"/>
          </p:nvPr>
        </p:nvSpPr>
        <p:spPr/>
        <p:txBody>
          <a:bodyPr/>
          <a:lstStyle/>
          <a:p>
            <a:fld id="{586FA4E0-D016-4FA9-A501-A86594CE1578}" type="slidenum">
              <a:rPr lang="en-US" smtClean="0"/>
              <a:t>1</a:t>
            </a:fld>
            <a:endParaRPr lang="en-US"/>
          </a:p>
        </p:txBody>
      </p:sp>
    </p:spTree>
    <p:extLst>
      <p:ext uri="{BB962C8B-B14F-4D97-AF65-F5344CB8AC3E}">
        <p14:creationId xmlns:p14="http://schemas.microsoft.com/office/powerpoint/2010/main" val="3331998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4FEC8-1285-E935-5C2B-08113F337D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BDFC91-02F4-9763-EB1D-F8191A0B00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903252-4FF6-0558-46FF-25508442FFAE}"/>
              </a:ext>
            </a:extLst>
          </p:cNvPr>
          <p:cNvSpPr>
            <a:spLocks noGrp="1"/>
          </p:cNvSpPr>
          <p:nvPr>
            <p:ph type="body" idx="1"/>
          </p:nvPr>
        </p:nvSpPr>
        <p:spPr/>
        <p:txBody>
          <a:bodyPr/>
          <a:lstStyle/>
          <a:p>
            <a:r>
              <a:rPr lang="en-US"/>
              <a:t>We will implement a feedback loop through GitHub hygiene reports to identify non-compliance and ensure adherence to standards. This initiative will enhance overall GitHub hygiene, leading to improved ease of use for the team.</a:t>
            </a:r>
          </a:p>
        </p:txBody>
      </p:sp>
      <p:sp>
        <p:nvSpPr>
          <p:cNvPr id="4" name="Slide Number Placeholder 3">
            <a:extLst>
              <a:ext uri="{FF2B5EF4-FFF2-40B4-BE49-F238E27FC236}">
                <a16:creationId xmlns:a16="http://schemas.microsoft.com/office/drawing/2014/main" id="{FDE5DFBF-1387-FB3F-3EB0-3F549A22960A}"/>
              </a:ext>
            </a:extLst>
          </p:cNvPr>
          <p:cNvSpPr>
            <a:spLocks noGrp="1"/>
          </p:cNvSpPr>
          <p:nvPr>
            <p:ph type="sldNum" sz="quarter" idx="5"/>
          </p:nvPr>
        </p:nvSpPr>
        <p:spPr/>
        <p:txBody>
          <a:bodyPr/>
          <a:lstStyle/>
          <a:p>
            <a:fld id="{586FA4E0-D016-4FA9-A501-A86594CE1578}" type="slidenum">
              <a:rPr lang="en-US" smtClean="0"/>
              <a:t>10</a:t>
            </a:fld>
            <a:endParaRPr lang="en-US"/>
          </a:p>
        </p:txBody>
      </p:sp>
    </p:spTree>
    <p:extLst>
      <p:ext uri="{BB962C8B-B14F-4D97-AF65-F5344CB8AC3E}">
        <p14:creationId xmlns:p14="http://schemas.microsoft.com/office/powerpoint/2010/main" val="3294018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748C3-746B-4722-1336-62106FB435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FF26D5-2810-DED9-F9E9-93A39FA1E5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E109AD-06E5-8D91-7D5A-8706AEAC30C4}"/>
              </a:ext>
            </a:extLst>
          </p:cNvPr>
          <p:cNvSpPr>
            <a:spLocks noGrp="1"/>
          </p:cNvSpPr>
          <p:nvPr>
            <p:ph type="body" idx="1"/>
          </p:nvPr>
        </p:nvSpPr>
        <p:spPr/>
        <p:txBody>
          <a:bodyPr/>
          <a:lstStyle/>
          <a:p>
            <a:r>
              <a:rPr lang="en-US"/>
              <a:t>We will implement a feedback loop through GitHub hygiene reports to identify non-compliance and ensure adherence to standards. This initiative will enhance overall GitHub hygiene, leading to improved ease of use for the team.</a:t>
            </a:r>
          </a:p>
        </p:txBody>
      </p:sp>
      <p:sp>
        <p:nvSpPr>
          <p:cNvPr id="4" name="Slide Number Placeholder 3">
            <a:extLst>
              <a:ext uri="{FF2B5EF4-FFF2-40B4-BE49-F238E27FC236}">
                <a16:creationId xmlns:a16="http://schemas.microsoft.com/office/drawing/2014/main" id="{FDBA0713-09BE-6138-C65A-3140BE31E859}"/>
              </a:ext>
            </a:extLst>
          </p:cNvPr>
          <p:cNvSpPr>
            <a:spLocks noGrp="1"/>
          </p:cNvSpPr>
          <p:nvPr>
            <p:ph type="sldNum" sz="quarter" idx="5"/>
          </p:nvPr>
        </p:nvSpPr>
        <p:spPr/>
        <p:txBody>
          <a:bodyPr/>
          <a:lstStyle/>
          <a:p>
            <a:fld id="{586FA4E0-D016-4FA9-A501-A86594CE1578}" type="slidenum">
              <a:rPr lang="en-US" smtClean="0"/>
              <a:t>11</a:t>
            </a:fld>
            <a:endParaRPr lang="en-US"/>
          </a:p>
        </p:txBody>
      </p:sp>
    </p:spTree>
    <p:extLst>
      <p:ext uri="{BB962C8B-B14F-4D97-AF65-F5344CB8AC3E}">
        <p14:creationId xmlns:p14="http://schemas.microsoft.com/office/powerpoint/2010/main" val="3586330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24157-E45E-2B90-95CC-699A6BD51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8A3893-E0EC-82D7-E8DD-E299905ABA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328035-3C8C-3385-6BF8-A2383FB5D3DD}"/>
              </a:ext>
            </a:extLst>
          </p:cNvPr>
          <p:cNvSpPr>
            <a:spLocks noGrp="1"/>
          </p:cNvSpPr>
          <p:nvPr>
            <p:ph type="body" idx="1"/>
          </p:nvPr>
        </p:nvSpPr>
        <p:spPr/>
        <p:txBody>
          <a:bodyPr/>
          <a:lstStyle/>
          <a:p>
            <a:r>
              <a:rPr lang="en-US"/>
              <a:t>We will implement quarterly review sessions to foster a culture of excellence and continuous improvement. This will uplift team members and ensure we remain committed to meeting or exceeding customer expectations through sustained development.</a:t>
            </a:r>
          </a:p>
        </p:txBody>
      </p:sp>
      <p:sp>
        <p:nvSpPr>
          <p:cNvPr id="4" name="Slide Number Placeholder 3">
            <a:extLst>
              <a:ext uri="{FF2B5EF4-FFF2-40B4-BE49-F238E27FC236}">
                <a16:creationId xmlns:a16="http://schemas.microsoft.com/office/drawing/2014/main" id="{FE743BF0-ED46-871C-1CDA-3875FCC59540}"/>
              </a:ext>
            </a:extLst>
          </p:cNvPr>
          <p:cNvSpPr>
            <a:spLocks noGrp="1"/>
          </p:cNvSpPr>
          <p:nvPr>
            <p:ph type="sldNum" sz="quarter" idx="5"/>
          </p:nvPr>
        </p:nvSpPr>
        <p:spPr/>
        <p:txBody>
          <a:bodyPr/>
          <a:lstStyle/>
          <a:p>
            <a:fld id="{586FA4E0-D016-4FA9-A501-A86594CE1578}" type="slidenum">
              <a:rPr lang="en-US" smtClean="0"/>
              <a:t>12</a:t>
            </a:fld>
            <a:endParaRPr lang="en-US"/>
          </a:p>
        </p:txBody>
      </p:sp>
    </p:spTree>
    <p:extLst>
      <p:ext uri="{BB962C8B-B14F-4D97-AF65-F5344CB8AC3E}">
        <p14:creationId xmlns:p14="http://schemas.microsoft.com/office/powerpoint/2010/main" val="420630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CB99C-2914-824A-280E-E505653199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EAB7A-86FE-38AE-ABE6-95382F3C0A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235E02-1F89-47E9-24D9-42706B8EF6B1}"/>
              </a:ext>
            </a:extLst>
          </p:cNvPr>
          <p:cNvSpPr>
            <a:spLocks noGrp="1"/>
          </p:cNvSpPr>
          <p:nvPr>
            <p:ph type="body" idx="1"/>
          </p:nvPr>
        </p:nvSpPr>
        <p:spPr/>
        <p:txBody>
          <a:bodyPr/>
          <a:lstStyle/>
          <a:p>
            <a:r>
              <a:rPr lang="en-US"/>
              <a:t>Today's agenda will cover three main themes: Uplifting our organization, Driving quality outcomes that matter for our clients, and Delivering exceptional client experiences. We will break down each theme into specific goals and processes to enhance our operations.</a:t>
            </a:r>
          </a:p>
        </p:txBody>
      </p:sp>
      <p:sp>
        <p:nvSpPr>
          <p:cNvPr id="4" name="Slide Number Placeholder 3">
            <a:extLst>
              <a:ext uri="{FF2B5EF4-FFF2-40B4-BE49-F238E27FC236}">
                <a16:creationId xmlns:a16="http://schemas.microsoft.com/office/drawing/2014/main" id="{78A63570-4785-9D80-BF86-E5C9619CCFE8}"/>
              </a:ext>
            </a:extLst>
          </p:cNvPr>
          <p:cNvSpPr>
            <a:spLocks noGrp="1"/>
          </p:cNvSpPr>
          <p:nvPr>
            <p:ph type="sldNum" sz="quarter" idx="5"/>
          </p:nvPr>
        </p:nvSpPr>
        <p:spPr/>
        <p:txBody>
          <a:bodyPr/>
          <a:lstStyle/>
          <a:p>
            <a:fld id="{586FA4E0-D016-4FA9-A501-A86594CE1578}" type="slidenum">
              <a:rPr lang="en-US" smtClean="0"/>
              <a:t>13</a:t>
            </a:fld>
            <a:endParaRPr lang="en-US"/>
          </a:p>
        </p:txBody>
      </p:sp>
    </p:spTree>
    <p:extLst>
      <p:ext uri="{BB962C8B-B14F-4D97-AF65-F5344CB8AC3E}">
        <p14:creationId xmlns:p14="http://schemas.microsoft.com/office/powerpoint/2010/main" val="2130332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the end of Q3 FY25, we will develop an automation tool that builds release notes markdown files with a single click. This tool will fetch relevant issue items tagged to the release, simplifying release management.</a:t>
            </a:r>
          </a:p>
        </p:txBody>
      </p:sp>
      <p:sp>
        <p:nvSpPr>
          <p:cNvPr id="4" name="Slide Number Placeholder 3"/>
          <p:cNvSpPr>
            <a:spLocks noGrp="1"/>
          </p:cNvSpPr>
          <p:nvPr>
            <p:ph type="sldNum" sz="quarter" idx="5"/>
          </p:nvPr>
        </p:nvSpPr>
        <p:spPr/>
        <p:txBody>
          <a:bodyPr/>
          <a:lstStyle/>
          <a:p>
            <a:fld id="{586FA4E0-D016-4FA9-A501-A86594CE1578}" type="slidenum">
              <a:rPr lang="en-US" smtClean="0"/>
              <a:t>14</a:t>
            </a:fld>
            <a:endParaRPr lang="en-US"/>
          </a:p>
        </p:txBody>
      </p:sp>
    </p:spTree>
    <p:extLst>
      <p:ext uri="{BB962C8B-B14F-4D97-AF65-F5344CB8AC3E}">
        <p14:creationId xmlns:p14="http://schemas.microsoft.com/office/powerpoint/2010/main" val="2162448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automation tool will create a live markdown file containing comprehensive release notes based on the status and release milestones set in GitHub. This will ensure that our clients receive clear and up-to-date information on releases.</a:t>
            </a:r>
          </a:p>
        </p:txBody>
      </p:sp>
      <p:sp>
        <p:nvSpPr>
          <p:cNvPr id="4" name="Slide Number Placeholder 3"/>
          <p:cNvSpPr>
            <a:spLocks noGrp="1"/>
          </p:cNvSpPr>
          <p:nvPr>
            <p:ph type="sldNum" sz="quarter" idx="5"/>
          </p:nvPr>
        </p:nvSpPr>
        <p:spPr/>
        <p:txBody>
          <a:bodyPr/>
          <a:lstStyle/>
          <a:p>
            <a:fld id="{586FA4E0-D016-4FA9-A501-A86594CE1578}" type="slidenum">
              <a:rPr lang="en-US" smtClean="0"/>
              <a:t>15</a:t>
            </a:fld>
            <a:endParaRPr lang="en-US"/>
          </a:p>
        </p:txBody>
      </p:sp>
    </p:spTree>
    <p:extLst>
      <p:ext uri="{BB962C8B-B14F-4D97-AF65-F5344CB8AC3E}">
        <p14:creationId xmlns:p14="http://schemas.microsoft.com/office/powerpoint/2010/main" val="369927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64E4-B96E-57E9-F4E8-E93643537F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F76DB3-9691-886D-C53B-C2B1BE87C6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3F05D8-B71D-3697-E081-D10D18720A4F}"/>
              </a:ext>
            </a:extLst>
          </p:cNvPr>
          <p:cNvSpPr>
            <a:spLocks noGrp="1"/>
          </p:cNvSpPr>
          <p:nvPr>
            <p:ph type="body" idx="1"/>
          </p:nvPr>
        </p:nvSpPr>
        <p:spPr/>
        <p:txBody>
          <a:bodyPr/>
          <a:lstStyle/>
          <a:p>
            <a:r>
              <a:rPr lang="en-US"/>
              <a:t>We will implement quarterly review sessions to foster a culture of excellence and continuous improvement. This will uplift team members and ensure we remain committed to meeting or exceeding customer expectations through sustained development.</a:t>
            </a:r>
          </a:p>
        </p:txBody>
      </p:sp>
      <p:sp>
        <p:nvSpPr>
          <p:cNvPr id="4" name="Slide Number Placeholder 3">
            <a:extLst>
              <a:ext uri="{FF2B5EF4-FFF2-40B4-BE49-F238E27FC236}">
                <a16:creationId xmlns:a16="http://schemas.microsoft.com/office/drawing/2014/main" id="{1F3F10B6-3F4B-EB8E-1DAE-AA064A23E132}"/>
              </a:ext>
            </a:extLst>
          </p:cNvPr>
          <p:cNvSpPr>
            <a:spLocks noGrp="1"/>
          </p:cNvSpPr>
          <p:nvPr>
            <p:ph type="sldNum" sz="quarter" idx="5"/>
          </p:nvPr>
        </p:nvSpPr>
        <p:spPr/>
        <p:txBody>
          <a:bodyPr/>
          <a:lstStyle/>
          <a:p>
            <a:fld id="{586FA4E0-D016-4FA9-A501-A86594CE1578}" type="slidenum">
              <a:rPr lang="en-US" smtClean="0"/>
              <a:t>16</a:t>
            </a:fld>
            <a:endParaRPr lang="en-US"/>
          </a:p>
        </p:txBody>
      </p:sp>
    </p:spTree>
    <p:extLst>
      <p:ext uri="{BB962C8B-B14F-4D97-AF65-F5344CB8AC3E}">
        <p14:creationId xmlns:p14="http://schemas.microsoft.com/office/powerpoint/2010/main" val="72255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our FY2025 goals are designed to uplift our organization, drive quality outcomes, and deliver exceptional client experiences. By focusing on these objectives, we will enhance our processes and ensure continued growth and success.</a:t>
            </a:r>
          </a:p>
        </p:txBody>
      </p:sp>
      <p:sp>
        <p:nvSpPr>
          <p:cNvPr id="4" name="Slide Number Placeholder 3"/>
          <p:cNvSpPr>
            <a:spLocks noGrp="1"/>
          </p:cNvSpPr>
          <p:nvPr>
            <p:ph type="sldNum" sz="quarter" idx="5"/>
          </p:nvPr>
        </p:nvSpPr>
        <p:spPr/>
        <p:txBody>
          <a:bodyPr/>
          <a:lstStyle/>
          <a:p>
            <a:fld id="{586FA4E0-D016-4FA9-A501-A86594CE1578}" type="slidenum">
              <a:rPr lang="en-US" smtClean="0"/>
              <a:t>17</a:t>
            </a:fld>
            <a:endParaRPr lang="en-US"/>
          </a:p>
        </p:txBody>
      </p:sp>
    </p:spTree>
    <p:extLst>
      <p:ext uri="{BB962C8B-B14F-4D97-AF65-F5344CB8AC3E}">
        <p14:creationId xmlns:p14="http://schemas.microsoft.com/office/powerpoint/2010/main" val="3658624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9162B-B86C-4465-1CCE-E3C67BA1B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3AC67-312D-C0F6-C5E3-E3A4FF9AF4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17F265-E3F7-8829-BA66-9DAA4A015CED}"/>
              </a:ext>
            </a:extLst>
          </p:cNvPr>
          <p:cNvSpPr>
            <a:spLocks noGrp="1"/>
          </p:cNvSpPr>
          <p:nvPr>
            <p:ph type="body" idx="1"/>
          </p:nvPr>
        </p:nvSpPr>
        <p:spPr/>
        <p:txBody>
          <a:bodyPr/>
          <a:lstStyle/>
          <a:p>
            <a:r>
              <a:rPr lang="en-US"/>
              <a:t>In conclusion, our FY2025 goals are designed to uplift our organization, drive quality outcomes, and deliver exceptional client experiences. By focusing on these objectives, we will enhance our processes and ensure continued growth and success.</a:t>
            </a:r>
          </a:p>
        </p:txBody>
      </p:sp>
      <p:sp>
        <p:nvSpPr>
          <p:cNvPr id="4" name="Slide Number Placeholder 3">
            <a:extLst>
              <a:ext uri="{FF2B5EF4-FFF2-40B4-BE49-F238E27FC236}">
                <a16:creationId xmlns:a16="http://schemas.microsoft.com/office/drawing/2014/main" id="{B0CE07C7-D17F-B578-D1BB-F15BA591C69E}"/>
              </a:ext>
            </a:extLst>
          </p:cNvPr>
          <p:cNvSpPr>
            <a:spLocks noGrp="1"/>
          </p:cNvSpPr>
          <p:nvPr>
            <p:ph type="sldNum" sz="quarter" idx="5"/>
          </p:nvPr>
        </p:nvSpPr>
        <p:spPr/>
        <p:txBody>
          <a:bodyPr/>
          <a:lstStyle/>
          <a:p>
            <a:fld id="{586FA4E0-D016-4FA9-A501-A86594CE1578}" type="slidenum">
              <a:rPr lang="en-US" smtClean="0"/>
              <a:t>18</a:t>
            </a:fld>
            <a:endParaRPr lang="en-US"/>
          </a:p>
        </p:txBody>
      </p:sp>
    </p:spTree>
    <p:extLst>
      <p:ext uri="{BB962C8B-B14F-4D97-AF65-F5344CB8AC3E}">
        <p14:creationId xmlns:p14="http://schemas.microsoft.com/office/powerpoint/2010/main" val="3970947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Today's agenda will cover three main themes: Uplifting our organization, Driving quality outcomes that matter for our clients, and Delivering exceptional client experiences. We will break down each theme into specific goals and processes to enhance our operations.</a:t>
            </a:r>
          </a:p>
        </p:txBody>
      </p:sp>
      <p:sp>
        <p:nvSpPr>
          <p:cNvPr id="4" name="Slide Number Placeholder 3"/>
          <p:cNvSpPr>
            <a:spLocks noGrp="1"/>
          </p:cNvSpPr>
          <p:nvPr>
            <p:ph type="sldNum" sz="quarter" idx="5"/>
          </p:nvPr>
        </p:nvSpPr>
        <p:spPr/>
        <p:txBody>
          <a:bodyPr/>
          <a:lstStyle/>
          <a:p>
            <a:fld id="{586FA4E0-D016-4FA9-A501-A86594CE1578}" type="slidenum">
              <a:rPr lang="en-US" smtClean="0"/>
              <a:t>2</a:t>
            </a:fld>
            <a:endParaRPr lang="en-US"/>
          </a:p>
        </p:txBody>
      </p:sp>
    </p:spTree>
    <p:extLst>
      <p:ext uri="{BB962C8B-B14F-4D97-AF65-F5344CB8AC3E}">
        <p14:creationId xmlns:p14="http://schemas.microsoft.com/office/powerpoint/2010/main" val="2383183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F0E80-94D3-2988-15F9-BDE9F9B318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24FE5C-DB3F-F0BC-8042-2BC45013D9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4A4F23-DC82-BFB6-EC14-957E5FFC570F}"/>
              </a:ext>
            </a:extLst>
          </p:cNvPr>
          <p:cNvSpPr>
            <a:spLocks noGrp="1"/>
          </p:cNvSpPr>
          <p:nvPr>
            <p:ph type="body" idx="1"/>
          </p:nvPr>
        </p:nvSpPr>
        <p:spPr/>
        <p:txBody>
          <a:bodyPr/>
          <a:lstStyle/>
          <a:p>
            <a:r>
              <a:rPr lang="en-US"/>
              <a:t>Today's agenda will cover three main themes: Uplifting our organization, Driving quality outcomes that matter for our clients, and Delivering exceptional client experiences. We will break down each theme into specific goals and processes to enhance our operations.</a:t>
            </a:r>
          </a:p>
        </p:txBody>
      </p:sp>
      <p:sp>
        <p:nvSpPr>
          <p:cNvPr id="4" name="Slide Number Placeholder 3">
            <a:extLst>
              <a:ext uri="{FF2B5EF4-FFF2-40B4-BE49-F238E27FC236}">
                <a16:creationId xmlns:a16="http://schemas.microsoft.com/office/drawing/2014/main" id="{AC71C4E9-4264-D58A-6A67-AA7EF74A9A27}"/>
              </a:ext>
            </a:extLst>
          </p:cNvPr>
          <p:cNvSpPr>
            <a:spLocks noGrp="1"/>
          </p:cNvSpPr>
          <p:nvPr>
            <p:ph type="sldNum" sz="quarter" idx="5"/>
          </p:nvPr>
        </p:nvSpPr>
        <p:spPr/>
        <p:txBody>
          <a:bodyPr/>
          <a:lstStyle/>
          <a:p>
            <a:fld id="{586FA4E0-D016-4FA9-A501-A86594CE1578}" type="slidenum">
              <a:rPr lang="en-US" smtClean="0"/>
              <a:t>3</a:t>
            </a:fld>
            <a:endParaRPr lang="en-US"/>
          </a:p>
        </p:txBody>
      </p:sp>
    </p:spTree>
    <p:extLst>
      <p:ext uri="{BB962C8B-B14F-4D97-AF65-F5344CB8AC3E}">
        <p14:creationId xmlns:p14="http://schemas.microsoft.com/office/powerpoint/2010/main" val="4126118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95872-07F7-02A4-0562-44208D6F3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27D7B3-98FB-B45C-E59C-7B8BF518B0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D0F93-603C-0A4B-34AA-8BD02A0D0EFE}"/>
              </a:ext>
            </a:extLst>
          </p:cNvPr>
          <p:cNvSpPr>
            <a:spLocks noGrp="1"/>
          </p:cNvSpPr>
          <p:nvPr>
            <p:ph type="body" idx="1"/>
          </p:nvPr>
        </p:nvSpPr>
        <p:spPr/>
        <p:txBody>
          <a:bodyPr/>
          <a:lstStyle/>
          <a:p>
            <a:r>
              <a:rPr lang="en-US"/>
              <a:t>Today's agenda will cover three main themes: Uplifting our organization, Driving quality outcomes that matter for our clients, and Delivering exceptional client experiences. We will break down each theme into specific goals and processes to enhance our operations.</a:t>
            </a:r>
          </a:p>
        </p:txBody>
      </p:sp>
      <p:sp>
        <p:nvSpPr>
          <p:cNvPr id="4" name="Slide Number Placeholder 3">
            <a:extLst>
              <a:ext uri="{FF2B5EF4-FFF2-40B4-BE49-F238E27FC236}">
                <a16:creationId xmlns:a16="http://schemas.microsoft.com/office/drawing/2014/main" id="{49BDA119-C6C9-8818-E433-0C6A63D72DD0}"/>
              </a:ext>
            </a:extLst>
          </p:cNvPr>
          <p:cNvSpPr>
            <a:spLocks noGrp="1"/>
          </p:cNvSpPr>
          <p:nvPr>
            <p:ph type="sldNum" sz="quarter" idx="5"/>
          </p:nvPr>
        </p:nvSpPr>
        <p:spPr/>
        <p:txBody>
          <a:bodyPr/>
          <a:lstStyle/>
          <a:p>
            <a:fld id="{586FA4E0-D016-4FA9-A501-A86594CE1578}" type="slidenum">
              <a:rPr lang="en-US" smtClean="0"/>
              <a:t>4</a:t>
            </a:fld>
            <a:endParaRPr lang="en-US"/>
          </a:p>
        </p:txBody>
      </p:sp>
    </p:spTree>
    <p:extLst>
      <p:ext uri="{BB962C8B-B14F-4D97-AF65-F5344CB8AC3E}">
        <p14:creationId xmlns:p14="http://schemas.microsoft.com/office/powerpoint/2010/main" val="588416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first goal theme focuses on evolving our work, our teams, and ourselves. This involves developing processes that facilitate change management and continuous improvement. The goal is to create a supportive environment that fosters growth and collaboration.</a:t>
            </a:r>
          </a:p>
        </p:txBody>
      </p:sp>
      <p:sp>
        <p:nvSpPr>
          <p:cNvPr id="4" name="Slide Number Placeholder 3"/>
          <p:cNvSpPr>
            <a:spLocks noGrp="1"/>
          </p:cNvSpPr>
          <p:nvPr>
            <p:ph type="sldNum" sz="quarter" idx="5"/>
          </p:nvPr>
        </p:nvSpPr>
        <p:spPr/>
        <p:txBody>
          <a:bodyPr/>
          <a:lstStyle/>
          <a:p>
            <a:fld id="{586FA4E0-D016-4FA9-A501-A86594CE1578}" type="slidenum">
              <a:rPr lang="en-US" smtClean="0"/>
              <a:t>5</a:t>
            </a:fld>
            <a:endParaRPr lang="en-US"/>
          </a:p>
        </p:txBody>
      </p:sp>
    </p:spTree>
    <p:extLst>
      <p:ext uri="{BB962C8B-B14F-4D97-AF65-F5344CB8AC3E}">
        <p14:creationId xmlns:p14="http://schemas.microsoft.com/office/powerpoint/2010/main" val="77793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implement quarterly review sessions to foster a culture of excellence and continuous improvement. This will uplift team members and ensure we remain committed to meeting or exceeding customer expectations through sustained development.</a:t>
            </a:r>
          </a:p>
        </p:txBody>
      </p:sp>
      <p:sp>
        <p:nvSpPr>
          <p:cNvPr id="4" name="Slide Number Placeholder 3"/>
          <p:cNvSpPr>
            <a:spLocks noGrp="1"/>
          </p:cNvSpPr>
          <p:nvPr>
            <p:ph type="sldNum" sz="quarter" idx="5"/>
          </p:nvPr>
        </p:nvSpPr>
        <p:spPr/>
        <p:txBody>
          <a:bodyPr/>
          <a:lstStyle/>
          <a:p>
            <a:fld id="{586FA4E0-D016-4FA9-A501-A86594CE1578}" type="slidenum">
              <a:rPr lang="en-US" smtClean="0"/>
              <a:t>6</a:t>
            </a:fld>
            <a:endParaRPr lang="en-US"/>
          </a:p>
        </p:txBody>
      </p:sp>
    </p:spTree>
    <p:extLst>
      <p:ext uri="{BB962C8B-B14F-4D97-AF65-F5344CB8AC3E}">
        <p14:creationId xmlns:p14="http://schemas.microsoft.com/office/powerpoint/2010/main" val="1787393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CE453-E494-037A-89E2-D04464A73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B0F89-42B6-030D-A2AD-4B3F94A00A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6C5E80-AAF8-231E-4569-8ED326939220}"/>
              </a:ext>
            </a:extLst>
          </p:cNvPr>
          <p:cNvSpPr>
            <a:spLocks noGrp="1"/>
          </p:cNvSpPr>
          <p:nvPr>
            <p:ph type="body" idx="1"/>
          </p:nvPr>
        </p:nvSpPr>
        <p:spPr/>
        <p:txBody>
          <a:bodyPr/>
          <a:lstStyle/>
          <a:p>
            <a:r>
              <a:rPr lang="en-US"/>
              <a:t>Today's agenda will cover three main themes: Uplifting our organization, Driving quality outcomes that matter for our clients, and Delivering exceptional client experiences. We will break down each theme into specific goals and processes to enhance our operations.</a:t>
            </a:r>
          </a:p>
        </p:txBody>
      </p:sp>
      <p:sp>
        <p:nvSpPr>
          <p:cNvPr id="4" name="Slide Number Placeholder 3">
            <a:extLst>
              <a:ext uri="{FF2B5EF4-FFF2-40B4-BE49-F238E27FC236}">
                <a16:creationId xmlns:a16="http://schemas.microsoft.com/office/drawing/2014/main" id="{D4CB03AE-5DA0-3E37-CDD0-D3414B755A97}"/>
              </a:ext>
            </a:extLst>
          </p:cNvPr>
          <p:cNvSpPr>
            <a:spLocks noGrp="1"/>
          </p:cNvSpPr>
          <p:nvPr>
            <p:ph type="sldNum" sz="quarter" idx="5"/>
          </p:nvPr>
        </p:nvSpPr>
        <p:spPr/>
        <p:txBody>
          <a:bodyPr/>
          <a:lstStyle/>
          <a:p>
            <a:fld id="{586FA4E0-D016-4FA9-A501-A86594CE1578}" type="slidenum">
              <a:rPr lang="en-US" smtClean="0"/>
              <a:t>7</a:t>
            </a:fld>
            <a:endParaRPr lang="en-US"/>
          </a:p>
        </p:txBody>
      </p:sp>
    </p:spTree>
    <p:extLst>
      <p:ext uri="{BB962C8B-B14F-4D97-AF65-F5344CB8AC3E}">
        <p14:creationId xmlns:p14="http://schemas.microsoft.com/office/powerpoint/2010/main" val="281502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the end of Q2 FY25, we will develop and implement in-house custom tools that leverage GitHub API to standardize usage across teams. This ensures adherence to best practices and promotes an efficient workflow.</a:t>
            </a:r>
          </a:p>
        </p:txBody>
      </p:sp>
      <p:sp>
        <p:nvSpPr>
          <p:cNvPr id="4" name="Slide Number Placeholder 3"/>
          <p:cNvSpPr>
            <a:spLocks noGrp="1"/>
          </p:cNvSpPr>
          <p:nvPr>
            <p:ph type="sldNum" sz="quarter" idx="5"/>
          </p:nvPr>
        </p:nvSpPr>
        <p:spPr/>
        <p:txBody>
          <a:bodyPr/>
          <a:lstStyle/>
          <a:p>
            <a:fld id="{586FA4E0-D016-4FA9-A501-A86594CE1578}" type="slidenum">
              <a:rPr lang="en-US" smtClean="0"/>
              <a:t>8</a:t>
            </a:fld>
            <a:endParaRPr lang="en-US"/>
          </a:p>
        </p:txBody>
      </p:sp>
    </p:spTree>
    <p:extLst>
      <p:ext uri="{BB962C8B-B14F-4D97-AF65-F5344CB8AC3E}">
        <p14:creationId xmlns:p14="http://schemas.microsoft.com/office/powerpoint/2010/main" val="147392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implement a feedback loop through GitHub hygiene reports to identify non-compliance and ensure adherence to standards. This initiative will enhance overall GitHub hygiene, leading to improved ease of use for the team.</a:t>
            </a:r>
          </a:p>
        </p:txBody>
      </p:sp>
      <p:sp>
        <p:nvSpPr>
          <p:cNvPr id="4" name="Slide Number Placeholder 3"/>
          <p:cNvSpPr>
            <a:spLocks noGrp="1"/>
          </p:cNvSpPr>
          <p:nvPr>
            <p:ph type="sldNum" sz="quarter" idx="5"/>
          </p:nvPr>
        </p:nvSpPr>
        <p:spPr/>
        <p:txBody>
          <a:bodyPr/>
          <a:lstStyle/>
          <a:p>
            <a:fld id="{586FA4E0-D016-4FA9-A501-A86594CE1578}" type="slidenum">
              <a:rPr lang="en-US" smtClean="0"/>
              <a:t>9</a:t>
            </a:fld>
            <a:endParaRPr lang="en-US"/>
          </a:p>
        </p:txBody>
      </p:sp>
    </p:spTree>
    <p:extLst>
      <p:ext uri="{BB962C8B-B14F-4D97-AF65-F5344CB8AC3E}">
        <p14:creationId xmlns:p14="http://schemas.microsoft.com/office/powerpoint/2010/main" val="41347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2/20/2025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022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2/20/2025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3169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2/20/2025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6991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2/20/2025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8589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2/20/2025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42493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2/20/2025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86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2/20/2025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32621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2/20/2025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88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2/20/2025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0276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2/20/2025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8857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2/20/2025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48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2/20/2025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239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s://spo-global.kpmg.com/:f:/r/sites/GO-GlobalAIProjectsHub/Shared%20Documents/Workbench%20Engineering/Github%20Standardization?csf=1&amp;web=1&amp;e=2C7TGD" TargetMode="External"/><Relationship Id="rId5" Type="http://schemas.openxmlformats.org/officeDocument/2006/relationships/hyperlink" Target="https://spo-global.kpmg.com/:f:/r/sites/GO-GlobalAIProjectsHub/Shared%20Documents/Workbench%20Engineering/Github%20Standardization/Program_Build_RNotes?csf=1&amp;web=1&amp;e=8Z5vwc" TargetMode="External"/><Relationship Id="rId4" Type="http://schemas.openxmlformats.org/officeDocument/2006/relationships/hyperlink" Target="https://spo-global.kpmg.com/:f:/r/sites/GO-GlobalAIProjectsHub/Shared%20Documents/Workbench%20Engineering/Github%20Standardization/Program_CreateTagsReleases?csf=1&amp;web=1&amp;e=kHACo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7.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22CA9-727B-9EB9-A5C1-345CE5C0A345}"/>
              </a:ext>
            </a:extLst>
          </p:cNvPr>
          <p:cNvSpPr>
            <a:spLocks noGrp="1"/>
          </p:cNvSpPr>
          <p:nvPr>
            <p:ph type="ctrTitle"/>
          </p:nvPr>
        </p:nvSpPr>
        <p:spPr>
          <a:xfrm>
            <a:off x="703400" y="899025"/>
            <a:ext cx="4917754" cy="3792926"/>
          </a:xfrm>
        </p:spPr>
        <p:txBody>
          <a:bodyPr>
            <a:normAutofit/>
          </a:bodyPr>
          <a:lstStyle/>
          <a:p>
            <a:r>
              <a:rPr lang="en-US" sz="6500"/>
              <a:t>FY2025 Goals Overview</a:t>
            </a:r>
          </a:p>
        </p:txBody>
      </p:sp>
      <p:sp>
        <p:nvSpPr>
          <p:cNvPr id="3" name="Subtitle 2">
            <a:extLst>
              <a:ext uri="{FF2B5EF4-FFF2-40B4-BE49-F238E27FC236}">
                <a16:creationId xmlns:a16="http://schemas.microsoft.com/office/drawing/2014/main" id="{C807A2F2-9805-6B2C-0A34-3D9978694D9D}"/>
              </a:ext>
            </a:extLst>
          </p:cNvPr>
          <p:cNvSpPr>
            <a:spLocks noGrp="1"/>
          </p:cNvSpPr>
          <p:nvPr>
            <p:ph type="subTitle" idx="1"/>
          </p:nvPr>
        </p:nvSpPr>
        <p:spPr>
          <a:xfrm>
            <a:off x="721688" y="4778479"/>
            <a:ext cx="4435882" cy="1101160"/>
          </a:xfrm>
        </p:spPr>
        <p:txBody>
          <a:bodyPr>
            <a:normAutofit/>
          </a:bodyPr>
          <a:lstStyle/>
          <a:p>
            <a:r>
              <a:rPr lang="en-US" dirty="0"/>
              <a:t>Wajahath Quraishi </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76813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76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onceptual image representing modern life and important choices.">
            <a:extLst>
              <a:ext uri="{FF2B5EF4-FFF2-40B4-BE49-F238E27FC236}">
                <a16:creationId xmlns:a16="http://schemas.microsoft.com/office/drawing/2014/main" id="{E1D72A03-4BB4-4A40-AAFC-EC3578358DD4}"/>
              </a:ext>
            </a:extLst>
          </p:cNvPr>
          <p:cNvPicPr>
            <a:picLocks noChangeAspect="1"/>
          </p:cNvPicPr>
          <p:nvPr/>
        </p:nvPicPr>
        <p:blipFill>
          <a:blip r:embed="rId3"/>
          <a:srcRect l="13413" r="13884"/>
          <a:stretch/>
        </p:blipFill>
        <p:spPr>
          <a:xfrm>
            <a:off x="6217920" y="723901"/>
            <a:ext cx="5244454" cy="5410200"/>
          </a:xfrm>
          <a:prstGeom prst="rect">
            <a:avLst/>
          </a:prstGeom>
        </p:spPr>
      </p:pic>
    </p:spTree>
    <p:extLst>
      <p:ext uri="{BB962C8B-B14F-4D97-AF65-F5344CB8AC3E}">
        <p14:creationId xmlns:p14="http://schemas.microsoft.com/office/powerpoint/2010/main" val="19573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CFCE13-B941-F181-CBF5-056B4AA89088}"/>
            </a:ext>
          </a:extLst>
        </p:cNvPr>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DE0CCA88-6DDC-6597-EFC5-42FC707AEF55}"/>
              </a:ext>
            </a:extLst>
          </p:cNvPr>
          <p:cNvPicPr>
            <a:picLocks noGrp="1" noChangeAspect="1"/>
          </p:cNvPicPr>
          <p:nvPr>
            <p:ph sz="half" idx="1"/>
          </p:nvPr>
        </p:nvPicPr>
        <p:blipFill>
          <a:blip r:embed="rId3"/>
          <a:srcRect/>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8D0349-0103-BB6F-4467-A6BC9358CE9A}"/>
              </a:ext>
            </a:extLst>
          </p:cNvPr>
          <p:cNvSpPr>
            <a:spLocks noGrp="1"/>
          </p:cNvSpPr>
          <p:nvPr>
            <p:ph type="title"/>
          </p:nvPr>
        </p:nvSpPr>
        <p:spPr>
          <a:xfrm>
            <a:off x="704088" y="871759"/>
            <a:ext cx="5067300" cy="3497042"/>
          </a:xfrm>
        </p:spPr>
        <p:txBody>
          <a:bodyPr vert="horz" lIns="91440" tIns="45720" rIns="91440" bIns="45720" rtlCol="0" anchor="t">
            <a:normAutofit/>
          </a:bodyPr>
          <a:lstStyle/>
          <a:p>
            <a:pPr>
              <a:lnSpc>
                <a:spcPct val="90000"/>
              </a:lnSpc>
            </a:pPr>
            <a:r>
              <a:rPr lang="en-US" sz="4600">
                <a:solidFill>
                  <a:srgbClr val="FFFFFF"/>
                </a:solidFill>
              </a:rPr>
              <a:t>GitHub Hygiene Reports – Reports Developed in Power BI</a:t>
            </a:r>
          </a:p>
        </p:txBody>
      </p:sp>
      <p:cxnSp>
        <p:nvCxnSpPr>
          <p:cNvPr id="31" name="Straight Connector 3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01738"/>
      </p:ext>
    </p:extLst>
  </p:cSld>
  <p:clrMapOvr>
    <a:overrideClrMapping bg1="dk1" tx1="lt1" bg2="dk2" tx2="lt2" accent1="accent1" accent2="accent2" accent3="accent3" accent4="accent4" accent5="accent5" accent6="accent6" hlink="hlink" folHlink="folHlink"/>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CB1498-2843-6D9E-BDDA-FB22ACC30A41}"/>
            </a:ext>
          </a:extLst>
        </p:cNvPr>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0F77D57-FD33-C54F-BF74-A3F9AB093315}"/>
              </a:ext>
            </a:extLst>
          </p:cNvPr>
          <p:cNvPicPr>
            <a:picLocks noChangeAspect="1"/>
          </p:cNvPicPr>
          <p:nvPr/>
        </p:nvPicPr>
        <p:blipFill>
          <a:blip r:embed="rId3"/>
          <a:srcRect r="6702" b="3"/>
          <a:stretch/>
        </p:blipFill>
        <p:spPr>
          <a:xfrm>
            <a:off x="75304" y="957435"/>
            <a:ext cx="5858786" cy="4828117"/>
          </a:xfrm>
          <a:prstGeom prst="rect">
            <a:avLst/>
          </a:prstGeom>
        </p:spPr>
      </p:pic>
      <p:pic>
        <p:nvPicPr>
          <p:cNvPr id="6" name="Picture 5">
            <a:extLst>
              <a:ext uri="{FF2B5EF4-FFF2-40B4-BE49-F238E27FC236}">
                <a16:creationId xmlns:a16="http://schemas.microsoft.com/office/drawing/2014/main" id="{E4FA2CC6-3BE8-8C9D-1061-F2B56B1B824D}"/>
              </a:ext>
            </a:extLst>
          </p:cNvPr>
          <p:cNvPicPr>
            <a:picLocks noChangeAspect="1"/>
          </p:cNvPicPr>
          <p:nvPr/>
        </p:nvPicPr>
        <p:blipFill>
          <a:blip r:embed="rId4"/>
          <a:srcRect r="2" b="6506"/>
          <a:stretch/>
        </p:blipFill>
        <p:spPr>
          <a:xfrm>
            <a:off x="5934090" y="999505"/>
            <a:ext cx="5963868" cy="4786048"/>
          </a:xfrm>
          <a:prstGeom prst="rect">
            <a:avLst/>
          </a:prstGeom>
        </p:spPr>
      </p:pic>
      <p:sp>
        <p:nvSpPr>
          <p:cNvPr id="2" name="Title 1">
            <a:extLst>
              <a:ext uri="{FF2B5EF4-FFF2-40B4-BE49-F238E27FC236}">
                <a16:creationId xmlns:a16="http://schemas.microsoft.com/office/drawing/2014/main" id="{266DA422-F965-B8EC-D313-794A2B1CE71A}"/>
              </a:ext>
            </a:extLst>
          </p:cNvPr>
          <p:cNvSpPr>
            <a:spLocks noGrp="1"/>
          </p:cNvSpPr>
          <p:nvPr>
            <p:ph type="title"/>
          </p:nvPr>
        </p:nvSpPr>
        <p:spPr>
          <a:xfrm>
            <a:off x="719051" y="138760"/>
            <a:ext cx="10430077" cy="543072"/>
          </a:xfrm>
        </p:spPr>
        <p:txBody>
          <a:bodyPr vert="horz" lIns="91440" tIns="45720" rIns="91440" bIns="45720" rtlCol="0" anchor="t">
            <a:normAutofit/>
          </a:bodyPr>
          <a:lstStyle/>
          <a:p>
            <a:pPr>
              <a:lnSpc>
                <a:spcPct val="90000"/>
              </a:lnSpc>
            </a:pPr>
            <a:r>
              <a:rPr lang="en-US" sz="3100" dirty="0"/>
              <a:t>GitHub Hygiene Compliance Metrics Reports</a:t>
            </a:r>
          </a:p>
        </p:txBody>
      </p:sp>
    </p:spTree>
    <p:extLst>
      <p:ext uri="{BB962C8B-B14F-4D97-AF65-F5344CB8AC3E}">
        <p14:creationId xmlns:p14="http://schemas.microsoft.com/office/powerpoint/2010/main" val="10083945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B5C4C-60A9-11F5-90E0-5ED24B6C2790}"/>
            </a:ext>
          </a:extLst>
        </p:cNvPr>
        <p:cNvGrpSpPr/>
        <p:nvPr/>
      </p:nvGrpSpPr>
      <p:grpSpPr>
        <a:xfrm>
          <a:off x="0" y="0"/>
          <a:ext cx="0" cy="0"/>
          <a:chOff x="0" y="0"/>
          <a:chExt cx="0" cy="0"/>
        </a:xfrm>
      </p:grpSpPr>
      <p:pic>
        <p:nvPicPr>
          <p:cNvPr id="5" name="Content Placeholder 4" descr="People at the meeting desk">
            <a:extLst>
              <a:ext uri="{FF2B5EF4-FFF2-40B4-BE49-F238E27FC236}">
                <a16:creationId xmlns:a16="http://schemas.microsoft.com/office/drawing/2014/main" id="{5F2EEC32-3E49-DBCE-0AD4-5156F7E90BD5}"/>
              </a:ext>
            </a:extLst>
          </p:cNvPr>
          <p:cNvPicPr>
            <a:picLocks noGrp="1" noChangeAspect="1"/>
          </p:cNvPicPr>
          <p:nvPr>
            <p:ph sz="half" idx="1"/>
          </p:nvPr>
        </p:nvPicPr>
        <p:blipFill>
          <a:blip r:embed="rId3"/>
          <a:srcRect l="28787" r="36804" b="1"/>
          <a:stretch/>
        </p:blipFill>
        <p:spPr>
          <a:xfrm>
            <a:off x="20" y="767644"/>
            <a:ext cx="2904545" cy="5063001"/>
          </a:xfrm>
          <a:prstGeom prst="rect">
            <a:avLst/>
          </a:prstGeom>
        </p:spPr>
      </p:pic>
      <p:sp>
        <p:nvSpPr>
          <p:cNvPr id="2" name="Title 1">
            <a:extLst>
              <a:ext uri="{FF2B5EF4-FFF2-40B4-BE49-F238E27FC236}">
                <a16:creationId xmlns:a16="http://schemas.microsoft.com/office/drawing/2014/main" id="{355DA5C3-86E8-66C2-77AE-9F5C4D775BA7}"/>
              </a:ext>
            </a:extLst>
          </p:cNvPr>
          <p:cNvSpPr>
            <a:spLocks noGrp="1"/>
          </p:cNvSpPr>
          <p:nvPr>
            <p:ph type="title"/>
          </p:nvPr>
        </p:nvSpPr>
        <p:spPr>
          <a:xfrm>
            <a:off x="3872517" y="116363"/>
            <a:ext cx="8444989" cy="529096"/>
          </a:xfrm>
        </p:spPr>
        <p:txBody>
          <a:bodyPr vert="horz" lIns="91440" tIns="45720" rIns="91440" bIns="45720" rtlCol="0" anchor="t">
            <a:normAutofit fontScale="90000"/>
          </a:bodyPr>
          <a:lstStyle/>
          <a:p>
            <a:r>
              <a:rPr lang="en-US" dirty="0"/>
              <a:t>Measure Progress: Review &amp; Feedback</a:t>
            </a:r>
          </a:p>
        </p:txBody>
      </p:sp>
      <p:sp>
        <p:nvSpPr>
          <p:cNvPr id="4" name="Content Placeholder 3">
            <a:extLst>
              <a:ext uri="{FF2B5EF4-FFF2-40B4-BE49-F238E27FC236}">
                <a16:creationId xmlns:a16="http://schemas.microsoft.com/office/drawing/2014/main" id="{AE0FA592-4C3C-48B8-4959-4628D463F91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170717" y="808749"/>
            <a:ext cx="8671327" cy="4980790"/>
          </a:xfrm>
        </p:spPr>
        <p:txBody>
          <a:bodyPr>
            <a:normAutofit fontScale="25000" lnSpcReduction="20000"/>
          </a:bodyPr>
          <a:lstStyle/>
          <a:p>
            <a:pPr marL="0" indent="0">
              <a:spcBef>
                <a:spcPts val="2500"/>
              </a:spcBef>
              <a:buNone/>
            </a:pPr>
            <a:r>
              <a:rPr lang="en-US" sz="6000" b="1" dirty="0"/>
              <a:t>Measure : </a:t>
            </a:r>
            <a:r>
              <a:rPr lang="en-US" sz="5600" b="1" dirty="0"/>
              <a:t>Quarterly Review on the progress</a:t>
            </a:r>
          </a:p>
          <a:p>
            <a:pPr marL="0" indent="0">
              <a:lnSpc>
                <a:spcPct val="100000"/>
              </a:lnSpc>
              <a:spcBef>
                <a:spcPts val="2500"/>
              </a:spcBef>
              <a:buNone/>
            </a:pPr>
            <a:r>
              <a:rPr lang="en-US" sz="5600" b="1" dirty="0">
                <a:highlight>
                  <a:srgbClr val="00FF00"/>
                </a:highlight>
              </a:rPr>
              <a:t>Completed items :</a:t>
            </a:r>
          </a:p>
          <a:p>
            <a:pPr marL="0" indent="0">
              <a:lnSpc>
                <a:spcPct val="100000"/>
              </a:lnSpc>
              <a:spcBef>
                <a:spcPts val="2500"/>
              </a:spcBef>
              <a:buNone/>
            </a:pPr>
            <a:r>
              <a:rPr lang="en-US" sz="5600" dirty="0"/>
              <a:t>=&gt; Pull data from GitHub: Issues, Pull Request and Projects related information </a:t>
            </a:r>
            <a:r>
              <a:rPr lang="en-US" sz="5600" b="1" dirty="0"/>
              <a:t>– </a:t>
            </a:r>
            <a:r>
              <a:rPr lang="en-US" sz="5600" b="1" dirty="0">
                <a:highlight>
                  <a:srgbClr val="00FF00"/>
                </a:highlight>
              </a:rPr>
              <a:t>Completed</a:t>
            </a:r>
          </a:p>
          <a:p>
            <a:pPr marL="0" indent="0">
              <a:lnSpc>
                <a:spcPct val="100000"/>
              </a:lnSpc>
              <a:spcBef>
                <a:spcPts val="2500"/>
              </a:spcBef>
              <a:buNone/>
            </a:pPr>
            <a:r>
              <a:rPr lang="en-US" sz="5600" dirty="0"/>
              <a:t>=&gt;  Designed and developed the first set of reports for Issues and pull requests </a:t>
            </a:r>
            <a:r>
              <a:rPr lang="en-US" sz="5600" b="1" dirty="0"/>
              <a:t>– </a:t>
            </a:r>
            <a:r>
              <a:rPr lang="en-US" sz="5600" b="1" dirty="0">
                <a:highlight>
                  <a:srgbClr val="00FF00"/>
                </a:highlight>
              </a:rPr>
              <a:t>Completed</a:t>
            </a:r>
          </a:p>
          <a:p>
            <a:pPr marL="0" indent="0">
              <a:lnSpc>
                <a:spcPct val="100000"/>
              </a:lnSpc>
              <a:spcBef>
                <a:spcPts val="2500"/>
              </a:spcBef>
              <a:buNone/>
            </a:pPr>
            <a:r>
              <a:rPr lang="en-US" sz="5600" dirty="0"/>
              <a:t>=&gt; Implemented </a:t>
            </a:r>
            <a:r>
              <a:rPr lang="en-US" sz="5600" dirty="0" err="1"/>
              <a:t>graphQL</a:t>
            </a:r>
            <a:r>
              <a:rPr lang="en-US" sz="5600" dirty="0"/>
              <a:t> to fetch and extract project data from Git Hub  </a:t>
            </a:r>
            <a:r>
              <a:rPr lang="en-US" sz="5600" b="1" dirty="0"/>
              <a:t>- </a:t>
            </a:r>
            <a:r>
              <a:rPr lang="en-US" sz="5600" b="1" dirty="0">
                <a:highlight>
                  <a:srgbClr val="00FF00"/>
                </a:highlight>
              </a:rPr>
              <a:t>Completed</a:t>
            </a:r>
            <a:r>
              <a:rPr lang="en-US" sz="5600" b="1" dirty="0"/>
              <a:t> </a:t>
            </a:r>
          </a:p>
          <a:p>
            <a:pPr marL="0" indent="0">
              <a:spcBef>
                <a:spcPts val="2500"/>
              </a:spcBef>
              <a:buNone/>
            </a:pPr>
            <a:r>
              <a:rPr lang="en-US" sz="5600" b="1" dirty="0">
                <a:highlight>
                  <a:srgbClr val="FFFF00"/>
                </a:highlight>
              </a:rPr>
              <a:t>On going / In Progress :</a:t>
            </a:r>
            <a:endParaRPr lang="en-US" sz="5600" b="1" dirty="0"/>
          </a:p>
          <a:p>
            <a:pPr marL="0" indent="0">
              <a:spcBef>
                <a:spcPts val="2500"/>
              </a:spcBef>
              <a:buNone/>
            </a:pPr>
            <a:r>
              <a:rPr lang="en-US" sz="5600" dirty="0"/>
              <a:t>=&gt; Publish these reports on workspace accessible to other users - </a:t>
            </a:r>
            <a:r>
              <a:rPr lang="en-US" sz="5600" dirty="0">
                <a:highlight>
                  <a:srgbClr val="FFFF00"/>
                </a:highlight>
              </a:rPr>
              <a:t>IN Progress</a:t>
            </a:r>
          </a:p>
          <a:p>
            <a:pPr marL="0" indent="0">
              <a:spcBef>
                <a:spcPts val="2500"/>
              </a:spcBef>
              <a:buNone/>
            </a:pPr>
            <a:r>
              <a:rPr lang="en-US" sz="5600" dirty="0"/>
              <a:t>=&gt; Develop additional reports for drill down and executive dashboard  - </a:t>
            </a:r>
            <a:r>
              <a:rPr lang="en-US" sz="5600" dirty="0">
                <a:highlight>
                  <a:srgbClr val="FFFF00"/>
                </a:highlight>
              </a:rPr>
              <a:t>IN Progress</a:t>
            </a:r>
          </a:p>
          <a:p>
            <a:pPr marL="0" indent="0">
              <a:spcBef>
                <a:spcPts val="2500"/>
              </a:spcBef>
              <a:buNone/>
            </a:pPr>
            <a:r>
              <a:rPr lang="en-US" sz="5600" dirty="0"/>
              <a:t>=&gt; Near to real time data feed in the backend data source – </a:t>
            </a:r>
            <a:r>
              <a:rPr lang="en-US" sz="5600" dirty="0">
                <a:highlight>
                  <a:srgbClr val="FFFF00"/>
                </a:highlight>
              </a:rPr>
              <a:t>TO DO</a:t>
            </a:r>
          </a:p>
          <a:p>
            <a:pPr marL="0" indent="0">
              <a:spcBef>
                <a:spcPts val="2500"/>
              </a:spcBef>
              <a:buNone/>
            </a:pPr>
            <a:r>
              <a:rPr lang="en-US" sz="5600" b="1" dirty="0">
                <a:highlight>
                  <a:srgbClr val="00FFFF"/>
                </a:highlight>
              </a:rPr>
              <a:t>Approx ~ 60% Complete   Planned Target : Q2 2025</a:t>
            </a:r>
          </a:p>
          <a:p>
            <a:pPr marL="0" indent="0">
              <a:spcBef>
                <a:spcPts val="2500"/>
              </a:spcBef>
              <a:buNone/>
            </a:pPr>
            <a:endParaRPr lang="en-US" sz="1400" b="1" dirty="0"/>
          </a:p>
        </p:txBody>
      </p:sp>
    </p:spTree>
    <p:extLst>
      <p:ext uri="{BB962C8B-B14F-4D97-AF65-F5344CB8AC3E}">
        <p14:creationId xmlns:p14="http://schemas.microsoft.com/office/powerpoint/2010/main" val="806073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9A8173-9B45-4E61-1979-788BDC10D2B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21A988-5FCC-5C8B-3B84-5F339D24D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DEF544B0-7E16-DFBD-9E45-2A92B51631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49B731-D523-9B31-FC33-77A3754BD4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2903A63-FA6A-703D-5A33-4C37F1A349C3}"/>
              </a:ext>
            </a:extLst>
          </p:cNvPr>
          <p:cNvSpPr txBox="1"/>
          <p:nvPr/>
        </p:nvSpPr>
        <p:spPr>
          <a:xfrm>
            <a:off x="714039" y="722696"/>
            <a:ext cx="9731188" cy="3385542"/>
          </a:xfrm>
          <a:prstGeom prst="rect">
            <a:avLst/>
          </a:prstGeom>
          <a:noFill/>
        </p:spPr>
        <p:txBody>
          <a:bodyPr wrap="square" rtlCol="0">
            <a:spAutoFit/>
          </a:bodyPr>
          <a:lstStyle/>
          <a:p>
            <a:pPr lvl="0" algn="l">
              <a:lnSpc>
                <a:spcPct val="100000"/>
              </a:lnSpc>
            </a:pPr>
            <a:r>
              <a:rPr lang="en-US" sz="1400" b="1" dirty="0">
                <a:highlight>
                  <a:srgbClr val="FFFF00"/>
                </a:highlight>
              </a:rPr>
              <a:t>Automation</a:t>
            </a:r>
            <a:r>
              <a:rPr lang="en-US" sz="1400" dirty="0"/>
              <a:t>  : By the end </a:t>
            </a:r>
            <a:r>
              <a:rPr lang="en-US" sz="1400" dirty="0">
                <a:highlight>
                  <a:srgbClr val="00FF00"/>
                </a:highlight>
              </a:rPr>
              <a:t>of Q3 FY25</a:t>
            </a:r>
            <a:r>
              <a:rPr lang="en-US" sz="1400" dirty="0"/>
              <a:t>, </a:t>
            </a:r>
          </a:p>
          <a:p>
            <a:endParaRPr lang="en-US" sz="1400" dirty="0"/>
          </a:p>
          <a:p>
            <a:r>
              <a:rPr lang="en-US" sz="1400" dirty="0"/>
              <a:t>Using python with GitHub API and </a:t>
            </a:r>
            <a:r>
              <a:rPr lang="en-US" sz="1400" dirty="0" err="1"/>
              <a:t>GraphQL</a:t>
            </a:r>
            <a:r>
              <a:rPr lang="en-US" sz="1400" dirty="0"/>
              <a:t>, extract and build release notes based on config file</a:t>
            </a:r>
          </a:p>
          <a:p>
            <a:pPr lvl="0" algn="l">
              <a:lnSpc>
                <a:spcPct val="100000"/>
              </a:lnSpc>
            </a:pPr>
            <a:endParaRPr lang="en-US" sz="1400" dirty="0"/>
          </a:p>
          <a:p>
            <a:pPr lvl="0" algn="l">
              <a:lnSpc>
                <a:spcPct val="100000"/>
              </a:lnSpc>
            </a:pPr>
            <a:r>
              <a:rPr lang="en-US" sz="1400" dirty="0"/>
              <a:t>Develop and implement an automation tool to,</a:t>
            </a:r>
          </a:p>
          <a:p>
            <a:pPr marL="742950" lvl="1" indent="-285750">
              <a:buFont typeface="Arial" panose="020B0604020202020204" pitchFamily="34" charset="0"/>
              <a:buChar char="•"/>
            </a:pPr>
            <a:r>
              <a:rPr lang="en-US" sz="1400" dirty="0"/>
              <a:t> Build the release notes markdown file for a current release with a single click</a:t>
            </a:r>
          </a:p>
          <a:p>
            <a:pPr marL="742950" lvl="1" indent="-285750">
              <a:buFont typeface="Arial" panose="020B0604020202020204" pitchFamily="34" charset="0"/>
              <a:buChar char="•"/>
            </a:pPr>
            <a:r>
              <a:rPr lang="en-US" sz="1400" dirty="0"/>
              <a:t> Tagging and creating releases in GH repos </a:t>
            </a:r>
          </a:p>
          <a:p>
            <a:pPr lvl="0" algn="l">
              <a:lnSpc>
                <a:spcPct val="100000"/>
              </a:lnSpc>
            </a:pPr>
            <a:endParaRPr lang="en-US" sz="1400" dirty="0"/>
          </a:p>
          <a:p>
            <a:pPr lvl="0" algn="l">
              <a:lnSpc>
                <a:spcPct val="100000"/>
              </a:lnSpc>
            </a:pPr>
            <a:r>
              <a:rPr lang="en-US" sz="1400" dirty="0"/>
              <a:t>Automate the tagging and creating release for GitHub Repositories </a:t>
            </a:r>
          </a:p>
          <a:p>
            <a:pPr marL="742950" lvl="1" indent="-285750">
              <a:buFont typeface="Arial" panose="020B0604020202020204" pitchFamily="34" charset="0"/>
              <a:buChar char="•"/>
            </a:pPr>
            <a:r>
              <a:rPr lang="en-US" sz="1400" dirty="0"/>
              <a:t>using a set of configuration values </a:t>
            </a:r>
          </a:p>
          <a:p>
            <a:pPr marL="742950" lvl="1" indent="-285750">
              <a:buFont typeface="Arial" panose="020B0604020202020204" pitchFamily="34" charset="0"/>
              <a:buChar char="•"/>
            </a:pPr>
            <a:r>
              <a:rPr lang="en-US" sz="1400" dirty="0"/>
              <a:t>fetches list of repositories to be tagged and releases </a:t>
            </a:r>
          </a:p>
          <a:p>
            <a:pPr marL="742950" lvl="1" indent="-285750">
              <a:buFont typeface="Arial" panose="020B0604020202020204" pitchFamily="34" charset="0"/>
              <a:buChar char="•"/>
            </a:pPr>
            <a:endParaRPr lang="en-US" sz="1400" dirty="0"/>
          </a:p>
          <a:p>
            <a:pPr lvl="1"/>
            <a:endParaRPr lang="en-US" sz="1400" dirty="0"/>
          </a:p>
          <a:p>
            <a:pPr lvl="1"/>
            <a:endParaRPr lang="en-US" sz="1400" dirty="0"/>
          </a:p>
          <a:p>
            <a:endParaRPr lang="en-US" dirty="0"/>
          </a:p>
        </p:txBody>
      </p:sp>
      <p:grpSp>
        <p:nvGrpSpPr>
          <p:cNvPr id="10" name="Group 9">
            <a:extLst>
              <a:ext uri="{FF2B5EF4-FFF2-40B4-BE49-F238E27FC236}">
                <a16:creationId xmlns:a16="http://schemas.microsoft.com/office/drawing/2014/main" id="{1EB6413C-7854-EB91-708B-A04DF59942B2}"/>
              </a:ext>
            </a:extLst>
          </p:cNvPr>
          <p:cNvGrpSpPr/>
          <p:nvPr/>
        </p:nvGrpSpPr>
        <p:grpSpPr>
          <a:xfrm>
            <a:off x="800100" y="237477"/>
            <a:ext cx="9145384" cy="1216661"/>
            <a:chOff x="2637038" y="-729033"/>
            <a:chExt cx="9145384" cy="1216661"/>
          </a:xfrm>
        </p:grpSpPr>
        <p:sp>
          <p:nvSpPr>
            <p:cNvPr id="12" name="Rectangle 11">
              <a:extLst>
                <a:ext uri="{FF2B5EF4-FFF2-40B4-BE49-F238E27FC236}">
                  <a16:creationId xmlns:a16="http://schemas.microsoft.com/office/drawing/2014/main" id="{EFC51DB3-B760-D2A7-A696-B63C0A0E5D34}"/>
                </a:ext>
              </a:extLst>
            </p:cNvPr>
            <p:cNvSpPr/>
            <p:nvPr/>
          </p:nvSpPr>
          <p:spPr>
            <a:xfrm>
              <a:off x="3963971" y="0"/>
              <a:ext cx="7818451" cy="487628"/>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4" name="TextBox 13">
              <a:extLst>
                <a:ext uri="{FF2B5EF4-FFF2-40B4-BE49-F238E27FC236}">
                  <a16:creationId xmlns:a16="http://schemas.microsoft.com/office/drawing/2014/main" id="{842A8018-77A6-8C70-0D4B-1132482180FD}"/>
                </a:ext>
              </a:extLst>
            </p:cNvPr>
            <p:cNvSpPr txBox="1"/>
            <p:nvPr/>
          </p:nvSpPr>
          <p:spPr>
            <a:xfrm>
              <a:off x="2637038" y="-729033"/>
              <a:ext cx="7818451" cy="48762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2000" kern="1200" dirty="0"/>
                <a:t>Goal 3: Exceptional Client Experiences</a:t>
              </a:r>
            </a:p>
          </p:txBody>
        </p:sp>
      </p:grpSp>
      <p:pic>
        <p:nvPicPr>
          <p:cNvPr id="21" name="Picture 20">
            <a:extLst>
              <a:ext uri="{FF2B5EF4-FFF2-40B4-BE49-F238E27FC236}">
                <a16:creationId xmlns:a16="http://schemas.microsoft.com/office/drawing/2014/main" id="{C41C4F06-8AB9-4221-5DB0-925CA198178A}"/>
              </a:ext>
            </a:extLst>
          </p:cNvPr>
          <p:cNvPicPr>
            <a:picLocks noChangeAspect="1"/>
          </p:cNvPicPr>
          <p:nvPr/>
        </p:nvPicPr>
        <p:blipFill>
          <a:blip r:embed="rId3"/>
          <a:stretch>
            <a:fillRect/>
          </a:stretch>
        </p:blipFill>
        <p:spPr>
          <a:xfrm>
            <a:off x="491490" y="3412970"/>
            <a:ext cx="10424160" cy="2478520"/>
          </a:xfrm>
          <a:prstGeom prst="rect">
            <a:avLst/>
          </a:prstGeom>
        </p:spPr>
      </p:pic>
    </p:spTree>
    <p:extLst>
      <p:ext uri="{BB962C8B-B14F-4D97-AF65-F5344CB8AC3E}">
        <p14:creationId xmlns:p14="http://schemas.microsoft.com/office/powerpoint/2010/main" val="13718391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Notebook with wrench. Similar photographs from my portfolio:">
            <a:extLst>
              <a:ext uri="{FF2B5EF4-FFF2-40B4-BE49-F238E27FC236}">
                <a16:creationId xmlns:a16="http://schemas.microsoft.com/office/drawing/2014/main" id="{89ABD012-7E4E-41CB-9945-8FCB9CF9F12D}"/>
              </a:ext>
            </a:extLst>
          </p:cNvPr>
          <p:cNvPicPr>
            <a:picLocks noGrp="1" noChangeAspect="1"/>
          </p:cNvPicPr>
          <p:nvPr>
            <p:ph sz="half" idx="1"/>
          </p:nvPr>
        </p:nvPicPr>
        <p:blipFill>
          <a:blip r:embed="rId3"/>
          <a:srcRect l="22548"/>
          <a:stretch/>
        </p:blipFill>
        <p:spPr>
          <a:xfrm>
            <a:off x="10228549" y="594721"/>
            <a:ext cx="1950720" cy="6054433"/>
          </a:xfrm>
          <a:prstGeom prst="rect">
            <a:avLst/>
          </a:prstGeom>
        </p:spPr>
      </p:pic>
      <p:sp>
        <p:nvSpPr>
          <p:cNvPr id="2" name="Title 1">
            <a:extLst>
              <a:ext uri="{FF2B5EF4-FFF2-40B4-BE49-F238E27FC236}">
                <a16:creationId xmlns:a16="http://schemas.microsoft.com/office/drawing/2014/main" id="{B95802CF-E96F-6F80-52E9-B341F316D6F3}"/>
              </a:ext>
            </a:extLst>
          </p:cNvPr>
          <p:cNvSpPr>
            <a:spLocks noGrp="1"/>
          </p:cNvSpPr>
          <p:nvPr>
            <p:ph type="title"/>
          </p:nvPr>
        </p:nvSpPr>
        <p:spPr>
          <a:xfrm>
            <a:off x="249844" y="110167"/>
            <a:ext cx="11301447" cy="710004"/>
          </a:xfrm>
        </p:spPr>
        <p:txBody>
          <a:bodyPr vert="horz" lIns="91440" tIns="45720" rIns="91440" bIns="45720" rtlCol="0" anchor="t">
            <a:normAutofit fontScale="90000"/>
          </a:bodyPr>
          <a:lstStyle/>
          <a:p>
            <a:pPr>
              <a:lnSpc>
                <a:spcPct val="90000"/>
              </a:lnSpc>
            </a:pPr>
            <a:r>
              <a:rPr lang="en-US" dirty="0"/>
              <a:t>Automation : Release notes and Tagging Releases</a:t>
            </a:r>
          </a:p>
        </p:txBody>
      </p:sp>
      <p:sp>
        <p:nvSpPr>
          <p:cNvPr id="4" name="Content Placeholder 3">
            <a:extLst>
              <a:ext uri="{FF2B5EF4-FFF2-40B4-BE49-F238E27FC236}">
                <a16:creationId xmlns:a16="http://schemas.microsoft.com/office/drawing/2014/main" id="{3CBDB5FF-7343-6CB0-8CB8-EC358AFB60A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249844" y="930338"/>
            <a:ext cx="10163558" cy="4514099"/>
          </a:xfrm>
        </p:spPr>
        <p:txBody>
          <a:bodyPr>
            <a:normAutofit fontScale="70000" lnSpcReduction="20000"/>
          </a:bodyPr>
          <a:lstStyle/>
          <a:p>
            <a:pPr marL="0" indent="0">
              <a:spcBef>
                <a:spcPts val="2500"/>
              </a:spcBef>
              <a:buNone/>
            </a:pPr>
            <a:r>
              <a:rPr lang="en-US" b="1" dirty="0"/>
              <a:t>Automation for the below items,</a:t>
            </a:r>
          </a:p>
          <a:p>
            <a:pPr marL="0" indent="0" fontAlgn="base">
              <a:lnSpc>
                <a:spcPct val="120000"/>
              </a:lnSpc>
              <a:spcBef>
                <a:spcPts val="0"/>
              </a:spcBef>
              <a:buNone/>
            </a:pPr>
            <a:endParaRPr lang="en-US" sz="1400" u="sng" dirty="0"/>
          </a:p>
          <a:p>
            <a:pPr fontAlgn="base">
              <a:lnSpc>
                <a:spcPct val="120000"/>
              </a:lnSpc>
              <a:spcBef>
                <a:spcPts val="0"/>
              </a:spcBef>
            </a:pPr>
            <a:r>
              <a:rPr lang="en-US" dirty="0"/>
              <a:t>Generation of Release Notes</a:t>
            </a:r>
          </a:p>
          <a:p>
            <a:pPr fontAlgn="base">
              <a:lnSpc>
                <a:spcPct val="120000"/>
              </a:lnSpc>
              <a:spcBef>
                <a:spcPts val="0"/>
              </a:spcBef>
            </a:pPr>
            <a:r>
              <a:rPr lang="en-US" dirty="0"/>
              <a:t>Tagging and creating release for GH repositories</a:t>
            </a:r>
          </a:p>
          <a:p>
            <a:pPr marL="0" indent="0" fontAlgn="base">
              <a:buNone/>
            </a:pPr>
            <a:endParaRPr lang="en-US" sz="2100" b="1" dirty="0"/>
          </a:p>
          <a:p>
            <a:pPr marL="0" indent="0" fontAlgn="base">
              <a:buNone/>
            </a:pPr>
            <a:r>
              <a:rPr lang="en-US" sz="2100" b="1" dirty="0"/>
              <a:t>Important benefits of Automation​</a:t>
            </a:r>
          </a:p>
          <a:p>
            <a:pPr fontAlgn="base"/>
            <a:r>
              <a:rPr lang="en-US" dirty="0"/>
              <a:t>Automation streamlines the management of GH repositories, reducing manual errors &amp; enhance efficiency in workflows</a:t>
            </a:r>
          </a:p>
          <a:p>
            <a:pPr fontAlgn="base"/>
            <a:r>
              <a:rPr lang="en-US" dirty="0"/>
              <a:t>Utilizing automated scripts can significantly improve the release process by ensuring consistency and saving time.</a:t>
            </a:r>
          </a:p>
          <a:p>
            <a:pPr marL="0" indent="0" fontAlgn="base">
              <a:lnSpc>
                <a:spcPct val="120000"/>
              </a:lnSpc>
              <a:spcBef>
                <a:spcPts val="0"/>
              </a:spcBef>
              <a:buNone/>
            </a:pPr>
            <a:endParaRPr lang="en-US" b="1" dirty="0"/>
          </a:p>
          <a:p>
            <a:pPr marL="0" indent="0" fontAlgn="base">
              <a:lnSpc>
                <a:spcPct val="120000"/>
              </a:lnSpc>
              <a:spcBef>
                <a:spcPts val="0"/>
              </a:spcBef>
              <a:buNone/>
            </a:pPr>
            <a:endParaRPr lang="en-US" b="1" dirty="0"/>
          </a:p>
          <a:p>
            <a:pPr marL="0" indent="0" fontAlgn="base">
              <a:lnSpc>
                <a:spcPct val="120000"/>
              </a:lnSpc>
              <a:spcBef>
                <a:spcPts val="0"/>
              </a:spcBef>
              <a:buNone/>
            </a:pPr>
            <a:r>
              <a:rPr lang="en-US" b="1" dirty="0"/>
              <a:t>Single Click Functionality </a:t>
            </a:r>
            <a:r>
              <a:rPr lang="en-US" sz="2100" dirty="0"/>
              <a:t>: </a:t>
            </a:r>
            <a:r>
              <a:rPr lang="en-US" dirty="0"/>
              <a:t>Users will be able to create release notes markdown files with a single click, enhancing efficiency</a:t>
            </a:r>
          </a:p>
          <a:p>
            <a:pPr marL="0" indent="0" fontAlgn="base">
              <a:lnSpc>
                <a:spcPct val="120000"/>
              </a:lnSpc>
              <a:spcBef>
                <a:spcPts val="0"/>
              </a:spcBef>
              <a:buNone/>
            </a:pPr>
            <a:r>
              <a:rPr lang="en-US" b="1" dirty="0"/>
              <a:t>Efficiency in Tagging</a:t>
            </a:r>
            <a:r>
              <a:rPr lang="en-US" dirty="0"/>
              <a:t>​</a:t>
            </a:r>
            <a:r>
              <a:rPr lang="en-US" sz="3200" dirty="0"/>
              <a:t> </a:t>
            </a:r>
            <a:r>
              <a:rPr lang="en-US" dirty="0"/>
              <a:t>Automating the tagging process on GH streamlines workflows, saving developers valuable time and effort</a:t>
            </a:r>
            <a:endParaRPr lang="en-US" sz="3200" dirty="0"/>
          </a:p>
          <a:p>
            <a:pPr marL="0" indent="0" fontAlgn="base">
              <a:lnSpc>
                <a:spcPct val="120000"/>
              </a:lnSpc>
              <a:spcBef>
                <a:spcPts val="0"/>
              </a:spcBef>
            </a:pPr>
            <a:endParaRPr lang="en-US" b="1" dirty="0"/>
          </a:p>
          <a:p>
            <a:pPr marL="0" indent="0" fontAlgn="base">
              <a:lnSpc>
                <a:spcPct val="120000"/>
              </a:lnSpc>
              <a:spcBef>
                <a:spcPts val="0"/>
              </a:spcBef>
              <a:buNone/>
            </a:pPr>
            <a:r>
              <a:rPr lang="en-US" b="1" dirty="0"/>
              <a:t>Error Reduction</a:t>
            </a:r>
            <a:r>
              <a:rPr lang="en-US" dirty="0"/>
              <a:t>​: Scripting the release process helps to minimize human errors, ensuring a smoother deployment experience</a:t>
            </a:r>
            <a:endParaRPr lang="en-US" sz="3200" dirty="0"/>
          </a:p>
          <a:p>
            <a:pPr marL="0" indent="0" fontAlgn="base">
              <a:lnSpc>
                <a:spcPct val="120000"/>
              </a:lnSpc>
              <a:spcBef>
                <a:spcPts val="0"/>
              </a:spcBef>
            </a:pPr>
            <a:endParaRPr lang="en-US" b="1" dirty="0"/>
          </a:p>
          <a:p>
            <a:pPr marL="0" indent="0" fontAlgn="base">
              <a:lnSpc>
                <a:spcPct val="120000"/>
              </a:lnSpc>
              <a:spcBef>
                <a:spcPts val="0"/>
              </a:spcBef>
              <a:buNone/>
            </a:pPr>
            <a:r>
              <a:rPr lang="en-US" b="1" dirty="0"/>
              <a:t>Improved Consistency: </a:t>
            </a:r>
            <a:r>
              <a:rPr lang="en-US" dirty="0"/>
              <a:t>Automation ensures a consistent approach to managing releases, facilitating better cross collaboration </a:t>
            </a:r>
            <a:endParaRPr lang="en-US" sz="3200" dirty="0"/>
          </a:p>
          <a:p>
            <a:pPr marL="0" lvl="1" indent="0" fontAlgn="base">
              <a:buNone/>
            </a:pPr>
            <a:r>
              <a:rPr lang="en-US" sz="1400" dirty="0"/>
              <a:t>​</a:t>
            </a:r>
          </a:p>
          <a:p>
            <a:pPr marL="0" lvl="1" indent="0">
              <a:buNone/>
            </a:pPr>
            <a:endParaRPr lang="en-US" sz="1400" dirty="0"/>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8935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3D rendered check mark icon on light blue plate with isolated white background. Due to %100 white background, you can crop or expand white background for copy space neeeds.">
            <a:extLst>
              <a:ext uri="{FF2B5EF4-FFF2-40B4-BE49-F238E27FC236}">
                <a16:creationId xmlns:a16="http://schemas.microsoft.com/office/drawing/2014/main" id="{F48AFE92-02DF-419F-8E2B-493831E891B5}"/>
              </a:ext>
            </a:extLst>
          </p:cNvPr>
          <p:cNvPicPr>
            <a:picLocks noGrp="1" noChangeAspect="1"/>
          </p:cNvPicPr>
          <p:nvPr>
            <p:ph sz="half" idx="1"/>
          </p:nvPr>
        </p:nvPicPr>
        <p:blipFill>
          <a:blip r:embed="rId3"/>
          <a:srcRect l="12260" r="57154" b="1"/>
          <a:stretch/>
        </p:blipFill>
        <p:spPr>
          <a:xfrm>
            <a:off x="-88655" y="-835510"/>
            <a:ext cx="4206220" cy="6875929"/>
          </a:xfrm>
          <a:prstGeom prst="rect">
            <a:avLst/>
          </a:prstGeom>
        </p:spPr>
      </p:pic>
      <p:sp>
        <p:nvSpPr>
          <p:cNvPr id="2" name="Title 1">
            <a:extLst>
              <a:ext uri="{FF2B5EF4-FFF2-40B4-BE49-F238E27FC236}">
                <a16:creationId xmlns:a16="http://schemas.microsoft.com/office/drawing/2014/main" id="{BA9546D2-1BA9-AF8F-2242-31AB6106005A}"/>
              </a:ext>
            </a:extLst>
          </p:cNvPr>
          <p:cNvSpPr>
            <a:spLocks noGrp="1"/>
          </p:cNvSpPr>
          <p:nvPr>
            <p:ph type="title"/>
          </p:nvPr>
        </p:nvSpPr>
        <p:spPr>
          <a:xfrm>
            <a:off x="4441841" y="34336"/>
            <a:ext cx="7428004" cy="653795"/>
          </a:xfrm>
        </p:spPr>
        <p:txBody>
          <a:bodyPr vert="horz" lIns="91440" tIns="45720" rIns="91440" bIns="45720" rtlCol="0" anchor="t">
            <a:normAutofit fontScale="90000"/>
          </a:bodyPr>
          <a:lstStyle/>
          <a:p>
            <a:r>
              <a:rPr lang="en-US" dirty="0"/>
              <a:t>Ready for use: Upcoming Release</a:t>
            </a:r>
          </a:p>
        </p:txBody>
      </p:sp>
      <p:sp>
        <p:nvSpPr>
          <p:cNvPr id="4" name="Content Placeholder 3">
            <a:extLst>
              <a:ext uri="{FF2B5EF4-FFF2-40B4-BE49-F238E27FC236}">
                <a16:creationId xmlns:a16="http://schemas.microsoft.com/office/drawing/2014/main" id="{BE532ACC-5B7A-6E25-4334-701431E8524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51106" y="1687667"/>
            <a:ext cx="7009474" cy="3739896"/>
          </a:xfrm>
        </p:spPr>
        <p:txBody>
          <a:bodyPr>
            <a:normAutofit/>
          </a:bodyPr>
          <a:lstStyle/>
          <a:p>
            <a:pPr marL="0" lvl="1" indent="0">
              <a:buNone/>
            </a:pPr>
            <a:r>
              <a:rPr lang="en-US" sz="1400" dirty="0"/>
              <a:t>These  automation tool for generating release notes and Tagging, has helped streamline the process of saving time and reducing manual effort.</a:t>
            </a:r>
          </a:p>
          <a:p>
            <a:pPr marL="0" indent="0">
              <a:spcBef>
                <a:spcPts val="2500"/>
              </a:spcBef>
              <a:buNone/>
            </a:pPr>
            <a:r>
              <a:rPr lang="en-US" sz="1400" b="1" dirty="0"/>
              <a:t>Generate Release Notes</a:t>
            </a:r>
          </a:p>
          <a:p>
            <a:pPr marL="0" lvl="1" indent="0">
              <a:buNone/>
            </a:pPr>
            <a:r>
              <a:rPr lang="en-US" sz="1400" dirty="0"/>
              <a:t>The generated markdown file will include detailed release notes that reflect the status and milestones from GitHub.</a:t>
            </a:r>
          </a:p>
          <a:p>
            <a:pPr marL="0" indent="0">
              <a:spcBef>
                <a:spcPts val="2500"/>
              </a:spcBef>
              <a:buNone/>
            </a:pPr>
            <a:r>
              <a:rPr lang="en-US" sz="1400" b="1" dirty="0"/>
              <a:t>Automate Tagging and creating releases</a:t>
            </a:r>
          </a:p>
          <a:p>
            <a:pPr marL="0" lvl="1" indent="0">
              <a:buNone/>
            </a:pPr>
            <a:r>
              <a:rPr lang="en-US" sz="1400" dirty="0"/>
              <a:t>Automation script for creating tagging and creating releases for repositories in GitHub </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1471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9E9A5-DCDB-0494-10A2-C8B7077C770F}"/>
            </a:ext>
          </a:extLst>
        </p:cNvPr>
        <p:cNvGrpSpPr/>
        <p:nvPr/>
      </p:nvGrpSpPr>
      <p:grpSpPr>
        <a:xfrm>
          <a:off x="0" y="0"/>
          <a:ext cx="0" cy="0"/>
          <a:chOff x="0" y="0"/>
          <a:chExt cx="0" cy="0"/>
        </a:xfrm>
      </p:grpSpPr>
      <p:pic>
        <p:nvPicPr>
          <p:cNvPr id="5" name="Content Placeholder 4" descr="People at the meeting desk">
            <a:extLst>
              <a:ext uri="{FF2B5EF4-FFF2-40B4-BE49-F238E27FC236}">
                <a16:creationId xmlns:a16="http://schemas.microsoft.com/office/drawing/2014/main" id="{9769EFCC-3F2E-81F7-71E4-6E75AC0322B6}"/>
              </a:ext>
            </a:extLst>
          </p:cNvPr>
          <p:cNvPicPr>
            <a:picLocks noGrp="1" noChangeAspect="1"/>
          </p:cNvPicPr>
          <p:nvPr>
            <p:ph sz="half" idx="1"/>
          </p:nvPr>
        </p:nvPicPr>
        <p:blipFill>
          <a:blip r:embed="rId3"/>
          <a:srcRect l="28787" r="36804" b="1"/>
          <a:stretch/>
        </p:blipFill>
        <p:spPr>
          <a:xfrm>
            <a:off x="20" y="778933"/>
            <a:ext cx="3948035" cy="4700295"/>
          </a:xfrm>
          <a:prstGeom prst="rect">
            <a:avLst/>
          </a:prstGeom>
        </p:spPr>
      </p:pic>
      <p:sp>
        <p:nvSpPr>
          <p:cNvPr id="2" name="Title 1">
            <a:extLst>
              <a:ext uri="{FF2B5EF4-FFF2-40B4-BE49-F238E27FC236}">
                <a16:creationId xmlns:a16="http://schemas.microsoft.com/office/drawing/2014/main" id="{6BFE93B5-C3D3-38EC-C98C-FB7F90D44FD3}"/>
              </a:ext>
            </a:extLst>
          </p:cNvPr>
          <p:cNvSpPr>
            <a:spLocks noGrp="1"/>
          </p:cNvSpPr>
          <p:nvPr>
            <p:ph type="title"/>
          </p:nvPr>
        </p:nvSpPr>
        <p:spPr>
          <a:xfrm>
            <a:off x="2200931" y="33867"/>
            <a:ext cx="8444989" cy="946673"/>
          </a:xfrm>
        </p:spPr>
        <p:txBody>
          <a:bodyPr vert="horz" lIns="91440" tIns="45720" rIns="91440" bIns="45720" rtlCol="0" anchor="t">
            <a:normAutofit fontScale="90000"/>
          </a:bodyPr>
          <a:lstStyle/>
          <a:p>
            <a:r>
              <a:rPr lang="en-US" dirty="0"/>
              <a:t>Measure Progress: Review &amp; Feedback</a:t>
            </a:r>
          </a:p>
        </p:txBody>
      </p:sp>
      <p:sp>
        <p:nvSpPr>
          <p:cNvPr id="4" name="Content Placeholder 3">
            <a:extLst>
              <a:ext uri="{FF2B5EF4-FFF2-40B4-BE49-F238E27FC236}">
                <a16:creationId xmlns:a16="http://schemas.microsoft.com/office/drawing/2014/main" id="{DFFBCCB9-6E30-09AF-4237-B5216A9601C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118947" y="946673"/>
            <a:ext cx="7734386" cy="4532555"/>
          </a:xfrm>
        </p:spPr>
        <p:txBody>
          <a:bodyPr>
            <a:normAutofit fontScale="92500" lnSpcReduction="10000"/>
          </a:bodyPr>
          <a:lstStyle/>
          <a:p>
            <a:pPr marL="0" indent="0">
              <a:spcBef>
                <a:spcPts val="2500"/>
              </a:spcBef>
              <a:buNone/>
            </a:pPr>
            <a:r>
              <a:rPr lang="en-US" sz="1400" b="1" dirty="0"/>
              <a:t>Measure : Quarterly Review on progress</a:t>
            </a:r>
          </a:p>
          <a:p>
            <a:pPr marL="0" indent="0">
              <a:lnSpc>
                <a:spcPct val="100000"/>
              </a:lnSpc>
              <a:spcBef>
                <a:spcPts val="2500"/>
              </a:spcBef>
              <a:buNone/>
            </a:pPr>
            <a:r>
              <a:rPr lang="en-US" sz="1400" b="1" dirty="0">
                <a:highlight>
                  <a:srgbClr val="00FF00"/>
                </a:highlight>
              </a:rPr>
              <a:t>Completed items :</a:t>
            </a:r>
          </a:p>
          <a:p>
            <a:pPr marL="0" indent="0">
              <a:lnSpc>
                <a:spcPct val="100000"/>
              </a:lnSpc>
              <a:spcBef>
                <a:spcPts val="2500"/>
              </a:spcBef>
              <a:buNone/>
            </a:pPr>
            <a:r>
              <a:rPr lang="en-US" sz="1500" dirty="0"/>
              <a:t>Development and testing of automation of release note </a:t>
            </a:r>
            <a:r>
              <a:rPr lang="en-US" sz="1500" b="1" dirty="0"/>
              <a:t>– </a:t>
            </a:r>
            <a:r>
              <a:rPr lang="en-US" sz="1500" b="1" dirty="0">
                <a:highlight>
                  <a:srgbClr val="00FF00"/>
                </a:highlight>
              </a:rPr>
              <a:t>Completed</a:t>
            </a:r>
          </a:p>
          <a:p>
            <a:pPr marL="0" indent="0">
              <a:lnSpc>
                <a:spcPct val="100000"/>
              </a:lnSpc>
              <a:spcBef>
                <a:spcPts val="2500"/>
              </a:spcBef>
              <a:buNone/>
            </a:pPr>
            <a:r>
              <a:rPr lang="en-US" sz="1500" dirty="0"/>
              <a:t>Development and testing of Automated Tagging and creating releases </a:t>
            </a:r>
            <a:r>
              <a:rPr lang="en-US" sz="1500" b="1" dirty="0"/>
              <a:t>– </a:t>
            </a:r>
            <a:r>
              <a:rPr lang="en-US" sz="1500" b="1" dirty="0">
                <a:highlight>
                  <a:srgbClr val="00FF00"/>
                </a:highlight>
              </a:rPr>
              <a:t>Completed</a:t>
            </a:r>
          </a:p>
          <a:p>
            <a:pPr marL="0" indent="0">
              <a:lnSpc>
                <a:spcPct val="100000"/>
              </a:lnSpc>
              <a:spcBef>
                <a:spcPts val="2500"/>
              </a:spcBef>
              <a:buNone/>
            </a:pPr>
            <a:r>
              <a:rPr lang="en-US" sz="1500" dirty="0"/>
              <a:t>Implementing config.txt and using </a:t>
            </a:r>
            <a:r>
              <a:rPr lang="en-US" sz="1500" dirty="0" err="1"/>
              <a:t>graphQL</a:t>
            </a:r>
            <a:r>
              <a:rPr lang="en-US" sz="1500" dirty="0"/>
              <a:t> to extend solution for upcoming releases  </a:t>
            </a:r>
            <a:r>
              <a:rPr lang="en-US" sz="1500" b="1" dirty="0"/>
              <a:t>- </a:t>
            </a:r>
            <a:r>
              <a:rPr lang="en-US" sz="1500" b="1" dirty="0">
                <a:highlight>
                  <a:srgbClr val="00FF00"/>
                </a:highlight>
              </a:rPr>
              <a:t>Completed</a:t>
            </a:r>
            <a:r>
              <a:rPr lang="en-US" sz="1500" b="1" dirty="0"/>
              <a:t> </a:t>
            </a:r>
          </a:p>
          <a:p>
            <a:pPr marL="0" indent="0">
              <a:spcBef>
                <a:spcPts val="2500"/>
              </a:spcBef>
              <a:buNone/>
            </a:pPr>
            <a:r>
              <a:rPr lang="en-US" sz="1500" b="1" dirty="0">
                <a:highlight>
                  <a:srgbClr val="FFFF00"/>
                </a:highlight>
              </a:rPr>
              <a:t>On going / In Progress :</a:t>
            </a:r>
            <a:endParaRPr lang="en-US" sz="1500" b="1" dirty="0"/>
          </a:p>
          <a:p>
            <a:pPr marL="0" indent="0">
              <a:spcBef>
                <a:spcPts val="2500"/>
              </a:spcBef>
              <a:buNone/>
            </a:pPr>
            <a:r>
              <a:rPr lang="en-US" sz="1500" dirty="0"/>
              <a:t>Put this scripts to use and capture feedback and validate with actual releases - </a:t>
            </a:r>
            <a:r>
              <a:rPr lang="en-US" sz="1500" dirty="0">
                <a:highlight>
                  <a:srgbClr val="FFFF00"/>
                </a:highlight>
              </a:rPr>
              <a:t>IN Progress</a:t>
            </a:r>
          </a:p>
          <a:p>
            <a:pPr marL="0" indent="0">
              <a:spcBef>
                <a:spcPts val="2500"/>
              </a:spcBef>
              <a:buNone/>
            </a:pPr>
            <a:r>
              <a:rPr lang="en-US" sz="1500" dirty="0"/>
              <a:t>Testing the automation for edge cases and  incorporating newer requirement- </a:t>
            </a:r>
            <a:r>
              <a:rPr lang="en-US" sz="1500" dirty="0">
                <a:highlight>
                  <a:srgbClr val="FFFF00"/>
                </a:highlight>
              </a:rPr>
              <a:t>IN Progress</a:t>
            </a:r>
          </a:p>
          <a:p>
            <a:pPr marL="0" indent="0">
              <a:spcBef>
                <a:spcPts val="2500"/>
              </a:spcBef>
              <a:buNone/>
            </a:pPr>
            <a:r>
              <a:rPr lang="en-US" sz="1500" b="1" dirty="0">
                <a:highlight>
                  <a:srgbClr val="00FFFF"/>
                </a:highlight>
              </a:rPr>
              <a:t>Approx ~ 50% Complete   Planned Target : Q3 2025</a:t>
            </a:r>
          </a:p>
          <a:p>
            <a:pPr marL="0" indent="0">
              <a:spcBef>
                <a:spcPts val="2500"/>
              </a:spcBef>
              <a:buNone/>
            </a:pPr>
            <a:endParaRPr lang="en-US" sz="1400" b="1" dirty="0"/>
          </a:p>
        </p:txBody>
      </p:sp>
    </p:spTree>
    <p:extLst>
      <p:ext uri="{BB962C8B-B14F-4D97-AF65-F5344CB8AC3E}">
        <p14:creationId xmlns:p14="http://schemas.microsoft.com/office/powerpoint/2010/main" val="13829379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073F6-05A5-CD92-64C8-60FC83A81551}"/>
              </a:ext>
            </a:extLst>
          </p:cNvPr>
          <p:cNvSpPr>
            <a:spLocks noGrp="1"/>
          </p:cNvSpPr>
          <p:nvPr>
            <p:ph type="title"/>
          </p:nvPr>
        </p:nvSpPr>
        <p:spPr>
          <a:xfrm>
            <a:off x="798576" y="-68258"/>
            <a:ext cx="10303316" cy="779234"/>
          </a:xfrm>
        </p:spPr>
        <p:txBody>
          <a:bodyPr vert="horz" lIns="91440" tIns="45720" rIns="91440" bIns="45720" rtlCol="0" anchor="t">
            <a:normAutofit/>
          </a:bodyPr>
          <a:lstStyle/>
          <a:p>
            <a:r>
              <a:rPr lang="en-US" dirty="0"/>
              <a:t>Contributions : Location for Artifacts </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2F329FDF-86F4-0725-6C5A-CC066523DA2F}"/>
              </a:ext>
            </a:extLst>
          </p:cNvPr>
          <p:cNvPicPr>
            <a:picLocks noGrp="1" noChangeAspect="1"/>
          </p:cNvPicPr>
          <p:nvPr>
            <p:ph sz="half" idx="1"/>
          </p:nvPr>
        </p:nvPicPr>
        <p:blipFill>
          <a:blip r:embed="rId3"/>
          <a:stretch>
            <a:fillRect/>
          </a:stretch>
        </p:blipFill>
        <p:spPr>
          <a:xfrm>
            <a:off x="809065" y="1028454"/>
            <a:ext cx="9539523" cy="3809398"/>
          </a:xfrm>
        </p:spPr>
      </p:pic>
      <p:sp>
        <p:nvSpPr>
          <p:cNvPr id="22" name="Rectangle 6">
            <a:extLst>
              <a:ext uri="{FF2B5EF4-FFF2-40B4-BE49-F238E27FC236}">
                <a16:creationId xmlns:a16="http://schemas.microsoft.com/office/drawing/2014/main" id="{A8F2FB9F-791F-CE25-5E9B-F285A413A459}"/>
              </a:ext>
            </a:extLst>
          </p:cNvPr>
          <p:cNvSpPr>
            <a:spLocks noChangeArrowheads="1"/>
          </p:cNvSpPr>
          <p:nvPr/>
        </p:nvSpPr>
        <p:spPr bwMode="auto">
          <a:xfrm>
            <a:off x="1023554" y="5074859"/>
            <a:ext cx="91703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chemeClr val="tx1"/>
                </a:solidFill>
                <a:effectLst/>
                <a:latin typeface="Arial" panose="020B0604020202020204" pitchFamily="34" charset="0"/>
                <a:hlinkClick r:id="rId4"/>
              </a:rPr>
              <a:t>Program_CreateTagsReleases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lang="en-US" sz="1400" u="sng" kern="100" dirty="0" err="1">
                <a:solidFill>
                  <a:srgbClr val="0000FF"/>
                </a:solidFill>
                <a:effectLst/>
                <a:latin typeface="Aptos"/>
                <a:ea typeface="Aptos"/>
                <a:cs typeface="Times New Roman" panose="02020603050405020304" pitchFamily="18" charset="0"/>
                <a:hlinkClick r:id="rId5"/>
              </a:rPr>
              <a:t>Program_Build_RNotes</a:t>
            </a:r>
            <a:endParaRPr lang="en-US" sz="1400" kern="100" dirty="0">
              <a:effectLst/>
              <a:latin typeface="Aptos"/>
              <a:ea typeface="Aptos"/>
              <a:cs typeface="Times New Roman" panose="02020603050405020304" pitchFamily="18" charset="0"/>
            </a:endParaRPr>
          </a:p>
          <a:p>
            <a:pPr eaLnBrk="0" fontAlgn="base" hangingPunct="0">
              <a:spcBef>
                <a:spcPct val="0"/>
              </a:spcBef>
              <a:spcAft>
                <a:spcPct val="0"/>
              </a:spcAft>
            </a:pPr>
            <a:r>
              <a:rPr kumimoji="0" lang="en-US" altLang="en-US" sz="1400" b="0" i="0" u="none" strike="noStrike" cap="none" normalizeH="0" baseline="0" dirty="0" err="1">
                <a:ln>
                  <a:noFill/>
                </a:ln>
                <a:solidFill>
                  <a:schemeClr val="tx1"/>
                </a:solidFill>
                <a:effectLst/>
                <a:latin typeface="Arial" panose="020B0604020202020204" pitchFamily="34" charset="0"/>
                <a:hlinkClick r:id="rId6"/>
              </a:rPr>
              <a:t>Github</a:t>
            </a:r>
            <a:r>
              <a:rPr kumimoji="0" lang="en-US" altLang="en-US" sz="1400" b="0" i="0" u="none" strike="noStrike" cap="none" normalizeH="0" baseline="0" dirty="0">
                <a:ln>
                  <a:noFill/>
                </a:ln>
                <a:solidFill>
                  <a:schemeClr val="tx1"/>
                </a:solidFill>
                <a:effectLst/>
                <a:latin typeface="Arial" panose="020B0604020202020204" pitchFamily="34" charset="0"/>
                <a:hlinkClick r:id="rId6"/>
              </a:rPr>
              <a:t> Standardization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3839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76F71E-76FC-8A1A-A52F-2565D3B46ADB}"/>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F5DA10A-9596-75A8-DB50-D05815130A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4B2E3C-9B3A-7E9C-F97F-4A3F0B2774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2EEB6CFD-8D2A-6F2C-2C9B-E952F118F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 questions ideas and creativity">
            <a:extLst>
              <a:ext uri="{FF2B5EF4-FFF2-40B4-BE49-F238E27FC236}">
                <a16:creationId xmlns:a16="http://schemas.microsoft.com/office/drawing/2014/main" id="{07CC3030-2A2D-98C5-6C4D-A420D15AAA42}"/>
              </a:ext>
            </a:extLst>
          </p:cNvPr>
          <p:cNvPicPr>
            <a:picLocks noGrp="1" noChangeAspect="1"/>
          </p:cNvPicPr>
          <p:nvPr>
            <p:ph sz="half" idx="1"/>
          </p:nvPr>
        </p:nvPicPr>
        <p:blipFill>
          <a:blip r:embed="rId3"/>
          <a:srcRect l="22661" r="1415" b="-2"/>
          <a:stretch/>
        </p:blipFill>
        <p:spPr>
          <a:xfrm>
            <a:off x="754379" y="2041282"/>
            <a:ext cx="3941064" cy="2971800"/>
          </a:xfrm>
          <a:prstGeom prst="rect">
            <a:avLst/>
          </a:prstGeom>
        </p:spPr>
      </p:pic>
      <p:sp>
        <p:nvSpPr>
          <p:cNvPr id="2" name="Title 1">
            <a:extLst>
              <a:ext uri="{FF2B5EF4-FFF2-40B4-BE49-F238E27FC236}">
                <a16:creationId xmlns:a16="http://schemas.microsoft.com/office/drawing/2014/main" id="{D9CC74BB-1891-CF53-B43E-8B5301FA7CD2}"/>
              </a:ext>
            </a:extLst>
          </p:cNvPr>
          <p:cNvSpPr>
            <a:spLocks noGrp="1"/>
          </p:cNvSpPr>
          <p:nvPr>
            <p:ph type="title"/>
          </p:nvPr>
        </p:nvSpPr>
        <p:spPr>
          <a:xfrm>
            <a:off x="754379" y="109724"/>
            <a:ext cx="4041648" cy="1928741"/>
          </a:xfrm>
        </p:spPr>
        <p:txBody>
          <a:bodyPr vert="horz" lIns="91440" tIns="45720" rIns="91440" bIns="45720" rtlCol="0" anchor="t">
            <a:normAutofit/>
          </a:bodyPr>
          <a:lstStyle/>
          <a:p>
            <a:r>
              <a:rPr lang="en-US" dirty="0"/>
              <a:t>Conclusion</a:t>
            </a:r>
          </a:p>
        </p:txBody>
      </p:sp>
      <p:sp>
        <p:nvSpPr>
          <p:cNvPr id="4" name="Content Placeholder 3">
            <a:extLst>
              <a:ext uri="{FF2B5EF4-FFF2-40B4-BE49-F238E27FC236}">
                <a16:creationId xmlns:a16="http://schemas.microsoft.com/office/drawing/2014/main" id="{CE548C53-EEE8-36DA-3C5A-F0754DDB093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n-US" sz="1400" b="1"/>
              <a:t>Organizational Uplift</a:t>
            </a:r>
          </a:p>
          <a:p>
            <a:pPr marL="0" lvl="1" indent="0">
              <a:buNone/>
            </a:pPr>
            <a:r>
              <a:rPr lang="en-US" sz="1400"/>
              <a:t>Our goals for FY2025 aim to uplift the organization by fostering a positive work environment and enhancing team collaboration.</a:t>
            </a:r>
          </a:p>
          <a:p>
            <a:pPr marL="0" indent="0">
              <a:spcBef>
                <a:spcPts val="2500"/>
              </a:spcBef>
              <a:buNone/>
            </a:pPr>
            <a:r>
              <a:rPr lang="en-US" sz="1400" b="1"/>
              <a:t>Quality Outcomes</a:t>
            </a:r>
          </a:p>
          <a:p>
            <a:pPr marL="0" lvl="1" indent="0">
              <a:buNone/>
            </a:pPr>
            <a:r>
              <a:rPr lang="en-US" sz="1400"/>
              <a:t>We are committed to driving quality outcomes through improved processes and adherence to best practices in our operations.</a:t>
            </a:r>
          </a:p>
          <a:p>
            <a:pPr marL="0" indent="0">
              <a:spcBef>
                <a:spcPts val="2500"/>
              </a:spcBef>
              <a:buNone/>
            </a:pPr>
            <a:r>
              <a:rPr lang="en-US" sz="1400" b="1"/>
              <a:t>Exceptional Client Experiences</a:t>
            </a:r>
          </a:p>
          <a:p>
            <a:pPr marL="0" lvl="1" indent="0">
              <a:buNone/>
            </a:pPr>
            <a:r>
              <a:rPr lang="en-US" sz="1400"/>
              <a:t>Delivering exceptional client experiences is at the core of our objectives, ensuring satisfaction and long-term relationships.</a:t>
            </a:r>
          </a:p>
          <a:p>
            <a:pPr marL="0" indent="0">
              <a:spcBef>
                <a:spcPts val="2500"/>
              </a:spcBef>
              <a:buNone/>
            </a:pPr>
            <a:r>
              <a:rPr lang="en-US" sz="1400" b="1"/>
              <a:t>Growth and Success</a:t>
            </a:r>
          </a:p>
          <a:p>
            <a:pPr marL="0" lvl="1" indent="0">
              <a:buNone/>
            </a:pPr>
            <a:r>
              <a:rPr lang="en-US" sz="1400"/>
              <a:t>By focusing on our objectives, we will ensure continued growth and success in the upcoming fiscal year.</a:t>
            </a:r>
          </a:p>
        </p:txBody>
      </p:sp>
      <p:cxnSp>
        <p:nvCxnSpPr>
          <p:cNvPr id="16" name="Straight Connector 15">
            <a:extLst>
              <a:ext uri="{FF2B5EF4-FFF2-40B4-BE49-F238E27FC236}">
                <a16:creationId xmlns:a16="http://schemas.microsoft.com/office/drawing/2014/main" id="{3D3EFC94-297A-1837-9543-5EB94CA940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3F91B0-5854-1666-5777-00834DDE01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944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50D922-0ADC-5229-6083-3ED76F564C11}"/>
              </a:ext>
            </a:extLst>
          </p:cNvPr>
          <p:cNvSpPr>
            <a:spLocks noGrp="1"/>
          </p:cNvSpPr>
          <p:nvPr>
            <p:ph type="title"/>
          </p:nvPr>
        </p:nvSpPr>
        <p:spPr>
          <a:xfrm>
            <a:off x="1133990" y="632057"/>
            <a:ext cx="9322846" cy="657026"/>
          </a:xfrm>
        </p:spPr>
        <p:txBody>
          <a:bodyPr>
            <a:normAutofit fontScale="90000"/>
          </a:bodyPr>
          <a:lstStyle/>
          <a:p>
            <a:r>
              <a:rPr lang="en-US" dirty="0"/>
              <a:t>FY25 –Organization Goals</a:t>
            </a:r>
          </a:p>
        </p:txBody>
      </p:sp>
      <p:graphicFrame>
        <p:nvGraphicFramePr>
          <p:cNvPr id="4" name="Content Placeholder 4">
            <a:extLst>
              <a:ext uri="{FF2B5EF4-FFF2-40B4-BE49-F238E27FC236}">
                <a16:creationId xmlns:a16="http://schemas.microsoft.com/office/drawing/2014/main" id="{409E2C0F-5A69-4575-B96F-4AE05C0F6240}"/>
              </a:ext>
            </a:extLst>
          </p:cNvPr>
          <p:cNvGraphicFramePr>
            <a:graphicFrameLocks noGrp="1"/>
          </p:cNvGraphicFramePr>
          <p:nvPr>
            <p:ph idx="1"/>
            <p:extLst>
              <p:ext uri="{D42A27DB-BD31-4B8C-83A1-F6EECF244321}">
                <p14:modId xmlns:p14="http://schemas.microsoft.com/office/powerpoint/2010/main" val="4213954381"/>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1469360" y="1353885"/>
          <a:ext cx="8987476" cy="4788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43775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C746C2-8440-0E94-1800-1FB205C1725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DE70108-8972-F895-8EC8-D694C73C2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37C32FC6-8E6C-CEA2-0345-AD6F90167F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CA4EA6-7C2B-562A-3E8B-F0F4DBDD33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DEC216-1E3E-B237-B2EB-E700FDC74783}"/>
              </a:ext>
            </a:extLst>
          </p:cNvPr>
          <p:cNvSpPr>
            <a:spLocks noGrp="1"/>
          </p:cNvSpPr>
          <p:nvPr>
            <p:ph type="title"/>
          </p:nvPr>
        </p:nvSpPr>
        <p:spPr>
          <a:xfrm>
            <a:off x="657787" y="58192"/>
            <a:ext cx="10021502" cy="657026"/>
          </a:xfrm>
        </p:spPr>
        <p:txBody>
          <a:bodyPr>
            <a:normAutofit fontScale="90000"/>
          </a:bodyPr>
          <a:lstStyle/>
          <a:p>
            <a:r>
              <a:rPr lang="en-US" dirty="0"/>
              <a:t>Quick Glance at My Goal settings for FY25</a:t>
            </a:r>
          </a:p>
        </p:txBody>
      </p:sp>
      <p:graphicFrame>
        <p:nvGraphicFramePr>
          <p:cNvPr id="4" name="Content Placeholder 4">
            <a:extLst>
              <a:ext uri="{FF2B5EF4-FFF2-40B4-BE49-F238E27FC236}">
                <a16:creationId xmlns:a16="http://schemas.microsoft.com/office/drawing/2014/main" id="{AAC69B2B-5C93-1621-0658-54BEB29349E2}"/>
              </a:ext>
            </a:extLst>
          </p:cNvPr>
          <p:cNvGraphicFramePr>
            <a:graphicFrameLocks noGrp="1"/>
          </p:cNvGraphicFramePr>
          <p:nvPr>
            <p:ph idx="1"/>
            <p:extLst>
              <p:ext uri="{D42A27DB-BD31-4B8C-83A1-F6EECF244321}">
                <p14:modId xmlns:p14="http://schemas.microsoft.com/office/powerpoint/2010/main" val="1027431435"/>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800100" y="1380926"/>
          <a:ext cx="10407486" cy="5056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12145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D95D59-0758-6600-EC6E-BD11804AC22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A13EE3-B72C-2429-BBB0-192AC0FC8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C57C8200-34F2-3E27-BA60-BA3AB4342F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CFB1C06-4FC3-67AC-FFD1-8E0C7834AE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4">
            <a:extLst>
              <a:ext uri="{FF2B5EF4-FFF2-40B4-BE49-F238E27FC236}">
                <a16:creationId xmlns:a16="http://schemas.microsoft.com/office/drawing/2014/main" id="{6D796FDF-C21D-57FF-82CA-E5D3A407268B}"/>
              </a:ext>
            </a:extLst>
          </p:cNvPr>
          <p:cNvGraphicFramePr>
            <a:graphicFrameLocks noGrp="1"/>
          </p:cNvGraphicFramePr>
          <p:nvPr>
            <p:ph idx="1"/>
            <p:extLst>
              <p:ext uri="{D42A27DB-BD31-4B8C-83A1-F6EECF244321}">
                <p14:modId xmlns:p14="http://schemas.microsoft.com/office/powerpoint/2010/main" val="3673062299"/>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892257" y="1077844"/>
          <a:ext cx="10407486" cy="5056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A571A82A-D4AE-B6DD-BE25-FFAF6FC18AD4}"/>
              </a:ext>
            </a:extLst>
          </p:cNvPr>
          <p:cNvSpPr>
            <a:spLocks noGrp="1"/>
          </p:cNvSpPr>
          <p:nvPr>
            <p:ph type="title"/>
          </p:nvPr>
        </p:nvSpPr>
        <p:spPr>
          <a:xfrm>
            <a:off x="697992" y="70108"/>
            <a:ext cx="10691265" cy="1016418"/>
          </a:xfrm>
        </p:spPr>
        <p:txBody>
          <a:bodyPr>
            <a:normAutofit fontScale="90000"/>
          </a:bodyPr>
          <a:lstStyle/>
          <a:p>
            <a:r>
              <a:rPr lang="en-US" dirty="0"/>
              <a:t>Goal 1: Uplifting Our Organization</a:t>
            </a:r>
            <a:br>
              <a:rPr lang="en-US" dirty="0"/>
            </a:br>
            <a:endParaRPr lang="en-US" b="1" dirty="0"/>
          </a:p>
        </p:txBody>
      </p:sp>
    </p:spTree>
    <p:extLst>
      <p:ext uri="{BB962C8B-B14F-4D97-AF65-F5344CB8AC3E}">
        <p14:creationId xmlns:p14="http://schemas.microsoft.com/office/powerpoint/2010/main" val="18928328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 team forming words from alphabet blocks.">
            <a:extLst>
              <a:ext uri="{FF2B5EF4-FFF2-40B4-BE49-F238E27FC236}">
                <a16:creationId xmlns:a16="http://schemas.microsoft.com/office/drawing/2014/main" id="{C4FAA794-3E67-4B29-9B9D-BD2BC4DBAD21}"/>
              </a:ext>
            </a:extLst>
          </p:cNvPr>
          <p:cNvPicPr>
            <a:picLocks noGrp="1" noChangeAspect="1"/>
          </p:cNvPicPr>
          <p:nvPr>
            <p:ph sz="half" idx="1"/>
          </p:nvPr>
        </p:nvPicPr>
        <p:blipFill>
          <a:blip r:embed="rId3"/>
          <a:srcRect r="3" b="2073"/>
          <a:stretch/>
        </p:blipFill>
        <p:spPr>
          <a:xfrm>
            <a:off x="804672" y="1443460"/>
            <a:ext cx="3941064" cy="4573292"/>
          </a:xfrm>
          <a:prstGeom prst="rect">
            <a:avLst/>
          </a:prstGeom>
        </p:spPr>
      </p:pic>
      <p:sp>
        <p:nvSpPr>
          <p:cNvPr id="2" name="Title 1">
            <a:extLst>
              <a:ext uri="{FF2B5EF4-FFF2-40B4-BE49-F238E27FC236}">
                <a16:creationId xmlns:a16="http://schemas.microsoft.com/office/drawing/2014/main" id="{A8FD81ED-97C3-73AA-B280-978C4B4869CC}"/>
              </a:ext>
            </a:extLst>
          </p:cNvPr>
          <p:cNvSpPr>
            <a:spLocks noGrp="1"/>
          </p:cNvSpPr>
          <p:nvPr>
            <p:ph type="title"/>
          </p:nvPr>
        </p:nvSpPr>
        <p:spPr>
          <a:xfrm>
            <a:off x="798576" y="65711"/>
            <a:ext cx="10505381" cy="723900"/>
          </a:xfrm>
        </p:spPr>
        <p:txBody>
          <a:bodyPr vert="horz" lIns="91440" tIns="45720" rIns="91440" bIns="45720" rtlCol="0" anchor="t">
            <a:normAutofit/>
          </a:bodyPr>
          <a:lstStyle/>
          <a:p>
            <a:r>
              <a:rPr lang="en-US" dirty="0"/>
              <a:t>Goal 1: Uplifting Our Organization</a:t>
            </a:r>
          </a:p>
        </p:txBody>
      </p:sp>
      <p:sp>
        <p:nvSpPr>
          <p:cNvPr id="4" name="Content Placeholder 3">
            <a:extLst>
              <a:ext uri="{FF2B5EF4-FFF2-40B4-BE49-F238E27FC236}">
                <a16:creationId xmlns:a16="http://schemas.microsoft.com/office/drawing/2014/main" id="{D9AC1935-0268-15EA-EA48-66517573456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10151" y="995833"/>
            <a:ext cx="6556248" cy="5006436"/>
          </a:xfrm>
        </p:spPr>
        <p:txBody>
          <a:bodyPr>
            <a:normAutofit lnSpcReduction="10000"/>
          </a:bodyPr>
          <a:lstStyle/>
          <a:p>
            <a:pPr marL="0" indent="0">
              <a:spcBef>
                <a:spcPts val="2500"/>
              </a:spcBef>
              <a:buNone/>
            </a:pPr>
            <a:r>
              <a:rPr lang="en-US" sz="1600" b="1" dirty="0"/>
              <a:t>Specifics</a:t>
            </a:r>
            <a:endParaRPr lang="en-US" sz="1400" b="1" dirty="0"/>
          </a:p>
          <a:p>
            <a:pPr marL="0" indent="0">
              <a:spcBef>
                <a:spcPts val="2500"/>
              </a:spcBef>
              <a:buNone/>
            </a:pPr>
            <a:r>
              <a:rPr lang="en-US" sz="1400" b="1" dirty="0"/>
              <a:t>Evolving Work Practices /Communication</a:t>
            </a:r>
          </a:p>
          <a:p>
            <a:pPr marL="0" lvl="1" indent="0">
              <a:buNone/>
            </a:pPr>
            <a:r>
              <a:rPr lang="en-US" sz="1400" dirty="0"/>
              <a:t>Being globally dispersed teams, we want to evolve our work practices on using collaboration tools, communication flow as per the best practices guidelines. This will help enhance efficiency, uniformity and seamless communication across global teams</a:t>
            </a:r>
          </a:p>
          <a:p>
            <a:pPr marL="0" indent="0">
              <a:spcBef>
                <a:spcPts val="2500"/>
              </a:spcBef>
              <a:buNone/>
            </a:pPr>
            <a:r>
              <a:rPr lang="en-US" sz="1400" b="1" dirty="0"/>
              <a:t>Change Management Processes</a:t>
            </a:r>
          </a:p>
          <a:p>
            <a:pPr marL="0" lvl="1" indent="0">
              <a:buNone/>
            </a:pPr>
            <a:r>
              <a:rPr lang="en-US" sz="1400" dirty="0"/>
              <a:t>As a Delivery Manager, follow the guidelines provided by GTK and work closely with the SME’s for Change Management, CAB and other processes and ensure adherence and continuous process improvement for effective change management</a:t>
            </a:r>
          </a:p>
          <a:p>
            <a:pPr marL="0" indent="0">
              <a:spcBef>
                <a:spcPts val="2500"/>
              </a:spcBef>
              <a:buNone/>
            </a:pPr>
            <a:r>
              <a:rPr lang="en-US" sz="1400" b="1" dirty="0"/>
              <a:t>Partnering with GTK</a:t>
            </a:r>
          </a:p>
          <a:p>
            <a:pPr marL="0" lvl="1" indent="0">
              <a:buNone/>
            </a:pPr>
            <a:r>
              <a:rPr lang="en-US" sz="1400" dirty="0"/>
              <a:t>Wherever applicable as a Delivery Manager, work closely with GTK team on providing the needed support and  collaboration to facilitate efficient Operational Model and operation support processes. </a:t>
            </a:r>
          </a:p>
          <a:p>
            <a:pPr marL="0" lvl="1" indent="0">
              <a:buNone/>
            </a:pPr>
            <a:r>
              <a:rPr lang="en-US" sz="1400" dirty="0"/>
              <a:t>Creating a supportive environment is essential for fostering personal and professional growth within the organization.</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13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eople at the meeting desk">
            <a:extLst>
              <a:ext uri="{FF2B5EF4-FFF2-40B4-BE49-F238E27FC236}">
                <a16:creationId xmlns:a16="http://schemas.microsoft.com/office/drawing/2014/main" id="{13D725FC-404E-4AFD-9EE3-65F689E00468}"/>
              </a:ext>
            </a:extLst>
          </p:cNvPr>
          <p:cNvPicPr>
            <a:picLocks noGrp="1" noChangeAspect="1"/>
          </p:cNvPicPr>
          <p:nvPr>
            <p:ph sz="half" idx="1"/>
          </p:nvPr>
        </p:nvPicPr>
        <p:blipFill>
          <a:blip r:embed="rId3"/>
          <a:srcRect l="28787" r="36804" b="1"/>
          <a:stretch/>
        </p:blipFill>
        <p:spPr>
          <a:xfrm>
            <a:off x="20" y="-17928"/>
            <a:ext cx="3948035" cy="6160710"/>
          </a:xfrm>
          <a:prstGeom prst="rect">
            <a:avLst/>
          </a:prstGeom>
        </p:spPr>
      </p:pic>
      <p:sp>
        <p:nvSpPr>
          <p:cNvPr id="2" name="Title 1">
            <a:extLst>
              <a:ext uri="{FF2B5EF4-FFF2-40B4-BE49-F238E27FC236}">
                <a16:creationId xmlns:a16="http://schemas.microsoft.com/office/drawing/2014/main" id="{79039E58-42E9-1081-217B-5EF69CF418BF}"/>
              </a:ext>
            </a:extLst>
          </p:cNvPr>
          <p:cNvSpPr>
            <a:spLocks noGrp="1"/>
          </p:cNvSpPr>
          <p:nvPr>
            <p:ph type="title"/>
          </p:nvPr>
        </p:nvSpPr>
        <p:spPr>
          <a:xfrm>
            <a:off x="3866838" y="16937"/>
            <a:ext cx="8444989" cy="946673"/>
          </a:xfrm>
        </p:spPr>
        <p:txBody>
          <a:bodyPr vert="horz" lIns="91440" tIns="45720" rIns="91440" bIns="45720" rtlCol="0" anchor="t">
            <a:normAutofit/>
          </a:bodyPr>
          <a:lstStyle/>
          <a:p>
            <a:r>
              <a:rPr lang="en-US" sz="3200" dirty="0"/>
              <a:t>Measure Progress: Review &amp; Feedback</a:t>
            </a:r>
          </a:p>
        </p:txBody>
      </p:sp>
      <p:sp>
        <p:nvSpPr>
          <p:cNvPr id="4" name="Content Placeholder 3">
            <a:extLst>
              <a:ext uri="{FF2B5EF4-FFF2-40B4-BE49-F238E27FC236}">
                <a16:creationId xmlns:a16="http://schemas.microsoft.com/office/drawing/2014/main" id="{75DF0446-B9CE-95E4-5658-80F8554327C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422523" y="980547"/>
            <a:ext cx="7466639" cy="3739896"/>
          </a:xfrm>
        </p:spPr>
        <p:txBody>
          <a:bodyPr>
            <a:normAutofit fontScale="92500" lnSpcReduction="20000"/>
          </a:bodyPr>
          <a:lstStyle/>
          <a:p>
            <a:pPr marL="0" indent="0">
              <a:spcBef>
                <a:spcPts val="2500"/>
              </a:spcBef>
              <a:buNone/>
            </a:pPr>
            <a:r>
              <a:rPr lang="en-US" sz="1400" b="1" dirty="0"/>
              <a:t>Measure :  Quarterly Review on progress</a:t>
            </a:r>
          </a:p>
          <a:p>
            <a:pPr marL="0" indent="0">
              <a:lnSpc>
                <a:spcPct val="100000"/>
              </a:lnSpc>
              <a:spcBef>
                <a:spcPts val="2500"/>
              </a:spcBef>
              <a:buNone/>
            </a:pPr>
            <a:r>
              <a:rPr lang="en-US" sz="1400" b="1" dirty="0">
                <a:highlight>
                  <a:srgbClr val="00FF00"/>
                </a:highlight>
              </a:rPr>
              <a:t>Completed</a:t>
            </a:r>
          </a:p>
          <a:p>
            <a:pPr>
              <a:lnSpc>
                <a:spcPct val="100000"/>
              </a:lnSpc>
              <a:spcBef>
                <a:spcPts val="2500"/>
              </a:spcBef>
            </a:pPr>
            <a:r>
              <a:rPr lang="en-US" sz="1400" dirty="0"/>
              <a:t>Change Management  &amp; CAB Training  - </a:t>
            </a:r>
            <a:r>
              <a:rPr lang="en-US" sz="1400" dirty="0">
                <a:highlight>
                  <a:srgbClr val="00FF00"/>
                </a:highlight>
              </a:rPr>
              <a:t>Completed</a:t>
            </a:r>
          </a:p>
          <a:p>
            <a:pPr>
              <a:lnSpc>
                <a:spcPct val="100000"/>
              </a:lnSpc>
              <a:spcBef>
                <a:spcPts val="2500"/>
              </a:spcBef>
            </a:pPr>
            <a:r>
              <a:rPr lang="en-US" sz="1400" dirty="0"/>
              <a:t>Marketplace Ticket creation process – </a:t>
            </a:r>
            <a:r>
              <a:rPr lang="en-US" sz="1400" dirty="0">
                <a:highlight>
                  <a:srgbClr val="00FF00"/>
                </a:highlight>
              </a:rPr>
              <a:t>Completed</a:t>
            </a:r>
          </a:p>
          <a:p>
            <a:pPr>
              <a:lnSpc>
                <a:spcPct val="100000"/>
              </a:lnSpc>
              <a:spcBef>
                <a:spcPts val="2500"/>
              </a:spcBef>
            </a:pPr>
            <a:r>
              <a:rPr lang="en-US" sz="1400" dirty="0"/>
              <a:t>APM tool : Setting up New application and updated releases in APM tool - </a:t>
            </a:r>
            <a:r>
              <a:rPr lang="en-US" sz="1400" dirty="0">
                <a:highlight>
                  <a:srgbClr val="00FF00"/>
                </a:highlight>
              </a:rPr>
              <a:t>Completed</a:t>
            </a:r>
          </a:p>
          <a:p>
            <a:pPr marL="0" indent="0">
              <a:spcBef>
                <a:spcPts val="2500"/>
              </a:spcBef>
              <a:buNone/>
            </a:pPr>
            <a:r>
              <a:rPr lang="en-US" sz="1400" b="1" dirty="0">
                <a:highlight>
                  <a:srgbClr val="FFFF00"/>
                </a:highlight>
              </a:rPr>
              <a:t>On going / In Progress :</a:t>
            </a:r>
            <a:endParaRPr lang="en-US" sz="1400" dirty="0">
              <a:highlight>
                <a:srgbClr val="FFFF00"/>
              </a:highlight>
            </a:endParaRPr>
          </a:p>
          <a:p>
            <a:pPr marL="0" indent="0">
              <a:spcBef>
                <a:spcPts val="2500"/>
              </a:spcBef>
              <a:buNone/>
            </a:pPr>
            <a:r>
              <a:rPr lang="en-US" sz="1400" dirty="0"/>
              <a:t>The actual execution of the CAB and Release deployment(s) are yet to kickoff </a:t>
            </a:r>
            <a:r>
              <a:rPr lang="en-US" sz="1400" b="1" dirty="0"/>
              <a:t>- </a:t>
            </a:r>
            <a:r>
              <a:rPr lang="en-US" sz="1400" b="1" dirty="0">
                <a:highlight>
                  <a:srgbClr val="FFFF00"/>
                </a:highlight>
              </a:rPr>
              <a:t>Pending</a:t>
            </a:r>
            <a:r>
              <a:rPr lang="en-US" sz="1400" b="1" dirty="0"/>
              <a:t> </a:t>
            </a:r>
          </a:p>
          <a:p>
            <a:pPr marL="0" indent="0">
              <a:spcBef>
                <a:spcPts val="2500"/>
              </a:spcBef>
              <a:buNone/>
            </a:pPr>
            <a:r>
              <a:rPr lang="en-US" sz="1500" b="1" dirty="0">
                <a:highlight>
                  <a:srgbClr val="00FFFF"/>
                </a:highlight>
              </a:rPr>
              <a:t>Approx ~ 40% Complete      Planned Target : Q3 2025</a:t>
            </a:r>
          </a:p>
          <a:p>
            <a:pPr marL="0" indent="0">
              <a:spcBef>
                <a:spcPts val="2500"/>
              </a:spcBef>
              <a:buNone/>
            </a:pPr>
            <a:endParaRPr lang="en-US" sz="1400" b="1" dirty="0"/>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344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2AB2F2-93E8-5757-7DDB-979C5025CC1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804DE0-E855-A80F-782E-8A82BF15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5F59B777-96A5-04C6-3256-2DC7301290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9C1193-2C2F-D0CE-9A39-76A5E05ECC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4">
            <a:extLst>
              <a:ext uri="{FF2B5EF4-FFF2-40B4-BE49-F238E27FC236}">
                <a16:creationId xmlns:a16="http://schemas.microsoft.com/office/drawing/2014/main" id="{796A930B-1089-4D22-F102-04C4EFD72D75}"/>
              </a:ext>
            </a:extLst>
          </p:cNvPr>
          <p:cNvGraphicFramePr>
            <a:graphicFrameLocks noGrp="1"/>
          </p:cNvGraphicFramePr>
          <p:nvPr>
            <p:ph idx="1"/>
            <p:extLst>
              <p:ext uri="{D42A27DB-BD31-4B8C-83A1-F6EECF244321}">
                <p14:modId xmlns:p14="http://schemas.microsoft.com/office/powerpoint/2010/main" val="2778086633"/>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35774" y="625355"/>
          <a:ext cx="11756226" cy="49601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a:extLst>
              <a:ext uri="{FF2B5EF4-FFF2-40B4-BE49-F238E27FC236}">
                <a16:creationId xmlns:a16="http://schemas.microsoft.com/office/drawing/2014/main" id="{AEDDEB8D-59E3-F023-29AB-546903743128}"/>
              </a:ext>
            </a:extLst>
          </p:cNvPr>
          <p:cNvSpPr>
            <a:spLocks noGrp="1"/>
          </p:cNvSpPr>
          <p:nvPr>
            <p:ph type="title"/>
          </p:nvPr>
        </p:nvSpPr>
        <p:spPr>
          <a:xfrm>
            <a:off x="700635" y="10758"/>
            <a:ext cx="10691265" cy="713142"/>
          </a:xfrm>
        </p:spPr>
        <p:txBody>
          <a:bodyPr>
            <a:normAutofit fontScale="90000"/>
          </a:bodyPr>
          <a:lstStyle/>
          <a:p>
            <a:r>
              <a:rPr lang="en-US" dirty="0"/>
              <a:t>Goal 2: Driving Quality Outcomes</a:t>
            </a:r>
            <a:br>
              <a:rPr lang="en-US" dirty="0"/>
            </a:br>
            <a:endParaRPr lang="en-US" dirty="0"/>
          </a:p>
        </p:txBody>
      </p:sp>
    </p:spTree>
    <p:extLst>
      <p:ext uri="{BB962C8B-B14F-4D97-AF65-F5344CB8AC3E}">
        <p14:creationId xmlns:p14="http://schemas.microsoft.com/office/powerpoint/2010/main" val="33156180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Employees are working at contact center. They are using computer for work. Assistant and call center occupation.">
            <a:extLst>
              <a:ext uri="{FF2B5EF4-FFF2-40B4-BE49-F238E27FC236}">
                <a16:creationId xmlns:a16="http://schemas.microsoft.com/office/drawing/2014/main" id="{F2360605-7FC4-9F83-2946-86E7F436D034}"/>
              </a:ext>
            </a:extLst>
          </p:cNvPr>
          <p:cNvPicPr>
            <a:picLocks noChangeAspect="1"/>
          </p:cNvPicPr>
          <p:nvPr/>
        </p:nvPicPr>
        <p:blipFill>
          <a:blip r:embed="rId3"/>
          <a:srcRect r="15189" b="1"/>
          <a:stretch/>
        </p:blipFill>
        <p:spPr>
          <a:xfrm>
            <a:off x="800099" y="1312481"/>
            <a:ext cx="4381501" cy="4850573"/>
          </a:xfrm>
          <a:prstGeom prst="rect">
            <a:avLst/>
          </a:prstGeom>
        </p:spPr>
      </p:pic>
      <p:sp>
        <p:nvSpPr>
          <p:cNvPr id="2" name="Title 1">
            <a:extLst>
              <a:ext uri="{FF2B5EF4-FFF2-40B4-BE49-F238E27FC236}">
                <a16:creationId xmlns:a16="http://schemas.microsoft.com/office/drawing/2014/main" id="{A1DFDF68-5A4D-5B42-07F0-1E146AF9B187}"/>
              </a:ext>
            </a:extLst>
          </p:cNvPr>
          <p:cNvSpPr>
            <a:spLocks noGrp="1"/>
          </p:cNvSpPr>
          <p:nvPr>
            <p:ph type="title"/>
          </p:nvPr>
        </p:nvSpPr>
        <p:spPr>
          <a:xfrm>
            <a:off x="1008888" y="132271"/>
            <a:ext cx="10780776" cy="485262"/>
          </a:xfrm>
        </p:spPr>
        <p:txBody>
          <a:bodyPr>
            <a:normAutofit fontScale="90000"/>
          </a:bodyPr>
          <a:lstStyle/>
          <a:p>
            <a:r>
              <a:rPr lang="en-US" dirty="0"/>
              <a:t>Improving GitHub Standardization</a:t>
            </a:r>
          </a:p>
        </p:txBody>
      </p:sp>
      <p:cxnSp>
        <p:nvCxnSpPr>
          <p:cNvPr id="20" name="Straight Connector 19">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4">
            <a:extLst>
              <a:ext uri="{FF2B5EF4-FFF2-40B4-BE49-F238E27FC236}">
                <a16:creationId xmlns:a16="http://schemas.microsoft.com/office/drawing/2014/main" id="{1A226175-508F-4B26-975B-7E5528BA63A9}"/>
              </a:ext>
            </a:extLst>
          </p:cNvPr>
          <p:cNvGraphicFramePr>
            <a:graphicFrameLocks noGrp="1"/>
          </p:cNvGraphicFramePr>
          <p:nvPr>
            <p:ph idx="1"/>
            <p:extLst>
              <p:ext uri="{D42A27DB-BD31-4B8C-83A1-F6EECF244321}">
                <p14:modId xmlns:p14="http://schemas.microsoft.com/office/powerpoint/2010/main" val="3741415986"/>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373511" y="1312481"/>
          <a:ext cx="6728178" cy="48505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97686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hite Bubble with folder symbol  inside,  isolated on blue background">
            <a:extLst>
              <a:ext uri="{FF2B5EF4-FFF2-40B4-BE49-F238E27FC236}">
                <a16:creationId xmlns:a16="http://schemas.microsoft.com/office/drawing/2014/main" id="{113DC3F4-52BC-44FB-8EA9-50180420BFA3}"/>
              </a:ext>
            </a:extLst>
          </p:cNvPr>
          <p:cNvPicPr>
            <a:picLocks noGrp="1" noChangeAspect="1"/>
          </p:cNvPicPr>
          <p:nvPr>
            <p:ph sz="half" idx="1"/>
          </p:nvPr>
        </p:nvPicPr>
        <p:blipFill>
          <a:blip r:embed="rId3"/>
          <a:srcRect l="27700" r="27030" b="-2"/>
          <a:stretch/>
        </p:blipFill>
        <p:spPr>
          <a:xfrm>
            <a:off x="20" y="-17929"/>
            <a:ext cx="4206220" cy="6875929"/>
          </a:xfrm>
          <a:prstGeom prst="rect">
            <a:avLst/>
          </a:prstGeom>
        </p:spPr>
      </p:pic>
      <p:sp>
        <p:nvSpPr>
          <p:cNvPr id="2" name="Title 1">
            <a:extLst>
              <a:ext uri="{FF2B5EF4-FFF2-40B4-BE49-F238E27FC236}">
                <a16:creationId xmlns:a16="http://schemas.microsoft.com/office/drawing/2014/main" id="{7D139CD9-32CD-1F42-C830-6204A8863402}"/>
              </a:ext>
            </a:extLst>
          </p:cNvPr>
          <p:cNvSpPr>
            <a:spLocks noGrp="1"/>
          </p:cNvSpPr>
          <p:nvPr>
            <p:ph type="title"/>
          </p:nvPr>
        </p:nvSpPr>
        <p:spPr>
          <a:xfrm>
            <a:off x="4841881" y="68580"/>
            <a:ext cx="6627924" cy="1307592"/>
          </a:xfrm>
        </p:spPr>
        <p:txBody>
          <a:bodyPr vert="horz" lIns="91440" tIns="45720" rIns="91440" bIns="45720" rtlCol="0" anchor="t">
            <a:normAutofit/>
          </a:bodyPr>
          <a:lstStyle/>
          <a:p>
            <a:r>
              <a:rPr lang="en-US" dirty="0"/>
              <a:t>GitHub Hygiene Reports</a:t>
            </a:r>
          </a:p>
        </p:txBody>
      </p:sp>
      <p:sp>
        <p:nvSpPr>
          <p:cNvPr id="4" name="Content Placeholder 3">
            <a:extLst>
              <a:ext uri="{FF2B5EF4-FFF2-40B4-BE49-F238E27FC236}">
                <a16:creationId xmlns:a16="http://schemas.microsoft.com/office/drawing/2014/main" id="{5B7D50D3-A493-C2A6-D66A-20C487425CB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324574" y="1156985"/>
            <a:ext cx="7867425" cy="2834100"/>
          </a:xfrm>
        </p:spPr>
        <p:txBody>
          <a:bodyPr>
            <a:normAutofit/>
          </a:bodyPr>
          <a:lstStyle/>
          <a:p>
            <a:pPr marL="0" indent="0">
              <a:spcBef>
                <a:spcPts val="2500"/>
              </a:spcBef>
              <a:buNone/>
            </a:pPr>
            <a:r>
              <a:rPr lang="en-US" sz="1400" b="1" dirty="0"/>
              <a:t>Feedback Loop Implementation</a:t>
            </a:r>
          </a:p>
          <a:p>
            <a:pPr marL="0" lvl="1" indent="0">
              <a:buNone/>
            </a:pPr>
            <a:r>
              <a:rPr lang="en-US" sz="1400" dirty="0"/>
              <a:t>We will create a feedback loop using hygiene reports to pinpoint areas of non-compliance effectively.</a:t>
            </a:r>
          </a:p>
          <a:p>
            <a:pPr marL="0" indent="0">
              <a:spcBef>
                <a:spcPts val="2500"/>
              </a:spcBef>
              <a:buNone/>
            </a:pPr>
            <a:r>
              <a:rPr lang="en-US" sz="1400" b="1" dirty="0"/>
              <a:t>Identifying Non-Compliance</a:t>
            </a:r>
          </a:p>
          <a:p>
            <a:pPr marL="0" lvl="1" indent="0">
              <a:buNone/>
            </a:pPr>
            <a:r>
              <a:rPr lang="en-US" sz="1400" dirty="0"/>
              <a:t>Regular hygiene reports will help identify instances of non-compliance and ensure the team adheres to established standards.</a:t>
            </a:r>
          </a:p>
          <a:p>
            <a:pPr marL="0" indent="0">
              <a:spcBef>
                <a:spcPts val="2500"/>
              </a:spcBef>
              <a:buNone/>
            </a:pPr>
            <a:r>
              <a:rPr lang="en-US" sz="1400" b="1" dirty="0"/>
              <a:t>Enhancing GitHub Hygiene</a:t>
            </a:r>
          </a:p>
          <a:p>
            <a:pPr marL="0" lvl="1" indent="0">
              <a:buNone/>
            </a:pPr>
            <a:r>
              <a:rPr lang="en-US" sz="1400" dirty="0"/>
              <a:t>This initiative aims to enhance overall GitHub hygiene, making it easier for the team to maintain quality standards.</a:t>
            </a:r>
          </a:p>
        </p:txBody>
      </p:sp>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849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2669</TotalTime>
  <Words>2173</Words>
  <Application>Microsoft Office PowerPoint</Application>
  <PresentationFormat>Widescreen</PresentationFormat>
  <Paragraphs>191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Calisto MT</vt:lpstr>
      <vt:lpstr>Univers Condensed</vt:lpstr>
      <vt:lpstr>ChronicleVTI</vt:lpstr>
      <vt:lpstr>FY2025 Goals Overview</vt:lpstr>
      <vt:lpstr>FY25 –Organization Goals</vt:lpstr>
      <vt:lpstr>Quick Glance at My Goal settings for FY25</vt:lpstr>
      <vt:lpstr>Goal 1: Uplifting Our Organization </vt:lpstr>
      <vt:lpstr>Goal 1: Uplifting Our Organization</vt:lpstr>
      <vt:lpstr>Measure Progress: Review &amp; Feedback</vt:lpstr>
      <vt:lpstr>Goal 2: Driving Quality Outcomes </vt:lpstr>
      <vt:lpstr>Improving GitHub Standardization</vt:lpstr>
      <vt:lpstr>GitHub Hygiene Reports</vt:lpstr>
      <vt:lpstr>GitHub Hygiene Reports – Reports Developed in Power BI</vt:lpstr>
      <vt:lpstr>GitHub Hygiene Compliance Metrics Reports</vt:lpstr>
      <vt:lpstr>Measure Progress: Review &amp; Feedback</vt:lpstr>
      <vt:lpstr>PowerPoint Presentation</vt:lpstr>
      <vt:lpstr>Automation : Release notes and Tagging Releases</vt:lpstr>
      <vt:lpstr>Ready for use: Upcoming Release</vt:lpstr>
      <vt:lpstr>Measure Progress: Review &amp; Feedback</vt:lpstr>
      <vt:lpstr>Contributions : Location for Artifacts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ODL_User</dc:creator>
  <cp:lastModifiedBy>Quraishi, Wajahath M</cp:lastModifiedBy>
  <cp:revision>29</cp:revision>
  <dcterms:created xsi:type="dcterms:W3CDTF">2025-01-21T01:32:38Z</dcterms:created>
  <dcterms:modified xsi:type="dcterms:W3CDTF">2025-02-20T15:55:16Z</dcterms:modified>
</cp:coreProperties>
</file>