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62" r:id="rId4"/>
    <p:sldId id="257" r:id="rId5"/>
    <p:sldId id="258" r:id="rId6"/>
    <p:sldId id="259" r:id="rId7"/>
    <p:sldId id="260" r:id="rId9"/>
    <p:sldId id="261"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501794-379E-49EC-B1C8-F2C0C0C03D5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D501794-379E-49EC-B1C8-F2C0C0C03D5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wajeehul.hassan.311@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2" Type="http://schemas.openxmlformats.org/officeDocument/2006/relationships/notesSlide" Target="../notesSlides/notesSlide2.xml"/><Relationship Id="rId41" Type="http://schemas.openxmlformats.org/officeDocument/2006/relationships/slideLayout" Target="../slideLayouts/slideLayout2.xml"/><Relationship Id="rId40" Type="http://schemas.openxmlformats.org/officeDocument/2006/relationships/image" Target="../media/image44.jpeg"/><Relationship Id="rId4" Type="http://schemas.openxmlformats.org/officeDocument/2006/relationships/image" Target="../media/image8.png"/><Relationship Id="rId39" Type="http://schemas.openxmlformats.org/officeDocument/2006/relationships/image" Target="../media/image43.png"/><Relationship Id="rId38" Type="http://schemas.openxmlformats.org/officeDocument/2006/relationships/image" Target="../media/image42.png"/><Relationship Id="rId37" Type="http://schemas.openxmlformats.org/officeDocument/2006/relationships/image" Target="../media/image41.png"/><Relationship Id="rId36" Type="http://schemas.openxmlformats.org/officeDocument/2006/relationships/image" Target="../media/image40.png"/><Relationship Id="rId35" Type="http://schemas.openxmlformats.org/officeDocument/2006/relationships/image" Target="../media/image39.png"/><Relationship Id="rId34" Type="http://schemas.openxmlformats.org/officeDocument/2006/relationships/image" Target="../media/image38.png"/><Relationship Id="rId33" Type="http://schemas.openxmlformats.org/officeDocument/2006/relationships/image" Target="../media/image37.png"/><Relationship Id="rId32" Type="http://schemas.openxmlformats.org/officeDocument/2006/relationships/image" Target="../media/image36.png"/><Relationship Id="rId31" Type="http://schemas.openxmlformats.org/officeDocument/2006/relationships/image" Target="../media/image35.png"/><Relationship Id="rId30" Type="http://schemas.openxmlformats.org/officeDocument/2006/relationships/image" Target="../media/image34.png"/><Relationship Id="rId3" Type="http://schemas.openxmlformats.org/officeDocument/2006/relationships/image" Target="../media/image7.png"/><Relationship Id="rId29" Type="http://schemas.openxmlformats.org/officeDocument/2006/relationships/image" Target="../media/image33.png"/><Relationship Id="rId28" Type="http://schemas.openxmlformats.org/officeDocument/2006/relationships/image" Target="../media/image32.png"/><Relationship Id="rId27" Type="http://schemas.openxmlformats.org/officeDocument/2006/relationships/image" Target="../media/image31.png"/><Relationship Id="rId26" Type="http://schemas.openxmlformats.org/officeDocument/2006/relationships/image" Target="../media/image30.png"/><Relationship Id="rId25" Type="http://schemas.openxmlformats.org/officeDocument/2006/relationships/image" Target="../media/image29.png"/><Relationship Id="rId24" Type="http://schemas.openxmlformats.org/officeDocument/2006/relationships/image" Target="../media/image28.png"/><Relationship Id="rId23" Type="http://schemas.openxmlformats.org/officeDocument/2006/relationships/image" Target="../media/image27.png"/><Relationship Id="rId22" Type="http://schemas.openxmlformats.org/officeDocument/2006/relationships/image" Target="../media/image26.png"/><Relationship Id="rId21" Type="http://schemas.openxmlformats.org/officeDocument/2006/relationships/image" Target="../media/image25.png"/><Relationship Id="rId20" Type="http://schemas.openxmlformats.org/officeDocument/2006/relationships/image" Target="../media/image24.png"/><Relationship Id="rId2" Type="http://schemas.openxmlformats.org/officeDocument/2006/relationships/image" Target="../media/image6.png"/><Relationship Id="rId19" Type="http://schemas.openxmlformats.org/officeDocument/2006/relationships/image" Target="../media/image23.png"/><Relationship Id="rId18" Type="http://schemas.openxmlformats.org/officeDocument/2006/relationships/image" Target="../media/image22.png"/><Relationship Id="rId17" Type="http://schemas.openxmlformats.org/officeDocument/2006/relationships/image" Target="../media/image21.png"/><Relationship Id="rId16" Type="http://schemas.openxmlformats.org/officeDocument/2006/relationships/image" Target="../media/image20.png"/><Relationship Id="rId15" Type="http://schemas.openxmlformats.org/officeDocument/2006/relationships/image" Target="../media/image19.png"/><Relationship Id="rId14" Type="http://schemas.openxmlformats.org/officeDocument/2006/relationships/image" Target="../media/image18.png"/><Relationship Id="rId13" Type="http://schemas.openxmlformats.org/officeDocument/2006/relationships/image" Target="../media/image17.png"/><Relationship Id="rId12" Type="http://schemas.openxmlformats.org/officeDocument/2006/relationships/image" Target="../media/image16.png"/><Relationship Id="rId11" Type="http://schemas.openxmlformats.org/officeDocument/2006/relationships/image" Target="../media/image15.png"/><Relationship Id="rId10" Type="http://schemas.openxmlformats.org/officeDocument/2006/relationships/image" Target="../media/image14.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p:spPr>
        <p:txBody>
          <a:bodyPr>
            <a:normAutofit fontScale="90000"/>
          </a:bodyPr>
          <a:lstStyle/>
          <a:p>
            <a:r>
              <a:rPr lang="en-US" dirty="0">
                <a:ln/>
                <a:solidFill>
                  <a:schemeClr val="accent1"/>
                </a:solidFill>
                <a:effectLst>
                  <a:outerShdw blurRad="38100" dist="25400" dir="5400000" algn="ctr" rotWithShape="0">
                    <a:srgbClr val="6E747A">
                      <a:alpha val="43000"/>
                    </a:srgbClr>
                  </a:outerShdw>
                </a:effectLst>
              </a:rPr>
              <a:t>Convolutional</a:t>
            </a:r>
            <a:br>
              <a:rPr lang="en-US" dirty="0">
                <a:ln/>
                <a:solidFill>
                  <a:schemeClr val="accent1"/>
                </a:solidFill>
                <a:effectLst>
                  <a:outerShdw blurRad="38100" dist="25400" dir="5400000" algn="ctr" rotWithShape="0">
                    <a:srgbClr val="6E747A">
                      <a:alpha val="43000"/>
                    </a:srgbClr>
                  </a:outerShdw>
                </a:effectLst>
              </a:rPr>
            </a:br>
            <a:r>
              <a:rPr lang="en-US" dirty="0">
                <a:ln/>
                <a:solidFill>
                  <a:schemeClr val="accent1"/>
                </a:solidFill>
                <a:effectLst>
                  <a:outerShdw blurRad="38100" dist="25400" dir="5400000" algn="ctr" rotWithShape="0">
                    <a:srgbClr val="6E747A">
                      <a:alpha val="43000"/>
                    </a:srgbClr>
                  </a:outerShdw>
                </a:effectLst>
              </a:rPr>
              <a:t> Neural Network</a:t>
            </a:r>
            <a:br>
              <a:rPr lang="en-US" dirty="0">
                <a:ln/>
                <a:solidFill>
                  <a:schemeClr val="accent1"/>
                </a:solidFill>
                <a:effectLst>
                  <a:outerShdw blurRad="38100" dist="25400" dir="5400000" algn="ctr" rotWithShape="0">
                    <a:srgbClr val="6E747A">
                      <a:alpha val="43000"/>
                    </a:srgbClr>
                  </a:outerShdw>
                </a:effectLst>
              </a:rPr>
            </a:br>
            <a:endParaRPr lang="en-US" dirty="0">
              <a:ln/>
              <a:solidFill>
                <a:schemeClr val="accent1"/>
              </a:solidFill>
              <a:effectLst>
                <a:outerShdw blurRad="38100" dist="25400" dir="5400000" algn="ctr" rotWithShape="0">
                  <a:srgbClr val="6E747A">
                    <a:alpha val="43000"/>
                  </a:srgbClr>
                </a:outerShdw>
              </a:effectLst>
            </a:endParaRPr>
          </a:p>
        </p:txBody>
      </p:sp>
      <p:sp>
        <p:nvSpPr>
          <p:cNvPr id="3" name="Text Box 2"/>
          <p:cNvSpPr txBox="1"/>
          <p:nvPr/>
        </p:nvSpPr>
        <p:spPr>
          <a:xfrm>
            <a:off x="2096770" y="4446270"/>
            <a:ext cx="5990590" cy="645160"/>
          </a:xfrm>
          <a:prstGeom prst="rect">
            <a:avLst/>
          </a:prstGeom>
          <a:noFill/>
        </p:spPr>
        <p:txBody>
          <a:bodyPr wrap="square" rtlCol="0">
            <a:spAutoFit/>
          </a:bodyPr>
          <a:p>
            <a:r>
              <a:rPr lang="en-US" sz="3600"/>
              <a:t>Syed Wajeeh Ul Hassan</a:t>
            </a:r>
            <a:endParaRPr lang="en-US" sz="3600"/>
          </a:p>
        </p:txBody>
      </p:sp>
      <p:sp>
        <p:nvSpPr>
          <p:cNvPr id="4" name="Text Box 3">
            <a:hlinkClick r:id="rId1" tooltip="" action="ppaction://hlinkfile"/>
          </p:cNvPr>
          <p:cNvSpPr txBox="1"/>
          <p:nvPr/>
        </p:nvSpPr>
        <p:spPr>
          <a:xfrm>
            <a:off x="2488565" y="5091430"/>
            <a:ext cx="4224655" cy="368300"/>
          </a:xfrm>
          <a:prstGeom prst="rect">
            <a:avLst/>
          </a:prstGeom>
          <a:noFill/>
        </p:spPr>
        <p:txBody>
          <a:bodyPr wrap="square" rtlCol="0">
            <a:spAutoFit/>
          </a:bodyPr>
          <a:p>
            <a:r>
              <a:rPr lang="en-US"/>
              <a:t>wajeehul.hassan.311@gmail.com</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766060"/>
            <a:ext cx="10515600" cy="1325563"/>
          </a:xfrm>
        </p:spPr>
        <p:txBody>
          <a:bodyPr/>
          <a:p>
            <a:r>
              <a:rPr lang="en-US"/>
              <a:t>Convolutional Network Layers	</a:t>
            </a:r>
            <a:endParaRPr lang="en-US"/>
          </a:p>
        </p:txBody>
      </p:sp>
      <p:sp>
        <p:nvSpPr>
          <p:cNvPr id="3" name="Content Placeholder 2"/>
          <p:cNvSpPr>
            <a:spLocks noGrp="1"/>
          </p:cNvSpPr>
          <p:nvPr>
            <p:ph idx="1"/>
          </p:nvPr>
        </p:nvSpPr>
        <p:spPr>
          <a:xfrm>
            <a:off x="1215390" y="4091940"/>
            <a:ext cx="10515600" cy="2600960"/>
          </a:xfrm>
        </p:spPr>
        <p:txBody>
          <a:bodyPr/>
          <a:p>
            <a:r>
              <a:rPr lang="en-US"/>
              <a:t>Convolutional Layer</a:t>
            </a:r>
            <a:endParaRPr lang="en-US"/>
          </a:p>
          <a:p>
            <a:r>
              <a:rPr lang="en-US"/>
              <a:t>Pooling Layer</a:t>
            </a:r>
            <a:endParaRPr lang="en-US"/>
          </a:p>
          <a:p>
            <a:r>
              <a:rPr lang="en-US"/>
              <a:t>Fully-Connected Layer</a:t>
            </a:r>
            <a:endParaRPr lang="en-US"/>
          </a:p>
        </p:txBody>
      </p:sp>
      <p:sp>
        <p:nvSpPr>
          <p:cNvPr id="4" name="Text Box 3"/>
          <p:cNvSpPr txBox="1"/>
          <p:nvPr/>
        </p:nvSpPr>
        <p:spPr>
          <a:xfrm>
            <a:off x="838200" y="942975"/>
            <a:ext cx="9023350" cy="1568450"/>
          </a:xfrm>
          <a:prstGeom prst="rect">
            <a:avLst/>
          </a:prstGeom>
          <a:noFill/>
        </p:spPr>
        <p:txBody>
          <a:bodyPr wrap="square" rtlCol="0">
            <a:spAutoFit/>
          </a:bodyPr>
          <a:p>
            <a:pPr algn="just"/>
            <a:r>
              <a:rPr lang="en-US" sz="2400"/>
              <a:t>	</a:t>
            </a:r>
            <a:endParaRPr lang="en-US" sz="2400"/>
          </a:p>
          <a:p>
            <a:pPr algn="just"/>
            <a:r>
              <a:rPr lang="en-US" sz="2400"/>
              <a:t>	CNN use filters and pooling and it automatically detect the important feature without any supervision of human. It used for pattern detection, image recognition etc.</a:t>
            </a: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linds(horizontal)">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linds(horizontal)">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 grpId="0"/>
      <p:bldP spid="2" grpId="1"/>
      <p:bldP spid="3" grpId="0" build="p"/>
      <p:bldP spid="3"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7772400" cy="1143000"/>
          </a:xfrm>
        </p:spPr>
        <p:txBody>
          <a:bodyPr/>
          <a:lstStyle/>
          <a:p>
            <a:r>
              <a:rPr lang="en-US" dirty="0"/>
              <a:t>Convolutional Layers</a:t>
            </a:r>
            <a:endParaRPr lang="en-US" dirty="0"/>
          </a:p>
        </p:txBody>
      </p:sp>
      <p:sp>
        <p:nvSpPr>
          <p:cNvPr id="3" name="Content Placeholder 2"/>
          <p:cNvSpPr>
            <a:spLocks noGrp="1"/>
          </p:cNvSpPr>
          <p:nvPr>
            <p:ph idx="1"/>
          </p:nvPr>
        </p:nvSpPr>
        <p:spPr>
          <a:xfrm>
            <a:off x="1905000" y="1246522"/>
            <a:ext cx="7772400" cy="539844"/>
          </a:xfrm>
        </p:spPr>
        <p:txBody>
          <a:bodyPr>
            <a:normAutofit lnSpcReduction="10000"/>
          </a:bodyPr>
          <a:lstStyle/>
          <a:p>
            <a:r>
              <a:rPr lang="en-US" dirty="0"/>
              <a:t>What is Convolution?</a:t>
            </a:r>
            <a:endParaRPr lang="en-US" dirty="0"/>
          </a:p>
        </p:txBody>
      </p:sp>
      <p:sp>
        <p:nvSpPr>
          <p:cNvPr id="55" name="TextBox 54"/>
          <p:cNvSpPr txBox="1"/>
          <p:nvPr/>
        </p:nvSpPr>
        <p:spPr>
          <a:xfrm>
            <a:off x="2667000" y="4343400"/>
            <a:ext cx="1211870" cy="337185"/>
          </a:xfrm>
          <a:prstGeom prst="rect">
            <a:avLst/>
          </a:prstGeom>
          <a:solidFill>
            <a:srgbClr val="F7615A"/>
          </a:solidFill>
        </p:spPr>
        <p:txBody>
          <a:bodyPr wrap="square" rtlCol="0">
            <a:spAutoFit/>
          </a:bodyPr>
          <a:lstStyle/>
          <a:p>
            <a:r>
              <a:rPr lang="en-US" sz="1600" dirty="0">
                <a:solidFill>
                  <a:schemeClr val="bg1"/>
                </a:solidFill>
                <a:latin typeface="Garamond" panose="02020404030301010803" charset="0"/>
                <a:ea typeface="Garamond" panose="02020404030301010803" charset="0"/>
                <a:cs typeface="Garamond" panose="02020404030301010803" charset="0"/>
              </a:rPr>
              <a:t>Input Image</a:t>
            </a:r>
            <a:endParaRPr lang="en-US" sz="1600" dirty="0">
              <a:solidFill>
                <a:schemeClr val="bg1"/>
              </a:solidFill>
              <a:latin typeface="Garamond" panose="02020404030301010803" charset="0"/>
              <a:ea typeface="Garamond" panose="02020404030301010803" charset="0"/>
              <a:cs typeface="Garamond" panose="02020404030301010803" charset="0"/>
            </a:endParaRPr>
          </a:p>
        </p:txBody>
      </p:sp>
      <p:sp>
        <p:nvSpPr>
          <p:cNvPr id="56" name="TextBox 55"/>
          <p:cNvSpPr txBox="1"/>
          <p:nvPr/>
        </p:nvSpPr>
        <p:spPr>
          <a:xfrm>
            <a:off x="8008330" y="4343400"/>
            <a:ext cx="1669070" cy="583565"/>
          </a:xfrm>
          <a:prstGeom prst="rect">
            <a:avLst/>
          </a:prstGeom>
          <a:solidFill>
            <a:srgbClr val="F7615A"/>
          </a:solidFill>
        </p:spPr>
        <p:txBody>
          <a:bodyPr wrap="square" rtlCol="0">
            <a:spAutoFit/>
          </a:bodyPr>
          <a:lstStyle/>
          <a:p>
            <a:r>
              <a:rPr lang="en-US" sz="1600" dirty="0">
                <a:solidFill>
                  <a:schemeClr val="bg1"/>
                </a:solidFill>
                <a:latin typeface="Garamond" panose="02020404030301010803" charset="0"/>
                <a:ea typeface="Garamond" panose="02020404030301010803" charset="0"/>
                <a:cs typeface="Garamond" panose="02020404030301010803" charset="0"/>
              </a:rPr>
              <a:t>Convolved Image</a:t>
            </a:r>
            <a:endParaRPr lang="en-US" sz="1600" dirty="0">
              <a:solidFill>
                <a:schemeClr val="bg1"/>
              </a:solidFill>
              <a:latin typeface="Garamond" panose="02020404030301010803" charset="0"/>
              <a:ea typeface="Garamond" panose="02020404030301010803" charset="0"/>
              <a:cs typeface="Garamond" panose="02020404030301010803" charset="0"/>
            </a:endParaRPr>
          </a:p>
          <a:p>
            <a:pPr algn="ctr"/>
            <a:r>
              <a:rPr lang="en-US" sz="1600" dirty="0">
                <a:solidFill>
                  <a:schemeClr val="bg1"/>
                </a:solidFill>
                <a:latin typeface="Garamond" panose="02020404030301010803" charset="0"/>
                <a:ea typeface="Garamond" panose="02020404030301010803" charset="0"/>
                <a:cs typeface="Garamond" panose="02020404030301010803" charset="0"/>
              </a:rPr>
              <a:t>(Feature Map)</a:t>
            </a:r>
            <a:endParaRPr lang="en-US" sz="1600" dirty="0">
              <a:solidFill>
                <a:schemeClr val="bg1"/>
              </a:solidFill>
              <a:latin typeface="Garamond" panose="02020404030301010803" charset="0"/>
              <a:ea typeface="Garamond" panose="02020404030301010803" charset="0"/>
              <a:cs typeface="Garamond" panose="02020404030301010803" charset="0"/>
            </a:endParaRPr>
          </a:p>
        </p:txBody>
      </p:sp>
      <p:graphicFrame>
        <p:nvGraphicFramePr>
          <p:cNvPr id="4" name="Table 3"/>
          <p:cNvGraphicFramePr>
            <a:graphicFrameLocks noGrp="1"/>
          </p:cNvGraphicFramePr>
          <p:nvPr/>
        </p:nvGraphicFramePr>
        <p:xfrm>
          <a:off x="2133600" y="2362200"/>
          <a:ext cx="2438400" cy="1524000"/>
        </p:xfrm>
        <a:graphic>
          <a:graphicData uri="http://schemas.openxmlformats.org/drawingml/2006/table">
            <a:tbl>
              <a:tblPr firstRow="1" bandRow="1">
                <a:tableStyleId>{5C22544A-7EE6-4342-B048-85BDC9FD1C3A}</a:tableStyleId>
              </a:tblPr>
              <a:tblGrid>
                <a:gridCol w="609600"/>
                <a:gridCol w="609600"/>
                <a:gridCol w="609600"/>
                <a:gridCol w="609600"/>
              </a:tblGrid>
              <a:tr h="381000">
                <a:tc>
                  <a:txBody>
                    <a:bodyPr/>
                    <a:lstStyle/>
                    <a:p>
                      <a:pPr algn="ctr"/>
                      <a:r>
                        <a:rPr lang="en-US" b="0" dirty="0">
                          <a:solidFill>
                            <a:srgbClr val="C00000"/>
                          </a:solidFill>
                        </a:rPr>
                        <a:t>a</a:t>
                      </a: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rgbClr val="C00000"/>
                          </a:solidFill>
                        </a:rPr>
                        <a:t>b</a:t>
                      </a: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rgbClr val="C00000"/>
                          </a:solidFill>
                        </a:rPr>
                        <a:t>c</a:t>
                      </a: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rgbClr val="C00000"/>
                          </a:solidFill>
                        </a:rPr>
                        <a:t>d</a:t>
                      </a: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81000">
                <a:tc>
                  <a:txBody>
                    <a:bodyPr/>
                    <a:lstStyle/>
                    <a:p>
                      <a:pPr algn="ctr"/>
                      <a:r>
                        <a:rPr lang="en-US" dirty="0">
                          <a:solidFill>
                            <a:srgbClr val="C00000"/>
                          </a:solidFill>
                        </a:rPr>
                        <a:t>e</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C00000"/>
                          </a:solidFill>
                        </a:rPr>
                        <a:t>f</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C00000"/>
                          </a:solidFill>
                        </a:rPr>
                        <a:t>g</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C00000"/>
                          </a:solidFill>
                        </a:rPr>
                        <a:t>h</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81000">
                <a:tc>
                  <a:txBody>
                    <a:bodyPr/>
                    <a:lstStyle/>
                    <a:p>
                      <a:pPr algn="ctr"/>
                      <a:r>
                        <a:rPr lang="en-US" dirty="0" err="1">
                          <a:solidFill>
                            <a:srgbClr val="C00000"/>
                          </a:solidFill>
                        </a:rPr>
                        <a:t>i</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C00000"/>
                          </a:solidFill>
                        </a:rPr>
                        <a:t>j</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C00000"/>
                          </a:solidFill>
                        </a:rPr>
                        <a:t>k</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C00000"/>
                          </a:solidFill>
                        </a:rPr>
                        <a:t>l</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81000">
                <a:tc>
                  <a:txBody>
                    <a:bodyPr/>
                    <a:lstStyle/>
                    <a:p>
                      <a:pPr algn="ctr"/>
                      <a:r>
                        <a:rPr lang="en-US" dirty="0">
                          <a:solidFill>
                            <a:srgbClr val="C00000"/>
                          </a:solidFill>
                        </a:rPr>
                        <a:t>m</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C00000"/>
                          </a:solidFill>
                        </a:rPr>
                        <a:t>n</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C00000"/>
                          </a:solidFill>
                        </a:rPr>
                        <a:t>o</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C00000"/>
                          </a:solidFill>
                        </a:rPr>
                        <a:t>p</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5" name="Table 4"/>
          <p:cNvGraphicFramePr>
            <a:graphicFrameLocks noGrp="1"/>
          </p:cNvGraphicFramePr>
          <p:nvPr/>
        </p:nvGraphicFramePr>
        <p:xfrm>
          <a:off x="5410200" y="2362200"/>
          <a:ext cx="1219200" cy="762000"/>
        </p:xfrm>
        <a:graphic>
          <a:graphicData uri="http://schemas.openxmlformats.org/drawingml/2006/table">
            <a:tbl>
              <a:tblPr firstRow="1" bandRow="1">
                <a:tableStyleId>{5C22544A-7EE6-4342-B048-85BDC9FD1C3A}</a:tableStyleId>
              </a:tblPr>
              <a:tblGrid>
                <a:gridCol w="609600"/>
                <a:gridCol w="609600"/>
              </a:tblGrid>
              <a:tr h="381000">
                <a:tc>
                  <a:txBody>
                    <a:bodyPr/>
                    <a:lstStyle/>
                    <a:p>
                      <a:pPr algn="ctr"/>
                      <a:r>
                        <a:rPr lang="en-US" b="0" dirty="0">
                          <a:solidFill>
                            <a:srgbClr val="C00000"/>
                          </a:solidFill>
                        </a:rPr>
                        <a:t>w1</a:t>
                      </a: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0000"/>
                      </a:schemeClr>
                    </a:solidFill>
                  </a:tcPr>
                </a:tc>
                <a:tc>
                  <a:txBody>
                    <a:bodyPr/>
                    <a:lstStyle/>
                    <a:p>
                      <a:pPr algn="ctr"/>
                      <a:r>
                        <a:rPr lang="en-US" b="0" dirty="0">
                          <a:solidFill>
                            <a:srgbClr val="C00000"/>
                          </a:solidFill>
                        </a:rPr>
                        <a:t>w2</a:t>
                      </a: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0000"/>
                      </a:schemeClr>
                    </a:solidFill>
                  </a:tcPr>
                </a:tc>
              </a:tr>
              <a:tr h="381000">
                <a:tc>
                  <a:txBody>
                    <a:bodyPr/>
                    <a:lstStyle/>
                    <a:p>
                      <a:pPr algn="ctr"/>
                      <a:r>
                        <a:rPr lang="en-US" dirty="0">
                          <a:solidFill>
                            <a:srgbClr val="C00000"/>
                          </a:solidFill>
                        </a:rPr>
                        <a:t>w3</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0000"/>
                      </a:schemeClr>
                    </a:solidFill>
                  </a:tcPr>
                </a:tc>
                <a:tc>
                  <a:txBody>
                    <a:bodyPr/>
                    <a:lstStyle/>
                    <a:p>
                      <a:pPr algn="ctr"/>
                      <a:r>
                        <a:rPr lang="en-US" dirty="0">
                          <a:solidFill>
                            <a:srgbClr val="C00000"/>
                          </a:solidFill>
                        </a:rPr>
                        <a:t>w4</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0000"/>
                      </a:schemeClr>
                    </a:solidFill>
                  </a:tcPr>
                </a:tc>
              </a:tr>
            </a:tbl>
          </a:graphicData>
        </a:graphic>
      </p:graphicFrame>
      <p:sp>
        <p:nvSpPr>
          <p:cNvPr id="17" name="TextBox 16"/>
          <p:cNvSpPr txBox="1"/>
          <p:nvPr/>
        </p:nvSpPr>
        <p:spPr>
          <a:xfrm>
            <a:off x="5419898" y="4343400"/>
            <a:ext cx="1211870" cy="337185"/>
          </a:xfrm>
          <a:prstGeom prst="rect">
            <a:avLst/>
          </a:prstGeom>
          <a:solidFill>
            <a:srgbClr val="F7615A"/>
          </a:solidFill>
        </p:spPr>
        <p:txBody>
          <a:bodyPr wrap="square" rtlCol="0">
            <a:spAutoFit/>
          </a:bodyPr>
          <a:lstStyle/>
          <a:p>
            <a:pPr algn="ctr"/>
            <a:r>
              <a:rPr lang="en-US" sz="1600" dirty="0">
                <a:solidFill>
                  <a:schemeClr val="bg1"/>
                </a:solidFill>
                <a:latin typeface="Garamond" panose="02020404030301010803" charset="0"/>
                <a:ea typeface="Garamond" panose="02020404030301010803" charset="0"/>
                <a:cs typeface="Garamond" panose="02020404030301010803" charset="0"/>
              </a:rPr>
              <a:t>Filter</a:t>
            </a:r>
            <a:endParaRPr lang="en-US" sz="1600" dirty="0">
              <a:solidFill>
                <a:schemeClr val="bg1"/>
              </a:solidFill>
              <a:latin typeface="Garamond" panose="02020404030301010803" charset="0"/>
              <a:ea typeface="Garamond" panose="02020404030301010803" charset="0"/>
              <a:cs typeface="Garamond" panose="02020404030301010803" charset="0"/>
            </a:endParaRPr>
          </a:p>
        </p:txBody>
      </p:sp>
      <p:graphicFrame>
        <p:nvGraphicFramePr>
          <p:cNvPr id="6" name="Table 5"/>
          <p:cNvGraphicFramePr>
            <a:graphicFrameLocks noGrp="1"/>
          </p:cNvGraphicFramePr>
          <p:nvPr/>
        </p:nvGraphicFramePr>
        <p:xfrm>
          <a:off x="7865225" y="2590800"/>
          <a:ext cx="1828800" cy="1143000"/>
        </p:xfrm>
        <a:graphic>
          <a:graphicData uri="http://schemas.openxmlformats.org/drawingml/2006/table">
            <a:tbl>
              <a:tblPr firstRow="1" bandRow="1">
                <a:tableStyleId>{5C22544A-7EE6-4342-B048-85BDC9FD1C3A}</a:tableStyleId>
              </a:tblPr>
              <a:tblGrid>
                <a:gridCol w="609600"/>
                <a:gridCol w="609600"/>
                <a:gridCol w="609600"/>
              </a:tblGrid>
              <a:tr h="381000">
                <a:tc>
                  <a:txBody>
                    <a:bodyPr/>
                    <a:lstStyle/>
                    <a:p>
                      <a:pPr algn="ctr"/>
                      <a:r>
                        <a:rPr lang="en-US" b="0" dirty="0">
                          <a:solidFill>
                            <a:srgbClr val="C00000"/>
                          </a:solidFill>
                        </a:rPr>
                        <a:t>h1</a:t>
                      </a: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rgbClr val="C00000"/>
                          </a:solidFill>
                        </a:rPr>
                        <a:t>h2</a:t>
                      </a: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81000">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81000">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AlternateContent xmlns:mc="http://schemas.openxmlformats.org/markup-compatibility/2006">
        <mc:Choice xmlns:a14="http://schemas.microsoft.com/office/drawing/2010/main" Requires="a14">
          <p:sp>
            <p:nvSpPr>
              <p:cNvPr id="7" name="TextBox 6"/>
              <p:cNvSpPr txBox="1"/>
              <p:nvPr/>
            </p:nvSpPr>
            <p:spPr>
              <a:xfrm>
                <a:off x="6022571" y="1578685"/>
                <a:ext cx="4276725" cy="27686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ℎ</m:t>
                      </m:r>
                      <m:r>
                        <a:rPr lang="en-US" sz="1800" b="0" i="1" smtClean="0">
                          <a:latin typeface="Cambria Math" panose="02040503050406030204" pitchFamily="18" charset="0"/>
                        </a:rPr>
                        <m:t>1</m:t>
                      </m:r>
                      <m:r>
                        <a:rPr lang="en-US" sz="1800" b="0" i="1" smtClean="0">
                          <a:latin typeface="Cambria Math" panose="02040503050406030204" pitchFamily="18" charset="0"/>
                        </a:rPr>
                        <m:t>=</m:t>
                      </m:r>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𝑎</m:t>
                          </m:r>
                          <m:r>
                            <a:rPr lang="en-US" sz="1800" b="0" i="1" smtClean="0">
                              <a:latin typeface="Cambria Math" panose="02040503050406030204" pitchFamily="18" charset="0"/>
                            </a:rPr>
                            <m:t>∗</m:t>
                          </m:r>
                          <m:r>
                            <a:rPr lang="en-US" sz="1800" b="0" i="1" smtClean="0">
                              <a:latin typeface="Cambria Math" panose="02040503050406030204" pitchFamily="18" charset="0"/>
                            </a:rPr>
                            <m:t>𝑤</m:t>
                          </m:r>
                          <m:r>
                            <a:rPr lang="en-US" sz="1800" b="0" i="1" smtClean="0">
                              <a:latin typeface="Cambria Math" panose="02040503050406030204" pitchFamily="18" charset="0"/>
                            </a:rPr>
                            <m:t>1</m:t>
                          </m:r>
                          <m:r>
                            <a:rPr lang="en-US" sz="1800" b="0" i="1" smtClean="0">
                              <a:latin typeface="Cambria Math" panose="02040503050406030204" pitchFamily="18" charset="0"/>
                            </a:rPr>
                            <m:t>+</m:t>
                          </m:r>
                          <m:r>
                            <a:rPr lang="en-US" sz="1800" b="0" i="1" smtClean="0">
                              <a:latin typeface="Cambria Math" panose="02040503050406030204" pitchFamily="18" charset="0"/>
                            </a:rPr>
                            <m:t>𝑏</m:t>
                          </m:r>
                          <m:r>
                            <a:rPr lang="en-US" sz="1800" b="0" i="1" smtClean="0">
                              <a:latin typeface="Cambria Math" panose="02040503050406030204" pitchFamily="18" charset="0"/>
                            </a:rPr>
                            <m:t>∗</m:t>
                          </m:r>
                          <m:r>
                            <a:rPr lang="en-US" sz="1800" b="0" i="1" smtClean="0">
                              <a:latin typeface="Cambria Math" panose="02040503050406030204" pitchFamily="18" charset="0"/>
                            </a:rPr>
                            <m:t>𝑤</m:t>
                          </m:r>
                          <m:r>
                            <a:rPr lang="en-US" sz="1800" b="0" i="1" smtClean="0">
                              <a:latin typeface="Cambria Math" panose="02040503050406030204" pitchFamily="18" charset="0"/>
                            </a:rPr>
                            <m:t>2</m:t>
                          </m:r>
                          <m:r>
                            <a:rPr lang="en-US" sz="1800" b="0" i="1" smtClean="0">
                              <a:latin typeface="Cambria Math" panose="02040503050406030204" pitchFamily="18" charset="0"/>
                            </a:rPr>
                            <m:t>+</m:t>
                          </m:r>
                          <m:r>
                            <a:rPr lang="en-US" sz="1800" b="0" i="1" smtClean="0">
                              <a:latin typeface="Cambria Math" panose="02040503050406030204" pitchFamily="18" charset="0"/>
                            </a:rPr>
                            <m:t>𝑒</m:t>
                          </m:r>
                          <m:r>
                            <a:rPr lang="en-US" sz="1800" b="0" i="1" smtClean="0">
                              <a:latin typeface="Cambria Math" panose="02040503050406030204" pitchFamily="18" charset="0"/>
                            </a:rPr>
                            <m:t>∗</m:t>
                          </m:r>
                          <m:r>
                            <a:rPr lang="en-US" sz="1800" b="0" i="1" smtClean="0">
                              <a:latin typeface="Cambria Math" panose="02040503050406030204" pitchFamily="18" charset="0"/>
                            </a:rPr>
                            <m:t>𝑤</m:t>
                          </m:r>
                          <m:r>
                            <a:rPr lang="en-US" sz="1800" b="0" i="1" smtClean="0">
                              <a:latin typeface="Cambria Math" panose="02040503050406030204" pitchFamily="18" charset="0"/>
                            </a:rPr>
                            <m:t>3</m:t>
                          </m:r>
                          <m:r>
                            <a:rPr lang="en-US" sz="1800" b="0" i="1" smtClean="0">
                              <a:latin typeface="Cambria Math" panose="02040503050406030204" pitchFamily="18" charset="0"/>
                            </a:rPr>
                            <m:t>+</m:t>
                          </m:r>
                          <m:r>
                            <a:rPr lang="en-US" sz="1800" b="0" i="1" smtClean="0">
                              <a:latin typeface="Cambria Math" panose="02040503050406030204" pitchFamily="18" charset="0"/>
                            </a:rPr>
                            <m:t>𝑓</m:t>
                          </m:r>
                          <m:r>
                            <a:rPr lang="en-US" sz="1800" b="0" i="1" smtClean="0">
                              <a:latin typeface="Cambria Math" panose="02040503050406030204" pitchFamily="18" charset="0"/>
                            </a:rPr>
                            <m:t>∗</m:t>
                          </m:r>
                          <m:r>
                            <a:rPr lang="en-US" sz="1800" b="0" i="1" smtClean="0">
                              <a:latin typeface="Cambria Math" panose="02040503050406030204" pitchFamily="18" charset="0"/>
                            </a:rPr>
                            <m:t>𝑤</m:t>
                          </m:r>
                          <m:r>
                            <a:rPr lang="en-US" sz="1800" b="0" i="1" smtClean="0">
                              <a:latin typeface="Cambria Math" panose="02040503050406030204" pitchFamily="18" charset="0"/>
                            </a:rPr>
                            <m:t>4</m:t>
                          </m:r>
                        </m:e>
                      </m:d>
                    </m:oMath>
                  </m:oMathPara>
                </a14:m>
                <a:endParaRPr lang="en-US" sz="1800" dirty="0"/>
              </a:p>
            </p:txBody>
          </p:sp>
        </mc:Choice>
        <mc:Fallback>
          <p:sp>
            <p:nvSpPr>
              <p:cNvPr id="7" name="TextBox 6"/>
              <p:cNvSpPr txBox="1">
                <a:spLocks noRot="1" noChangeAspect="1" noMove="1" noResize="1" noEditPoints="1" noAdjustHandles="1" noChangeArrowheads="1" noChangeShapeType="1" noTextEdit="1"/>
              </p:cNvSpPr>
              <p:nvPr/>
            </p:nvSpPr>
            <p:spPr>
              <a:xfrm>
                <a:off x="6022571" y="1578685"/>
                <a:ext cx="4276725" cy="276860"/>
              </a:xfrm>
              <a:prstGeom prst="rect">
                <a:avLst/>
              </a:prstGeom>
              <a:blipFill rotWithShape="1">
                <a:blip r:embed="rId1"/>
                <a:stretch>
                  <a:fillRect l="-5" t="-27" r="-470" b="27"/>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2896689" y="5106888"/>
                <a:ext cx="5001895" cy="27686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ℎ</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4</m:t>
                          </m:r>
                        </m:e>
                      </m:d>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2896689" y="5106888"/>
                <a:ext cx="5001895" cy="276860"/>
              </a:xfrm>
              <a:prstGeom prst="rect">
                <a:avLst/>
              </a:prstGeom>
              <a:blipFill rotWithShape="1">
                <a:blip r:embed="rId2"/>
                <a:stretch>
                  <a:fillRect l="-9" t="-79" r="9" b="79"/>
                </a:stretch>
              </a:blipFill>
            </p:spPr>
            <p:txBody>
              <a:bodyPr/>
              <a:lstStyle/>
              <a:p>
                <a:r>
                  <a:rPr lang="en-US" altLang="en-US">
                    <a:noFill/>
                  </a:rPr>
                  <a:t> </a:t>
                </a:r>
              </a:p>
            </p:txBody>
          </p:sp>
        </mc:Fallback>
      </mc:AlternateContent>
      <p:cxnSp>
        <p:nvCxnSpPr>
          <p:cNvPr id="10" name="Straight Arrow Connector 9"/>
          <p:cNvCxnSpPr/>
          <p:nvPr/>
        </p:nvCxnSpPr>
        <p:spPr bwMode="auto">
          <a:xfrm flipV="1">
            <a:off x="3429000" y="1938766"/>
            <a:ext cx="3048000" cy="34723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Straight Arrow Connector 11"/>
          <p:cNvCxnSpPr>
            <a:stCxn id="5" idx="0"/>
          </p:cNvCxnSpPr>
          <p:nvPr/>
        </p:nvCxnSpPr>
        <p:spPr bwMode="auto">
          <a:xfrm flipV="1">
            <a:off x="6019800" y="1938766"/>
            <a:ext cx="457200" cy="42343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8193646" y="1855684"/>
            <a:ext cx="0" cy="73511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3" name="Rectangle 32"/>
          <p:cNvSpPr/>
          <p:nvPr/>
        </p:nvSpPr>
        <p:spPr bwMode="auto">
          <a:xfrm>
            <a:off x="2081022" y="2305050"/>
            <a:ext cx="1371600" cy="876300"/>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ヒラギノ角ゴ Pro W3" pitchFamily="86" charset="-128"/>
            </a:endParaRPr>
          </a:p>
        </p:txBody>
      </p:sp>
      <p:cxnSp>
        <p:nvCxnSpPr>
          <p:cNvPr id="24" name="Straight Arrow Connector 23"/>
          <p:cNvCxnSpPr/>
          <p:nvPr/>
        </p:nvCxnSpPr>
        <p:spPr bwMode="auto">
          <a:xfrm>
            <a:off x="3429000" y="3162300"/>
            <a:ext cx="838200" cy="19431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6" name="Straight Arrow Connector 25"/>
          <p:cNvCxnSpPr/>
          <p:nvPr/>
        </p:nvCxnSpPr>
        <p:spPr bwMode="auto">
          <a:xfrm flipH="1">
            <a:off x="4267200" y="3124200"/>
            <a:ext cx="1752600" cy="19812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Straight Arrow Connector 27"/>
          <p:cNvCxnSpPr/>
          <p:nvPr/>
        </p:nvCxnSpPr>
        <p:spPr bwMode="auto">
          <a:xfrm flipV="1">
            <a:off x="5943600" y="2895601"/>
            <a:ext cx="2667000" cy="220979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9" name="Rectangle 28"/>
          <p:cNvSpPr/>
          <p:nvPr/>
        </p:nvSpPr>
        <p:spPr bwMode="auto">
          <a:xfrm>
            <a:off x="8008330" y="2623066"/>
            <a:ext cx="297470" cy="3048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ヒラギノ角ゴ Pro W3" pitchFamily="86" charset="-128"/>
            </a:endParaRPr>
          </a:p>
        </p:txBody>
      </p:sp>
      <p:sp>
        <p:nvSpPr>
          <p:cNvPr id="43" name="Rectangle 42"/>
          <p:cNvSpPr/>
          <p:nvPr/>
        </p:nvSpPr>
        <p:spPr bwMode="auto">
          <a:xfrm>
            <a:off x="8610600" y="2616882"/>
            <a:ext cx="297470" cy="3048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ヒラギノ角ゴ Pro W3" pitchFamily="86" charset="-128"/>
            </a:endParaRPr>
          </a:p>
        </p:txBody>
      </p:sp>
      <p:sp>
        <p:nvSpPr>
          <p:cNvPr id="57" name="Content Placeholder 2"/>
          <p:cNvSpPr txBox="1"/>
          <p:nvPr/>
        </p:nvSpPr>
        <p:spPr bwMode="auto">
          <a:xfrm>
            <a:off x="1842232" y="5638541"/>
            <a:ext cx="8812491" cy="733307"/>
          </a:xfrm>
          <a:prstGeom prst="rect">
            <a:avLst/>
          </a:prstGeom>
          <a:noFill/>
          <a:ln>
            <a:noFill/>
          </a:ln>
        </p:spPr>
        <p:txBody>
          <a:bodyPr vert="horz" wrap="square" lIns="91440" tIns="45720" rIns="91440" bIns="45720" numCol="1" anchor="t" anchorCtr="0" compatLnSpc="1"/>
          <a:lstStyle>
            <a:lvl1pPr marL="342900" indent="-342900" algn="l" rtl="0" fontAlgn="base">
              <a:spcBef>
                <a:spcPct val="20000"/>
              </a:spcBef>
              <a:spcAft>
                <a:spcPct val="0"/>
              </a:spcAft>
              <a:buClr>
                <a:srgbClr val="C00000"/>
              </a:buClr>
              <a:buChar char="•"/>
              <a:defRPr sz="2800" kern="1200">
                <a:solidFill>
                  <a:schemeClr val="tx1"/>
                </a:solidFill>
                <a:latin typeface="Garamond" panose="02020404030301010803" charset="0"/>
                <a:ea typeface="+mn-ea"/>
                <a:cs typeface="+mn-cs"/>
              </a:defRPr>
            </a:lvl1pPr>
            <a:lvl2pPr marL="742950" indent="-285750" algn="l" rtl="0" fontAlgn="base">
              <a:spcBef>
                <a:spcPct val="20000"/>
              </a:spcBef>
              <a:spcAft>
                <a:spcPct val="0"/>
              </a:spcAft>
              <a:buClr>
                <a:srgbClr val="C00000"/>
              </a:buClr>
              <a:buChar char="–"/>
              <a:defRPr sz="2200" kern="1200">
                <a:solidFill>
                  <a:schemeClr val="tx1"/>
                </a:solidFill>
                <a:latin typeface="Garamond" panose="02020404030301010803" charset="0"/>
                <a:ea typeface="+mn-ea"/>
                <a:cs typeface="+mn-cs"/>
              </a:defRPr>
            </a:lvl2pPr>
            <a:lvl3pPr marL="1143000" indent="-228600" algn="l" rtl="0" fontAlgn="base">
              <a:spcBef>
                <a:spcPct val="20000"/>
              </a:spcBef>
              <a:spcAft>
                <a:spcPct val="0"/>
              </a:spcAft>
              <a:buClr>
                <a:srgbClr val="C00000"/>
              </a:buClr>
              <a:buChar char="•"/>
              <a:defRPr sz="2200" kern="1200">
                <a:solidFill>
                  <a:schemeClr val="tx1"/>
                </a:solidFill>
                <a:latin typeface="Garamond" panose="02020404030301010803" charset="0"/>
                <a:ea typeface="+mn-ea"/>
                <a:cs typeface="+mn-cs"/>
              </a:defRPr>
            </a:lvl3pPr>
            <a:lvl4pPr marL="1600200" indent="-228600" algn="l" rtl="0" fontAlgn="base">
              <a:spcBef>
                <a:spcPct val="20000"/>
              </a:spcBef>
              <a:spcAft>
                <a:spcPct val="0"/>
              </a:spcAft>
              <a:buClr>
                <a:srgbClr val="C00000"/>
              </a:buClr>
              <a:buChar char="–"/>
              <a:defRPr sz="2200" kern="1200">
                <a:solidFill>
                  <a:schemeClr val="tx1"/>
                </a:solidFill>
                <a:latin typeface="Garamond" panose="02020404030301010803" charset="0"/>
                <a:ea typeface="+mn-ea"/>
                <a:cs typeface="+mn-cs"/>
              </a:defRPr>
            </a:lvl4pPr>
            <a:lvl5pPr marL="2057400" indent="-228600" algn="l" rtl="0" fontAlgn="base">
              <a:spcBef>
                <a:spcPct val="20000"/>
              </a:spcBef>
              <a:spcAft>
                <a:spcPct val="0"/>
              </a:spcAft>
              <a:buClr>
                <a:srgbClr val="C00000"/>
              </a:buClr>
              <a:buChar char="»"/>
              <a:defRPr sz="2200" kern="1200">
                <a:solidFill>
                  <a:schemeClr val="tx1"/>
                </a:solidFill>
                <a:latin typeface="Garamond" panose="020204040303010108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Tx/>
              <a:buNone/>
            </a:pPr>
            <a:r>
              <a:rPr lang="en-US" sz="2400" dirty="0"/>
              <a:t>Number of Parameters for one feature map = 4</a:t>
            </a:r>
            <a:endParaRPr lang="en-US" sz="2400" dirty="0"/>
          </a:p>
          <a:p>
            <a:pPr marL="0" indent="0" eaLnBrk="1" hangingPunct="1">
              <a:buFontTx/>
              <a:buNone/>
            </a:pPr>
            <a:r>
              <a:rPr lang="en-US" sz="2400" dirty="0"/>
              <a:t>Number of Parameters for 100 feature map = 4*100</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xit"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63" presetClass="path" presetSubtype="0" accel="50000" decel="50000" fill="hold" grpId="0" nodeType="clickEffect">
                                  <p:stCondLst>
                                    <p:cond delay="0"/>
                                  </p:stCondLst>
                                  <p:childTnLst>
                                    <p:animMotion origin="layout" path="M 2.5E-6 0 L 0.06666 0.00278 " pathEditMode="relative" rAng="0" ptsTypes="AA">
                                      <p:cBhvr>
                                        <p:cTn id="44" dur="2000" fill="hold"/>
                                        <p:tgtEl>
                                          <p:spTgt spid="33"/>
                                        </p:tgtEl>
                                        <p:attrNameLst>
                                          <p:attrName>ppt_x</p:attrName>
                                          <p:attrName>ppt_y</p:attrName>
                                        </p:attrNameLst>
                                      </p:cBhvr>
                                      <p:rCtr x="3333" y="139"/>
                                    </p:animMotion>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xit"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7">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ldLvl="0" animBg="1"/>
      <p:bldP spid="56" grpId="0" bldLvl="0" animBg="1"/>
      <p:bldP spid="17" grpId="0" bldLvl="0" animBg="1"/>
      <p:bldP spid="7" grpId="0"/>
      <p:bldP spid="20" grpId="0"/>
      <p:bldP spid="33" grpId="0" bldLvl="0" animBg="1"/>
      <p:bldP spid="33" grpId="1" bldLvl="0" animBg="1"/>
      <p:bldP spid="29" grpId="0" bldLvl="0" animBg="1"/>
      <p:bldP spid="43"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0"/>
            <a:ext cx="7772400" cy="1143000"/>
          </a:xfrm>
        </p:spPr>
        <p:txBody>
          <a:bodyPr/>
          <a:lstStyle/>
          <a:p>
            <a:r>
              <a:rPr lang="en-US" sz="2800" dirty="0"/>
              <a:t>Lower Level to More Complex Features</a:t>
            </a:r>
            <a:endParaRPr lang="en-US" sz="2800" dirty="0"/>
          </a:p>
        </p:txBody>
      </p:sp>
      <p:sp>
        <p:nvSpPr>
          <p:cNvPr id="4" name="Rectangle 3"/>
          <p:cNvSpPr/>
          <p:nvPr/>
        </p:nvSpPr>
        <p:spPr>
          <a:xfrm>
            <a:off x="1752600" y="5334000"/>
            <a:ext cx="8839200" cy="423545"/>
          </a:xfrm>
          <a:prstGeom prst="rect">
            <a:avLst/>
          </a:prstGeom>
        </p:spPr>
        <p:txBody>
          <a:bodyPr wrap="square">
            <a:spAutoFit/>
          </a:bodyPr>
          <a:lstStyle/>
          <a:p>
            <a:pPr marL="342900" indent="-342900">
              <a:lnSpc>
                <a:spcPct val="120000"/>
              </a:lnSpc>
              <a:buClr>
                <a:srgbClr val="C00000"/>
              </a:buClr>
              <a:buFont typeface="Wingdings" panose="05000000000000000000" pitchFamily="2" charset="2"/>
              <a:buChar char="§"/>
            </a:pPr>
            <a:r>
              <a:rPr lang="en-US" altLang="zh-CN" dirty="0">
                <a:latin typeface="Garamond" panose="02020404030301010803" charset="0"/>
              </a:rPr>
              <a:t>In Convolutional neural networks, hidden units are only connected to local receptive field. </a:t>
            </a:r>
            <a:endParaRPr lang="en-US" altLang="zh-CN" dirty="0">
              <a:latin typeface="Garamond" panose="02020404030301010803" charset="0"/>
            </a:endParaRPr>
          </a:p>
        </p:txBody>
      </p:sp>
      <p:graphicFrame>
        <p:nvGraphicFramePr>
          <p:cNvPr id="5" name="Table 4"/>
          <p:cNvGraphicFramePr>
            <a:graphicFrameLocks noGrp="1"/>
          </p:cNvGraphicFramePr>
          <p:nvPr/>
        </p:nvGraphicFramePr>
        <p:xfrm>
          <a:off x="2133600" y="1610260"/>
          <a:ext cx="1905000" cy="2194560"/>
        </p:xfrm>
        <a:graphic>
          <a:graphicData uri="http://schemas.openxmlformats.org/drawingml/2006/table">
            <a:tbl>
              <a:tblPr firstRow="1" bandRow="1">
                <a:tableStyleId>{5C22544A-7EE6-4342-B048-85BDC9FD1C3A}</a:tableStyleId>
              </a:tblPr>
              <a:tblGrid>
                <a:gridCol w="238125"/>
                <a:gridCol w="238125"/>
                <a:gridCol w="238125"/>
                <a:gridCol w="238125"/>
                <a:gridCol w="238125"/>
                <a:gridCol w="238125"/>
                <a:gridCol w="238125"/>
                <a:gridCol w="238125"/>
              </a:tblGrid>
              <a:tr h="318770">
                <a:tc>
                  <a:txBody>
                    <a:bodyPr/>
                    <a:lstStyle/>
                    <a:p>
                      <a:pPr algn="ct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8770">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8770">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8770">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8770">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8770">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 name="Table 5"/>
          <p:cNvGraphicFramePr>
            <a:graphicFrameLocks noGrp="1"/>
          </p:cNvGraphicFramePr>
          <p:nvPr/>
        </p:nvGraphicFramePr>
        <p:xfrm>
          <a:off x="5109065" y="1994803"/>
          <a:ext cx="1905000" cy="2194560"/>
        </p:xfrm>
        <a:graphic>
          <a:graphicData uri="http://schemas.openxmlformats.org/drawingml/2006/table">
            <a:tbl>
              <a:tblPr firstRow="1" bandRow="1">
                <a:tableStyleId>{5C22544A-7EE6-4342-B048-85BDC9FD1C3A}</a:tableStyleId>
              </a:tblPr>
              <a:tblGrid>
                <a:gridCol w="238125"/>
                <a:gridCol w="238125"/>
                <a:gridCol w="238125"/>
                <a:gridCol w="238125"/>
                <a:gridCol w="238125"/>
                <a:gridCol w="238125"/>
                <a:gridCol w="238125"/>
                <a:gridCol w="238125"/>
              </a:tblGrid>
              <a:tr h="331418">
                <a:tc>
                  <a:txBody>
                    <a:bodyPr/>
                    <a:lstStyle/>
                    <a:p>
                      <a:pPr algn="ct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8161">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8161">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1418">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8161">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8161">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6" name="Table 15"/>
          <p:cNvGraphicFramePr>
            <a:graphicFrameLocks noGrp="1"/>
          </p:cNvGraphicFramePr>
          <p:nvPr/>
        </p:nvGraphicFramePr>
        <p:xfrm>
          <a:off x="8092024" y="2287637"/>
          <a:ext cx="1744980" cy="2194560"/>
        </p:xfrm>
        <a:graphic>
          <a:graphicData uri="http://schemas.openxmlformats.org/drawingml/2006/table">
            <a:tbl>
              <a:tblPr firstRow="1" bandRow="1">
                <a:tableStyleId>{5C22544A-7EE6-4342-B048-85BDC9FD1C3A}</a:tableStyleId>
              </a:tblPr>
              <a:tblGrid>
                <a:gridCol w="213995"/>
                <a:gridCol w="222250"/>
                <a:gridCol w="218440"/>
                <a:gridCol w="217805"/>
                <a:gridCol w="218440"/>
                <a:gridCol w="217805"/>
                <a:gridCol w="218440"/>
                <a:gridCol w="217805"/>
              </a:tblGrid>
              <a:tr h="357505">
                <a:tc>
                  <a:txBody>
                    <a:bodyPr/>
                    <a:lstStyle/>
                    <a:p>
                      <a:pPr algn="ct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57505">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57505">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57505">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57505">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57505">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57" name="Straight Connector 56"/>
          <p:cNvCxnSpPr/>
          <p:nvPr/>
        </p:nvCxnSpPr>
        <p:spPr bwMode="auto">
          <a:xfrm>
            <a:off x="2209800" y="1676400"/>
            <a:ext cx="2971800" cy="381000"/>
          </a:xfrm>
          <a:prstGeom prst="line">
            <a:avLst/>
          </a:prstGeom>
          <a:solidFill>
            <a:schemeClr val="accent1"/>
          </a:solidFill>
          <a:ln w="9525" cap="flat" cmpd="sng" algn="ctr">
            <a:solidFill>
              <a:srgbClr val="0070C0"/>
            </a:solidFill>
            <a:prstDash val="solid"/>
            <a:round/>
            <a:headEnd type="none" w="med" len="med"/>
            <a:tailEnd type="none" w="med" len="med"/>
          </a:ln>
          <a:effectLst/>
        </p:spPr>
      </p:cxnSp>
      <p:cxnSp>
        <p:nvCxnSpPr>
          <p:cNvPr id="59" name="Straight Connector 58"/>
          <p:cNvCxnSpPr/>
          <p:nvPr/>
        </p:nvCxnSpPr>
        <p:spPr bwMode="auto">
          <a:xfrm>
            <a:off x="2438400" y="1878330"/>
            <a:ext cx="2743200" cy="179070"/>
          </a:xfrm>
          <a:prstGeom prst="line">
            <a:avLst/>
          </a:prstGeom>
          <a:solidFill>
            <a:schemeClr val="accent1"/>
          </a:solidFill>
          <a:ln w="9525" cap="flat" cmpd="sng" algn="ctr">
            <a:solidFill>
              <a:srgbClr val="0070C0"/>
            </a:solidFill>
            <a:prstDash val="solid"/>
            <a:round/>
            <a:headEnd type="none" w="med" len="med"/>
            <a:tailEnd type="none" w="med" len="med"/>
          </a:ln>
          <a:effectLst/>
        </p:spPr>
      </p:cxnSp>
      <p:cxnSp>
        <p:nvCxnSpPr>
          <p:cNvPr id="61" name="Straight Connector 60"/>
          <p:cNvCxnSpPr/>
          <p:nvPr/>
        </p:nvCxnSpPr>
        <p:spPr bwMode="auto">
          <a:xfrm flipV="1">
            <a:off x="2438400" y="2057400"/>
            <a:ext cx="2743200" cy="102870"/>
          </a:xfrm>
          <a:prstGeom prst="line">
            <a:avLst/>
          </a:prstGeom>
          <a:solidFill>
            <a:schemeClr val="accent1"/>
          </a:solidFill>
          <a:ln w="9525" cap="flat" cmpd="sng" algn="ctr">
            <a:solidFill>
              <a:srgbClr val="0070C0"/>
            </a:solidFill>
            <a:prstDash val="solid"/>
            <a:round/>
            <a:headEnd type="none" w="med" len="med"/>
            <a:tailEnd type="none" w="med" len="med"/>
          </a:ln>
          <a:effectLst/>
        </p:spPr>
      </p:cxnSp>
      <p:cxnSp>
        <p:nvCxnSpPr>
          <p:cNvPr id="63" name="Straight Connector 62"/>
          <p:cNvCxnSpPr/>
          <p:nvPr/>
        </p:nvCxnSpPr>
        <p:spPr bwMode="auto">
          <a:xfrm flipV="1">
            <a:off x="2209800" y="2057400"/>
            <a:ext cx="2971800" cy="213360"/>
          </a:xfrm>
          <a:prstGeom prst="line">
            <a:avLst/>
          </a:prstGeom>
          <a:solidFill>
            <a:schemeClr val="accent1"/>
          </a:solidFill>
          <a:ln w="9525" cap="flat" cmpd="sng" algn="ctr">
            <a:solidFill>
              <a:srgbClr val="0070C0"/>
            </a:solidFill>
            <a:prstDash val="solid"/>
            <a:round/>
            <a:headEnd type="none" w="med" len="med"/>
            <a:tailEnd type="none" w="med" len="med"/>
          </a:ln>
          <a:effectLst/>
        </p:spPr>
      </p:cxnSp>
      <p:cxnSp>
        <p:nvCxnSpPr>
          <p:cNvPr id="66" name="Straight Connector 65"/>
          <p:cNvCxnSpPr/>
          <p:nvPr/>
        </p:nvCxnSpPr>
        <p:spPr bwMode="auto">
          <a:xfrm>
            <a:off x="5181600" y="2133600"/>
            <a:ext cx="2971800" cy="32004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67" name="Straight Connector 66"/>
          <p:cNvCxnSpPr/>
          <p:nvPr/>
        </p:nvCxnSpPr>
        <p:spPr bwMode="auto">
          <a:xfrm>
            <a:off x="5410200" y="2274570"/>
            <a:ext cx="2743200" cy="17907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68" name="Straight Connector 67"/>
          <p:cNvCxnSpPr/>
          <p:nvPr/>
        </p:nvCxnSpPr>
        <p:spPr bwMode="auto">
          <a:xfrm flipV="1">
            <a:off x="5410200" y="2453640"/>
            <a:ext cx="2743200" cy="10287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69" name="Straight Connector 68"/>
          <p:cNvCxnSpPr/>
          <p:nvPr/>
        </p:nvCxnSpPr>
        <p:spPr bwMode="auto">
          <a:xfrm flipV="1">
            <a:off x="5181600" y="2453640"/>
            <a:ext cx="2971800" cy="213360"/>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17" name="TextBox 16"/>
          <p:cNvSpPr txBox="1"/>
          <p:nvPr/>
        </p:nvSpPr>
        <p:spPr>
          <a:xfrm>
            <a:off x="2427157" y="4572973"/>
            <a:ext cx="1211870" cy="337185"/>
          </a:xfrm>
          <a:prstGeom prst="rect">
            <a:avLst/>
          </a:prstGeom>
          <a:solidFill>
            <a:srgbClr val="F7615A"/>
          </a:solidFill>
        </p:spPr>
        <p:txBody>
          <a:bodyPr wrap="square" rtlCol="0">
            <a:spAutoFit/>
          </a:bodyPr>
          <a:lstStyle/>
          <a:p>
            <a:r>
              <a:rPr lang="en-US" sz="1600" dirty="0">
                <a:solidFill>
                  <a:schemeClr val="bg1"/>
                </a:solidFill>
                <a:latin typeface="Garamond" panose="02020404030301010803" charset="0"/>
                <a:ea typeface="Garamond" panose="02020404030301010803" charset="0"/>
                <a:cs typeface="Garamond" panose="02020404030301010803" charset="0"/>
              </a:rPr>
              <a:t>Input Image</a:t>
            </a:r>
            <a:endParaRPr lang="en-US" sz="1600" dirty="0">
              <a:solidFill>
                <a:schemeClr val="bg1"/>
              </a:solidFill>
              <a:latin typeface="Garamond" panose="02020404030301010803" charset="0"/>
              <a:ea typeface="Garamond" panose="02020404030301010803" charset="0"/>
              <a:cs typeface="Garamond" panose="02020404030301010803" charset="0"/>
            </a:endParaRPr>
          </a:p>
        </p:txBody>
      </p:sp>
      <p:sp>
        <p:nvSpPr>
          <p:cNvPr id="18" name="TextBox 17"/>
          <p:cNvSpPr txBox="1"/>
          <p:nvPr/>
        </p:nvSpPr>
        <p:spPr>
          <a:xfrm>
            <a:off x="5455630" y="4798963"/>
            <a:ext cx="1211870" cy="583565"/>
          </a:xfrm>
          <a:prstGeom prst="rect">
            <a:avLst/>
          </a:prstGeom>
          <a:solidFill>
            <a:srgbClr val="F7615A"/>
          </a:solidFill>
        </p:spPr>
        <p:txBody>
          <a:bodyPr wrap="square" rtlCol="0">
            <a:spAutoFit/>
          </a:bodyPr>
          <a:lstStyle/>
          <a:p>
            <a:r>
              <a:rPr lang="en-US" sz="1600" dirty="0">
                <a:solidFill>
                  <a:schemeClr val="bg1"/>
                </a:solidFill>
                <a:latin typeface="Garamond" panose="02020404030301010803" charset="0"/>
                <a:ea typeface="Garamond" panose="02020404030301010803" charset="0"/>
                <a:cs typeface="Garamond" panose="02020404030301010803" charset="0"/>
              </a:rPr>
              <a:t>Layer 1 Feature Map</a:t>
            </a:r>
            <a:endParaRPr lang="en-US" sz="1600" dirty="0">
              <a:solidFill>
                <a:schemeClr val="bg1"/>
              </a:solidFill>
              <a:latin typeface="Garamond" panose="02020404030301010803" charset="0"/>
              <a:ea typeface="Garamond" panose="02020404030301010803" charset="0"/>
              <a:cs typeface="Garamond" panose="02020404030301010803" charset="0"/>
            </a:endParaRPr>
          </a:p>
        </p:txBody>
      </p:sp>
      <p:sp>
        <p:nvSpPr>
          <p:cNvPr id="19" name="TextBox 18"/>
          <p:cNvSpPr txBox="1"/>
          <p:nvPr/>
        </p:nvSpPr>
        <p:spPr>
          <a:xfrm>
            <a:off x="8523435" y="4841319"/>
            <a:ext cx="1211870" cy="583565"/>
          </a:xfrm>
          <a:prstGeom prst="rect">
            <a:avLst/>
          </a:prstGeom>
          <a:solidFill>
            <a:srgbClr val="F7615A"/>
          </a:solidFill>
        </p:spPr>
        <p:txBody>
          <a:bodyPr wrap="square" rtlCol="0">
            <a:spAutoFit/>
          </a:bodyPr>
          <a:lstStyle/>
          <a:p>
            <a:r>
              <a:rPr lang="en-US" sz="1600" dirty="0">
                <a:solidFill>
                  <a:schemeClr val="bg1"/>
                </a:solidFill>
                <a:latin typeface="Garamond" panose="02020404030301010803" charset="0"/>
                <a:ea typeface="Garamond" panose="02020404030301010803" charset="0"/>
                <a:cs typeface="Garamond" panose="02020404030301010803" charset="0"/>
              </a:rPr>
              <a:t>Layer 2 Feature Map</a:t>
            </a:r>
            <a:endParaRPr lang="en-US" sz="1600" dirty="0">
              <a:solidFill>
                <a:schemeClr val="bg1"/>
              </a:solidFill>
              <a:latin typeface="Garamond" panose="02020404030301010803" charset="0"/>
              <a:ea typeface="Garamond" panose="02020404030301010803" charset="0"/>
              <a:cs typeface="Garamond" panose="02020404030301010803" charset="0"/>
            </a:endParaRPr>
          </a:p>
        </p:txBody>
      </p:sp>
      <p:graphicFrame>
        <p:nvGraphicFramePr>
          <p:cNvPr id="20" name="Table 19"/>
          <p:cNvGraphicFramePr>
            <a:graphicFrameLocks noGrp="1"/>
          </p:cNvGraphicFramePr>
          <p:nvPr/>
        </p:nvGraphicFramePr>
        <p:xfrm>
          <a:off x="4148396" y="2693233"/>
          <a:ext cx="783590" cy="618490"/>
        </p:xfrm>
        <a:graphic>
          <a:graphicData uri="http://schemas.openxmlformats.org/drawingml/2006/table">
            <a:tbl>
              <a:tblPr firstRow="1" bandRow="1">
                <a:tableStyleId>{5C22544A-7EE6-4342-B048-85BDC9FD1C3A}</a:tableStyleId>
              </a:tblPr>
              <a:tblGrid>
                <a:gridCol w="391795"/>
                <a:gridCol w="391795"/>
              </a:tblGrid>
              <a:tr h="309245">
                <a:tc>
                  <a:txBody>
                    <a:bodyPr/>
                    <a:lstStyle/>
                    <a:p>
                      <a:pPr algn="ctr"/>
                      <a:r>
                        <a:rPr lang="en-US" sz="1200" b="0" dirty="0">
                          <a:solidFill>
                            <a:srgbClr val="C00000"/>
                          </a:solidFill>
                        </a:rPr>
                        <a:t>w1</a:t>
                      </a:r>
                      <a:endParaRPr lang="en-US" sz="1200"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0000"/>
                      </a:schemeClr>
                    </a:solidFill>
                  </a:tcPr>
                </a:tc>
                <a:tc>
                  <a:txBody>
                    <a:bodyPr/>
                    <a:lstStyle/>
                    <a:p>
                      <a:pPr algn="ctr"/>
                      <a:r>
                        <a:rPr lang="en-US" sz="1200" b="0" dirty="0">
                          <a:solidFill>
                            <a:srgbClr val="C00000"/>
                          </a:solidFill>
                        </a:rPr>
                        <a:t>w2</a:t>
                      </a:r>
                      <a:endParaRPr lang="en-US" sz="1200"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0000"/>
                      </a:schemeClr>
                    </a:solidFill>
                  </a:tcPr>
                </a:tc>
              </a:tr>
              <a:tr h="309245">
                <a:tc>
                  <a:txBody>
                    <a:bodyPr/>
                    <a:lstStyle/>
                    <a:p>
                      <a:pPr algn="ctr"/>
                      <a:r>
                        <a:rPr lang="en-US" sz="1200" dirty="0">
                          <a:solidFill>
                            <a:srgbClr val="C00000"/>
                          </a:solidFill>
                        </a:rPr>
                        <a:t>w3</a:t>
                      </a:r>
                      <a:endParaRPr lang="en-US" sz="12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0000"/>
                      </a:schemeClr>
                    </a:solidFill>
                  </a:tcPr>
                </a:tc>
                <a:tc>
                  <a:txBody>
                    <a:bodyPr/>
                    <a:lstStyle/>
                    <a:p>
                      <a:pPr algn="ctr"/>
                      <a:r>
                        <a:rPr lang="en-US" sz="1200" dirty="0">
                          <a:solidFill>
                            <a:srgbClr val="C00000"/>
                          </a:solidFill>
                        </a:rPr>
                        <a:t>w4</a:t>
                      </a:r>
                      <a:endParaRPr lang="en-US" sz="12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0000"/>
                      </a:schemeClr>
                    </a:solidFill>
                  </a:tcPr>
                </a:tc>
              </a:tr>
            </a:tbl>
          </a:graphicData>
        </a:graphic>
      </p:graphicFrame>
      <p:graphicFrame>
        <p:nvGraphicFramePr>
          <p:cNvPr id="21" name="Table 20"/>
          <p:cNvGraphicFramePr>
            <a:graphicFrameLocks noGrp="1"/>
          </p:cNvGraphicFramePr>
          <p:nvPr/>
        </p:nvGraphicFramePr>
        <p:xfrm>
          <a:off x="7157547" y="3099548"/>
          <a:ext cx="783590" cy="618490"/>
        </p:xfrm>
        <a:graphic>
          <a:graphicData uri="http://schemas.openxmlformats.org/drawingml/2006/table">
            <a:tbl>
              <a:tblPr firstRow="1" bandRow="1">
                <a:tableStyleId>{5C22544A-7EE6-4342-B048-85BDC9FD1C3A}</a:tableStyleId>
              </a:tblPr>
              <a:tblGrid>
                <a:gridCol w="391795"/>
                <a:gridCol w="391795"/>
              </a:tblGrid>
              <a:tr h="309245">
                <a:tc>
                  <a:txBody>
                    <a:bodyPr/>
                    <a:lstStyle/>
                    <a:p>
                      <a:pPr algn="ctr"/>
                      <a:r>
                        <a:rPr lang="en-US" sz="1200" b="0" dirty="0">
                          <a:solidFill>
                            <a:srgbClr val="C00000"/>
                          </a:solidFill>
                        </a:rPr>
                        <a:t>w5</a:t>
                      </a:r>
                      <a:endParaRPr lang="en-US" sz="1200"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FF"/>
                    </a:solidFill>
                  </a:tcPr>
                </a:tc>
                <a:tc>
                  <a:txBody>
                    <a:bodyPr/>
                    <a:lstStyle/>
                    <a:p>
                      <a:pPr algn="ctr"/>
                      <a:r>
                        <a:rPr lang="en-US" sz="1200" b="0" dirty="0">
                          <a:solidFill>
                            <a:srgbClr val="C00000"/>
                          </a:solidFill>
                        </a:rPr>
                        <a:t>w6</a:t>
                      </a:r>
                      <a:endParaRPr lang="en-US" sz="1200"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FF"/>
                    </a:solidFill>
                  </a:tcPr>
                </a:tc>
              </a:tr>
              <a:tr h="309245">
                <a:tc>
                  <a:txBody>
                    <a:bodyPr/>
                    <a:lstStyle/>
                    <a:p>
                      <a:pPr algn="ctr"/>
                      <a:r>
                        <a:rPr lang="en-US" sz="1200" dirty="0">
                          <a:solidFill>
                            <a:srgbClr val="C00000"/>
                          </a:solidFill>
                        </a:rPr>
                        <a:t>w7</a:t>
                      </a:r>
                      <a:endParaRPr lang="en-US" sz="12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FF"/>
                    </a:solidFill>
                  </a:tcPr>
                </a:tc>
                <a:tc>
                  <a:txBody>
                    <a:bodyPr/>
                    <a:lstStyle/>
                    <a:p>
                      <a:pPr algn="ctr"/>
                      <a:r>
                        <a:rPr lang="en-US" sz="1200" dirty="0">
                          <a:solidFill>
                            <a:srgbClr val="C00000"/>
                          </a:solidFill>
                        </a:rPr>
                        <a:t>w8</a:t>
                      </a:r>
                      <a:endParaRPr lang="en-US" sz="12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FF"/>
                    </a:solidFill>
                  </a:tcPr>
                </a:tc>
              </a:tr>
            </a:tbl>
          </a:graphicData>
        </a:graphic>
      </p:graphicFrame>
      <p:sp>
        <p:nvSpPr>
          <p:cNvPr id="22" name="TextBox 21"/>
          <p:cNvSpPr txBox="1"/>
          <p:nvPr/>
        </p:nvSpPr>
        <p:spPr>
          <a:xfrm>
            <a:off x="4152275" y="3471446"/>
            <a:ext cx="775741" cy="337185"/>
          </a:xfrm>
          <a:prstGeom prst="rect">
            <a:avLst/>
          </a:prstGeom>
          <a:solidFill>
            <a:srgbClr val="F7615A"/>
          </a:solidFill>
        </p:spPr>
        <p:txBody>
          <a:bodyPr wrap="square" rtlCol="0">
            <a:spAutoFit/>
          </a:bodyPr>
          <a:lstStyle/>
          <a:p>
            <a:pPr algn="ctr"/>
            <a:r>
              <a:rPr lang="en-US" sz="1600" dirty="0">
                <a:solidFill>
                  <a:schemeClr val="bg1"/>
                </a:solidFill>
                <a:latin typeface="Garamond" panose="02020404030301010803" charset="0"/>
                <a:ea typeface="Garamond" panose="02020404030301010803" charset="0"/>
                <a:cs typeface="Garamond" panose="02020404030301010803" charset="0"/>
              </a:rPr>
              <a:t>Filter 1</a:t>
            </a:r>
            <a:endParaRPr lang="en-US" sz="1600" dirty="0">
              <a:solidFill>
                <a:schemeClr val="bg1"/>
              </a:solidFill>
              <a:latin typeface="Garamond" panose="02020404030301010803" charset="0"/>
              <a:ea typeface="Garamond" panose="02020404030301010803" charset="0"/>
              <a:cs typeface="Garamond" panose="02020404030301010803" charset="0"/>
            </a:endParaRPr>
          </a:p>
        </p:txBody>
      </p:sp>
      <p:sp>
        <p:nvSpPr>
          <p:cNvPr id="23" name="TextBox 22"/>
          <p:cNvSpPr txBox="1"/>
          <p:nvPr/>
        </p:nvSpPr>
        <p:spPr>
          <a:xfrm>
            <a:off x="7145319" y="3850809"/>
            <a:ext cx="775741" cy="337185"/>
          </a:xfrm>
          <a:prstGeom prst="rect">
            <a:avLst/>
          </a:prstGeom>
          <a:solidFill>
            <a:srgbClr val="F7615A"/>
          </a:solidFill>
        </p:spPr>
        <p:txBody>
          <a:bodyPr wrap="square" rtlCol="0">
            <a:spAutoFit/>
          </a:bodyPr>
          <a:lstStyle/>
          <a:p>
            <a:pPr algn="ctr"/>
            <a:r>
              <a:rPr lang="en-US" sz="1600" dirty="0">
                <a:solidFill>
                  <a:schemeClr val="bg1"/>
                </a:solidFill>
                <a:latin typeface="Garamond" panose="02020404030301010803" charset="0"/>
                <a:ea typeface="Garamond" panose="02020404030301010803" charset="0"/>
                <a:cs typeface="Garamond" panose="02020404030301010803" charset="0"/>
              </a:rPr>
              <a:t>Filter 2</a:t>
            </a:r>
            <a:endParaRPr lang="en-US" sz="1600" dirty="0">
              <a:solidFill>
                <a:schemeClr val="bg1"/>
              </a:solidFill>
              <a:latin typeface="Garamond" panose="02020404030301010803" charset="0"/>
              <a:ea typeface="Garamond" panose="02020404030301010803" charset="0"/>
              <a:cs typeface="Garamond" panose="02020404030301010803" charset="0"/>
            </a:endParaRPr>
          </a:p>
        </p:txBody>
      </p:sp>
      <p:sp>
        <p:nvSpPr>
          <p:cNvPr id="3" name="Rectangle 2"/>
          <p:cNvSpPr/>
          <p:nvPr/>
        </p:nvSpPr>
        <p:spPr bwMode="auto">
          <a:xfrm>
            <a:off x="2057400" y="1524000"/>
            <a:ext cx="838200" cy="1219200"/>
          </a:xfrm>
          <a:prstGeom prst="rect">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ヒラギノ角ゴ Pro W3" pitchFamily="86"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19" grpId="0" bldLvl="0" animBg="1"/>
      <p:bldP spid="22" grpId="0" bldLvl="0" animBg="1"/>
      <p:bldP spid="2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7772400" cy="1143000"/>
          </a:xfrm>
        </p:spPr>
        <p:txBody>
          <a:bodyPr/>
          <a:lstStyle/>
          <a:p>
            <a:r>
              <a:rPr lang="en-US" dirty="0"/>
              <a:t>Pooling</a:t>
            </a:r>
            <a:endParaRPr lang="en-US" dirty="0"/>
          </a:p>
        </p:txBody>
      </p:sp>
      <p:sp>
        <p:nvSpPr>
          <p:cNvPr id="3" name="Content Placeholder 2"/>
          <p:cNvSpPr>
            <a:spLocks noGrp="1"/>
          </p:cNvSpPr>
          <p:nvPr>
            <p:ph idx="1"/>
          </p:nvPr>
        </p:nvSpPr>
        <p:spPr>
          <a:xfrm>
            <a:off x="1828800" y="1159625"/>
            <a:ext cx="8534400" cy="4114800"/>
          </a:xfrm>
        </p:spPr>
        <p:txBody>
          <a:bodyPr/>
          <a:lstStyle/>
          <a:p>
            <a:r>
              <a:rPr kumimoji="1" lang="en-US" altLang="zh-CN" sz="2600" dirty="0">
                <a:solidFill>
                  <a:srgbClr val="FF0000"/>
                </a:solidFill>
              </a:rPr>
              <a:t>Max pooling</a:t>
            </a:r>
            <a:r>
              <a:rPr kumimoji="1" lang="en-US" altLang="zh-CN" sz="2600" dirty="0"/>
              <a:t>: reports the maximum output within a rectangular neighborhood.</a:t>
            </a:r>
            <a:endParaRPr kumimoji="1" lang="en-US" altLang="zh-CN" sz="2600" dirty="0"/>
          </a:p>
          <a:p>
            <a:r>
              <a:rPr kumimoji="1" lang="en-US" altLang="zh-CN" sz="2600" dirty="0">
                <a:solidFill>
                  <a:srgbClr val="FF0000"/>
                </a:solidFill>
              </a:rPr>
              <a:t>Average pooling</a:t>
            </a:r>
            <a:r>
              <a:rPr kumimoji="1" lang="en-US" altLang="zh-CN" sz="2600" dirty="0"/>
              <a:t>: reports the average output of a rectangular neighborhood.</a:t>
            </a:r>
            <a:endParaRPr lang="en-US" dirty="0"/>
          </a:p>
        </p:txBody>
      </p:sp>
      <p:graphicFrame>
        <p:nvGraphicFramePr>
          <p:cNvPr id="4" name="Table 3"/>
          <p:cNvGraphicFramePr>
            <a:graphicFrameLocks noGrp="1"/>
          </p:cNvGraphicFramePr>
          <p:nvPr/>
        </p:nvGraphicFramePr>
        <p:xfrm>
          <a:off x="2133600" y="3886200"/>
          <a:ext cx="2438400" cy="1524000"/>
        </p:xfrm>
        <a:graphic>
          <a:graphicData uri="http://schemas.openxmlformats.org/drawingml/2006/table">
            <a:tbl>
              <a:tblPr firstRow="1" bandRow="1">
                <a:tableStyleId>{5C22544A-7EE6-4342-B048-85BDC9FD1C3A}</a:tableStyleId>
              </a:tblPr>
              <a:tblGrid>
                <a:gridCol w="609600"/>
                <a:gridCol w="609600"/>
                <a:gridCol w="609600"/>
                <a:gridCol w="609600"/>
              </a:tblGrid>
              <a:tr h="381000">
                <a:tc>
                  <a:txBody>
                    <a:bodyPr/>
                    <a:lstStyle/>
                    <a:p>
                      <a:pPr algn="ctr"/>
                      <a:r>
                        <a:rPr lang="en-US" b="0" dirty="0">
                          <a:solidFill>
                            <a:srgbClr val="C00000"/>
                          </a:solidFill>
                        </a:rPr>
                        <a:t>1</a:t>
                      </a: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2000"/>
                      </a:srgbClr>
                    </a:solidFill>
                  </a:tcPr>
                </a:tc>
                <a:tc>
                  <a:txBody>
                    <a:bodyPr/>
                    <a:lstStyle/>
                    <a:p>
                      <a:pPr algn="ctr"/>
                      <a:r>
                        <a:rPr lang="en-US" b="0" dirty="0">
                          <a:solidFill>
                            <a:srgbClr val="C00000"/>
                          </a:solidFill>
                        </a:rPr>
                        <a:t>3</a:t>
                      </a: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2000"/>
                      </a:srgbClr>
                    </a:solidFill>
                  </a:tcPr>
                </a:tc>
                <a:tc>
                  <a:txBody>
                    <a:bodyPr/>
                    <a:lstStyle/>
                    <a:p>
                      <a:pPr algn="ctr"/>
                      <a:r>
                        <a:rPr lang="en-US" b="0" dirty="0">
                          <a:solidFill>
                            <a:srgbClr val="C00000"/>
                          </a:solidFill>
                        </a:rPr>
                        <a:t>5</a:t>
                      </a: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52000"/>
                      </a:schemeClr>
                    </a:solidFill>
                  </a:tcPr>
                </a:tc>
                <a:tc>
                  <a:txBody>
                    <a:bodyPr/>
                    <a:lstStyle/>
                    <a:p>
                      <a:pPr algn="ctr"/>
                      <a:r>
                        <a:rPr lang="en-US" b="0" dirty="0">
                          <a:solidFill>
                            <a:srgbClr val="C00000"/>
                          </a:solidFill>
                        </a:rPr>
                        <a:t>3</a:t>
                      </a: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52000"/>
                      </a:schemeClr>
                    </a:solidFill>
                  </a:tcPr>
                </a:tc>
              </a:tr>
              <a:tr h="381000">
                <a:tc>
                  <a:txBody>
                    <a:bodyPr/>
                    <a:lstStyle/>
                    <a:p>
                      <a:pPr algn="ctr"/>
                      <a:r>
                        <a:rPr lang="en-US" dirty="0">
                          <a:solidFill>
                            <a:srgbClr val="C00000"/>
                          </a:solidFill>
                        </a:rPr>
                        <a:t>4</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2000"/>
                      </a:srgbClr>
                    </a:solidFill>
                  </a:tcPr>
                </a:tc>
                <a:tc>
                  <a:txBody>
                    <a:bodyPr/>
                    <a:lstStyle/>
                    <a:p>
                      <a:pPr algn="ctr"/>
                      <a:r>
                        <a:rPr lang="en-US" dirty="0">
                          <a:solidFill>
                            <a:srgbClr val="C00000"/>
                          </a:solidFill>
                        </a:rPr>
                        <a:t>2</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2000"/>
                      </a:srgbClr>
                    </a:solidFill>
                  </a:tcPr>
                </a:tc>
                <a:tc>
                  <a:txBody>
                    <a:bodyPr/>
                    <a:lstStyle/>
                    <a:p>
                      <a:pPr algn="ctr"/>
                      <a:r>
                        <a:rPr lang="en-US" dirty="0">
                          <a:solidFill>
                            <a:srgbClr val="C00000"/>
                          </a:solidFill>
                        </a:rPr>
                        <a:t>3</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52000"/>
                      </a:schemeClr>
                    </a:solidFill>
                  </a:tcPr>
                </a:tc>
                <a:tc>
                  <a:txBody>
                    <a:bodyPr/>
                    <a:lstStyle/>
                    <a:p>
                      <a:pPr algn="ctr"/>
                      <a:r>
                        <a:rPr lang="en-US" dirty="0">
                          <a:solidFill>
                            <a:srgbClr val="C00000"/>
                          </a:solidFill>
                        </a:rPr>
                        <a:t>1</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52000"/>
                      </a:schemeClr>
                    </a:solidFill>
                  </a:tcPr>
                </a:tc>
              </a:tr>
              <a:tr h="381000">
                <a:tc>
                  <a:txBody>
                    <a:bodyPr/>
                    <a:lstStyle/>
                    <a:p>
                      <a:pPr algn="ctr"/>
                      <a:r>
                        <a:rPr lang="en-US" dirty="0" err="1">
                          <a:solidFill>
                            <a:srgbClr val="C00000"/>
                          </a:solidFill>
                        </a:rPr>
                        <a:t>3</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8000">
                        <a:alpha val="51765"/>
                      </a:srgbClr>
                    </a:solidFill>
                  </a:tcPr>
                </a:tc>
                <a:tc>
                  <a:txBody>
                    <a:bodyPr/>
                    <a:lstStyle/>
                    <a:p>
                      <a:pPr algn="ctr"/>
                      <a:r>
                        <a:rPr lang="en-US" dirty="0">
                          <a:solidFill>
                            <a:srgbClr val="C00000"/>
                          </a:solidFill>
                        </a:rPr>
                        <a:t>1</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8000">
                        <a:alpha val="51765"/>
                      </a:srgbClr>
                    </a:solidFill>
                  </a:tcPr>
                </a:tc>
                <a:tc>
                  <a:txBody>
                    <a:bodyPr/>
                    <a:lstStyle/>
                    <a:p>
                      <a:pPr algn="ctr"/>
                      <a:r>
                        <a:rPr lang="en-US" dirty="0">
                          <a:solidFill>
                            <a:srgbClr val="C00000"/>
                          </a:solidFill>
                        </a:rPr>
                        <a:t>1</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00FF">
                        <a:alpha val="53725"/>
                      </a:srgbClr>
                    </a:solidFill>
                  </a:tcPr>
                </a:tc>
                <a:tc>
                  <a:txBody>
                    <a:bodyPr/>
                    <a:lstStyle/>
                    <a:p>
                      <a:pPr algn="ctr"/>
                      <a:r>
                        <a:rPr lang="en-US" dirty="0">
                          <a:solidFill>
                            <a:srgbClr val="C00000"/>
                          </a:solidFill>
                        </a:rPr>
                        <a:t>3</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00FF">
                        <a:alpha val="53725"/>
                      </a:srgbClr>
                    </a:solidFill>
                  </a:tcPr>
                </a:tc>
              </a:tr>
              <a:tr h="381000">
                <a:tc>
                  <a:txBody>
                    <a:bodyPr/>
                    <a:lstStyle/>
                    <a:p>
                      <a:pPr algn="ctr"/>
                      <a:r>
                        <a:rPr lang="en-US" dirty="0">
                          <a:solidFill>
                            <a:srgbClr val="C00000"/>
                          </a:solidFill>
                        </a:rPr>
                        <a:t>0</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8000">
                        <a:alpha val="51765"/>
                      </a:srgbClr>
                    </a:solidFill>
                  </a:tcPr>
                </a:tc>
                <a:tc>
                  <a:txBody>
                    <a:bodyPr/>
                    <a:lstStyle/>
                    <a:p>
                      <a:pPr algn="ctr"/>
                      <a:r>
                        <a:rPr lang="en-US" dirty="0">
                          <a:solidFill>
                            <a:srgbClr val="C00000"/>
                          </a:solidFill>
                        </a:rPr>
                        <a:t>1</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8000">
                        <a:alpha val="51765"/>
                      </a:srgbClr>
                    </a:solidFill>
                  </a:tcPr>
                </a:tc>
                <a:tc>
                  <a:txBody>
                    <a:bodyPr/>
                    <a:lstStyle/>
                    <a:p>
                      <a:pPr algn="ctr"/>
                      <a:r>
                        <a:rPr lang="en-US" dirty="0">
                          <a:solidFill>
                            <a:srgbClr val="C00000"/>
                          </a:solidFill>
                        </a:rPr>
                        <a:t>0</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00FF">
                        <a:alpha val="53725"/>
                      </a:srgbClr>
                    </a:solidFill>
                  </a:tcPr>
                </a:tc>
                <a:tc>
                  <a:txBody>
                    <a:bodyPr/>
                    <a:lstStyle/>
                    <a:p>
                      <a:pPr algn="ctr"/>
                      <a:r>
                        <a:rPr lang="en-US" dirty="0">
                          <a:solidFill>
                            <a:srgbClr val="C00000"/>
                          </a:solidFill>
                        </a:rPr>
                        <a:t>4</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00FF">
                        <a:alpha val="53725"/>
                      </a:srgbClr>
                    </a:solidFill>
                  </a:tcPr>
                </a:tc>
              </a:tr>
            </a:tbl>
          </a:graphicData>
        </a:graphic>
      </p:graphicFrame>
      <p:sp>
        <p:nvSpPr>
          <p:cNvPr id="5" name="TextBox 4"/>
          <p:cNvSpPr txBox="1"/>
          <p:nvPr/>
        </p:nvSpPr>
        <p:spPr>
          <a:xfrm>
            <a:off x="6019800" y="3532257"/>
            <a:ext cx="3429000" cy="706755"/>
          </a:xfrm>
          <a:prstGeom prst="rect">
            <a:avLst/>
          </a:prstGeom>
          <a:noFill/>
        </p:spPr>
        <p:txBody>
          <a:bodyPr wrap="square" rtlCol="0">
            <a:spAutoFit/>
          </a:bodyPr>
          <a:lstStyle/>
          <a:p>
            <a:r>
              <a:rPr lang="en-US" sz="2000" dirty="0" err="1">
                <a:latin typeface="Garamond" panose="02020404030301010803" charset="0"/>
              </a:rPr>
              <a:t>MaxPool</a:t>
            </a:r>
            <a:r>
              <a:rPr lang="en-US" sz="2000" dirty="0">
                <a:latin typeface="Garamond" panose="02020404030301010803" charset="0"/>
              </a:rPr>
              <a:t> with 2x2 filter with stride of 2</a:t>
            </a:r>
            <a:endParaRPr lang="en-US" sz="2000" dirty="0">
              <a:latin typeface="Garamond" panose="02020404030301010803" charset="0"/>
            </a:endParaRPr>
          </a:p>
        </p:txBody>
      </p:sp>
      <p:sp>
        <p:nvSpPr>
          <p:cNvPr id="6" name="TextBox 5"/>
          <p:cNvSpPr txBox="1"/>
          <p:nvPr/>
        </p:nvSpPr>
        <p:spPr>
          <a:xfrm>
            <a:off x="2667000" y="5638800"/>
            <a:ext cx="1211870" cy="337185"/>
          </a:xfrm>
          <a:prstGeom prst="rect">
            <a:avLst/>
          </a:prstGeom>
          <a:solidFill>
            <a:srgbClr val="F7615A"/>
          </a:solidFill>
        </p:spPr>
        <p:txBody>
          <a:bodyPr wrap="square" rtlCol="0">
            <a:spAutoFit/>
          </a:bodyPr>
          <a:lstStyle/>
          <a:p>
            <a:r>
              <a:rPr lang="en-US" sz="1600" dirty="0">
                <a:solidFill>
                  <a:schemeClr val="bg1"/>
                </a:solidFill>
                <a:latin typeface="Garamond" panose="02020404030301010803" charset="0"/>
                <a:ea typeface="Garamond" panose="02020404030301010803" charset="0"/>
                <a:cs typeface="Garamond" panose="02020404030301010803" charset="0"/>
              </a:rPr>
              <a:t>Input Matrix</a:t>
            </a:r>
            <a:endParaRPr lang="en-US" sz="1600" dirty="0">
              <a:solidFill>
                <a:schemeClr val="bg1"/>
              </a:solidFill>
              <a:latin typeface="Garamond" panose="02020404030301010803" charset="0"/>
              <a:ea typeface="Garamond" panose="02020404030301010803" charset="0"/>
              <a:cs typeface="Garamond" panose="02020404030301010803" charset="0"/>
            </a:endParaRPr>
          </a:p>
        </p:txBody>
      </p:sp>
      <p:sp>
        <p:nvSpPr>
          <p:cNvPr id="7" name="TextBox 6"/>
          <p:cNvSpPr txBox="1"/>
          <p:nvPr/>
        </p:nvSpPr>
        <p:spPr>
          <a:xfrm>
            <a:off x="6077988" y="5622289"/>
            <a:ext cx="1389611" cy="337185"/>
          </a:xfrm>
          <a:prstGeom prst="rect">
            <a:avLst/>
          </a:prstGeom>
          <a:solidFill>
            <a:srgbClr val="F7615A"/>
          </a:solidFill>
        </p:spPr>
        <p:txBody>
          <a:bodyPr wrap="square" rtlCol="0">
            <a:spAutoFit/>
          </a:bodyPr>
          <a:lstStyle/>
          <a:p>
            <a:r>
              <a:rPr lang="en-US" sz="1600" dirty="0">
                <a:solidFill>
                  <a:schemeClr val="bg1"/>
                </a:solidFill>
                <a:latin typeface="Garamond" panose="02020404030301010803" charset="0"/>
                <a:ea typeface="Garamond" panose="02020404030301010803" charset="0"/>
                <a:cs typeface="Garamond" panose="02020404030301010803" charset="0"/>
              </a:rPr>
              <a:t>Output Matrix</a:t>
            </a:r>
            <a:endParaRPr lang="en-US" sz="1600" dirty="0">
              <a:solidFill>
                <a:schemeClr val="bg1"/>
              </a:solidFill>
              <a:latin typeface="Garamond" panose="02020404030301010803" charset="0"/>
              <a:ea typeface="Garamond" panose="02020404030301010803" charset="0"/>
              <a:cs typeface="Garamond" panose="02020404030301010803" charset="0"/>
            </a:endParaRPr>
          </a:p>
        </p:txBody>
      </p:sp>
      <p:graphicFrame>
        <p:nvGraphicFramePr>
          <p:cNvPr id="8" name="Table 7"/>
          <p:cNvGraphicFramePr>
            <a:graphicFrameLocks noGrp="1"/>
          </p:cNvGraphicFramePr>
          <p:nvPr/>
        </p:nvGraphicFramePr>
        <p:xfrm>
          <a:off x="6070659" y="4512425"/>
          <a:ext cx="1219200" cy="762000"/>
        </p:xfrm>
        <a:graphic>
          <a:graphicData uri="http://schemas.openxmlformats.org/drawingml/2006/table">
            <a:tbl>
              <a:tblPr firstRow="1" bandRow="1">
                <a:tableStyleId>{5C22544A-7EE6-4342-B048-85BDC9FD1C3A}</a:tableStyleId>
              </a:tblPr>
              <a:tblGrid>
                <a:gridCol w="609600"/>
                <a:gridCol w="609600"/>
              </a:tblGrid>
              <a:tr h="381000">
                <a:tc>
                  <a:txBody>
                    <a:bodyPr/>
                    <a:lstStyle/>
                    <a:p>
                      <a:pPr algn="ctr"/>
                      <a:r>
                        <a:rPr lang="en-US" b="0" dirty="0">
                          <a:solidFill>
                            <a:srgbClr val="C00000"/>
                          </a:solidFill>
                        </a:rPr>
                        <a:t>4</a:t>
                      </a: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2000"/>
                      </a:srgbClr>
                    </a:solidFill>
                  </a:tcPr>
                </a:tc>
                <a:tc>
                  <a:txBody>
                    <a:bodyPr/>
                    <a:lstStyle/>
                    <a:p>
                      <a:pPr algn="ctr"/>
                      <a:r>
                        <a:rPr lang="en-US" b="0" dirty="0">
                          <a:solidFill>
                            <a:srgbClr val="C00000"/>
                          </a:solidFill>
                        </a:rPr>
                        <a:t>5</a:t>
                      </a:r>
                      <a:endParaRPr 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53000"/>
                      </a:schemeClr>
                    </a:solidFill>
                  </a:tcPr>
                </a:tc>
              </a:tr>
              <a:tr h="381000">
                <a:tc>
                  <a:txBody>
                    <a:bodyPr/>
                    <a:lstStyle/>
                    <a:p>
                      <a:pPr algn="ctr"/>
                      <a:r>
                        <a:rPr lang="en-US" dirty="0">
                          <a:solidFill>
                            <a:srgbClr val="C00000"/>
                          </a:solidFill>
                        </a:rPr>
                        <a:t>3</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8000">
                        <a:alpha val="53000"/>
                      </a:srgbClr>
                    </a:solidFill>
                  </a:tcPr>
                </a:tc>
                <a:tc>
                  <a:txBody>
                    <a:bodyPr/>
                    <a:lstStyle/>
                    <a:p>
                      <a:pPr algn="ctr"/>
                      <a:r>
                        <a:rPr lang="en-US" dirty="0">
                          <a:solidFill>
                            <a:srgbClr val="C00000"/>
                          </a:solidFill>
                        </a:rPr>
                        <a:t>4</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00FF">
                        <a:alpha val="5300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標題 1"/>
          <p:cNvSpPr>
            <a:spLocks noGrp="1"/>
          </p:cNvSpPr>
          <p:nvPr>
            <p:ph type="title"/>
          </p:nvPr>
        </p:nvSpPr>
        <p:spPr>
          <a:xfrm>
            <a:off x="2152650" y="365125"/>
            <a:ext cx="7886700" cy="1325563"/>
          </a:xfrm>
        </p:spPr>
        <p:txBody>
          <a:bodyPr/>
          <a:lstStyle/>
          <a:p>
            <a:r>
              <a:rPr lang="en-US" altLang="zh-TW">
                <a:latin typeface="Arial" panose="020B0604020202020204" pitchFamily="34" charset="0"/>
              </a:rPr>
              <a:t>The whole CNN</a:t>
            </a:r>
            <a:endParaRPr lang="zh-TW" altLang="en-US">
              <a:latin typeface="Arial" panose="020B0604020202020204" pitchFamily="34" charset="0"/>
            </a:endParaRPr>
          </a:p>
        </p:txBody>
      </p:sp>
      <p:grpSp>
        <p:nvGrpSpPr>
          <p:cNvPr id="27650" name="群組 3"/>
          <p:cNvGrpSpPr/>
          <p:nvPr/>
        </p:nvGrpSpPr>
        <p:grpSpPr bwMode="auto">
          <a:xfrm>
            <a:off x="2273300" y="2274889"/>
            <a:ext cx="2906713" cy="3200400"/>
            <a:chOff x="-1626455" y="3999118"/>
            <a:chExt cx="2906568" cy="3201477"/>
          </a:xfrm>
        </p:grpSpPr>
        <p:pic>
          <p:nvPicPr>
            <p:cNvPr id="27678" name="圖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rot="5400000" flipH="1">
              <a:off x="-1736746" y="4748962"/>
              <a:ext cx="3201477" cy="1701788"/>
            </a:xfrm>
            <a:prstGeom prst="rect">
              <a:avLst/>
            </a:prstGeom>
            <a:noFill/>
            <a:ln>
              <a:noFill/>
            </a:ln>
          </p:spPr>
        </p:pic>
        <p:sp>
          <p:nvSpPr>
            <p:cNvPr id="7" name="文字方塊 5"/>
            <p:cNvSpPr txBox="1"/>
            <p:nvPr/>
          </p:nvSpPr>
          <p:spPr>
            <a:xfrm>
              <a:off x="-1626455" y="5442856"/>
              <a:ext cx="2906568" cy="706993"/>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p>
              <a:pPr algn="ctr">
                <a:defRPr/>
              </a:pPr>
              <a:r>
                <a:rPr lang="en-US" altLang="zh-TW" sz="2000" dirty="0">
                  <a:solidFill>
                    <a:srgbClr val="000000"/>
                  </a:solidFill>
                </a:rPr>
                <a:t>Fully Connected </a:t>
              </a:r>
              <a:r>
                <a:rPr lang="en-US" altLang="zh-TW" sz="2000" dirty="0" err="1">
                  <a:solidFill>
                    <a:srgbClr val="000000"/>
                  </a:solidFill>
                </a:rPr>
                <a:t>Feedforward</a:t>
              </a:r>
              <a:r>
                <a:rPr lang="en-US" altLang="zh-TW" sz="2000" dirty="0">
                  <a:solidFill>
                    <a:srgbClr val="000000"/>
                  </a:solidFill>
                </a:rPr>
                <a:t> network</a:t>
              </a:r>
              <a:endParaRPr lang="zh-TW" altLang="en-US" sz="2000" dirty="0">
                <a:solidFill>
                  <a:srgbClr val="000000"/>
                </a:solidFill>
              </a:endParaRPr>
            </a:p>
          </p:txBody>
        </p:sp>
      </p:grpSp>
      <p:pic>
        <p:nvPicPr>
          <p:cNvPr id="27651" name="Picture 2" descr="http://s.hswstatic.com/gif/whiskers-s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938" y="192088"/>
            <a:ext cx="1771650" cy="1203325"/>
          </a:xfrm>
          <a:prstGeom prst="rect">
            <a:avLst/>
          </a:prstGeom>
          <a:noFill/>
          <a:ln>
            <a:noFill/>
          </a:ln>
        </p:spPr>
      </p:pic>
      <p:sp>
        <p:nvSpPr>
          <p:cNvPr id="27652" name="文字方塊 8"/>
          <p:cNvSpPr txBox="1">
            <a:spLocks noChangeArrowheads="1"/>
          </p:cNvSpPr>
          <p:nvPr/>
        </p:nvSpPr>
        <p:spPr bwMode="auto">
          <a:xfrm>
            <a:off x="2801938" y="1706563"/>
            <a:ext cx="2046287" cy="460375"/>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algn="ctr" eaLnBrk="1" hangingPunct="1"/>
            <a:r>
              <a:rPr lang="en-US" altLang="zh-TW"/>
              <a:t>cat dog ……</a:t>
            </a:r>
            <a:endParaRPr lang="zh-TW" altLang="en-US"/>
          </a:p>
        </p:txBody>
      </p:sp>
      <p:sp>
        <p:nvSpPr>
          <p:cNvPr id="10" name="矩形 10"/>
          <p:cNvSpPr/>
          <p:nvPr/>
        </p:nvSpPr>
        <p:spPr>
          <a:xfrm>
            <a:off x="6773923" y="1929505"/>
            <a:ext cx="1736724" cy="556488"/>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sz="2000" dirty="0">
                <a:solidFill>
                  <a:schemeClr val="tx1"/>
                </a:solidFill>
              </a:rPr>
              <a:t>Convolution</a:t>
            </a:r>
            <a:endParaRPr lang="zh-TW" altLang="en-US" sz="2000" dirty="0">
              <a:solidFill>
                <a:schemeClr val="tx1"/>
              </a:solidFill>
            </a:endParaRPr>
          </a:p>
        </p:txBody>
      </p:sp>
      <p:sp>
        <p:nvSpPr>
          <p:cNvPr id="11" name="矩形 12"/>
          <p:cNvSpPr/>
          <p:nvPr/>
        </p:nvSpPr>
        <p:spPr>
          <a:xfrm>
            <a:off x="6773923" y="3029517"/>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000" dirty="0">
                <a:solidFill>
                  <a:srgbClr val="000000"/>
                </a:solidFill>
              </a:rPr>
              <a:t>Max Pooling</a:t>
            </a:r>
            <a:endParaRPr lang="zh-TW" altLang="en-US" sz="2000" dirty="0">
              <a:solidFill>
                <a:srgbClr val="000000"/>
              </a:solidFill>
            </a:endParaRPr>
          </a:p>
        </p:txBody>
      </p:sp>
      <p:sp>
        <p:nvSpPr>
          <p:cNvPr id="12" name="矩形 13"/>
          <p:cNvSpPr/>
          <p:nvPr/>
        </p:nvSpPr>
        <p:spPr>
          <a:xfrm>
            <a:off x="6773923" y="4097730"/>
            <a:ext cx="1736724" cy="556488"/>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sz="2000" dirty="0">
                <a:solidFill>
                  <a:srgbClr val="000000"/>
                </a:solidFill>
              </a:rPr>
              <a:t>Convolution</a:t>
            </a:r>
            <a:endParaRPr lang="zh-TW" altLang="en-US" sz="2000" dirty="0">
              <a:solidFill>
                <a:srgbClr val="000000"/>
              </a:solidFill>
            </a:endParaRPr>
          </a:p>
        </p:txBody>
      </p:sp>
      <p:sp>
        <p:nvSpPr>
          <p:cNvPr id="13" name="矩形 14"/>
          <p:cNvSpPr/>
          <p:nvPr/>
        </p:nvSpPr>
        <p:spPr>
          <a:xfrm>
            <a:off x="6773923" y="5130982"/>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000" dirty="0">
                <a:solidFill>
                  <a:srgbClr val="000000"/>
                </a:solidFill>
              </a:rPr>
              <a:t>Max Pooling</a:t>
            </a:r>
            <a:endParaRPr lang="zh-TW" altLang="en-US" sz="2000" dirty="0">
              <a:solidFill>
                <a:srgbClr val="000000"/>
              </a:solidFill>
            </a:endParaRPr>
          </a:p>
        </p:txBody>
      </p:sp>
      <p:sp>
        <p:nvSpPr>
          <p:cNvPr id="14" name="文字方塊 15"/>
          <p:cNvSpPr txBox="1"/>
          <p:nvPr/>
        </p:nvSpPr>
        <p:spPr>
          <a:xfrm>
            <a:off x="4848218" y="6055666"/>
            <a:ext cx="1556991" cy="398780"/>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lgn="ctr">
              <a:defRPr/>
            </a:pPr>
            <a:r>
              <a:rPr lang="en-US" altLang="zh-TW" sz="2000" dirty="0">
                <a:solidFill>
                  <a:srgbClr val="000000"/>
                </a:solidFill>
              </a:rPr>
              <a:t>Flattened</a:t>
            </a:r>
            <a:endParaRPr lang="zh-TW" altLang="en-US" sz="2000" dirty="0">
              <a:solidFill>
                <a:srgbClr val="000000"/>
              </a:solidFill>
            </a:endParaRPr>
          </a:p>
        </p:txBody>
      </p:sp>
      <p:sp>
        <p:nvSpPr>
          <p:cNvPr id="15" name="向下箭號 11"/>
          <p:cNvSpPr/>
          <p:nvPr/>
        </p:nvSpPr>
        <p:spPr>
          <a:xfrm>
            <a:off x="7392988" y="1450975"/>
            <a:ext cx="546100" cy="44291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p>
        </p:txBody>
      </p:sp>
      <p:sp>
        <p:nvSpPr>
          <p:cNvPr id="16" name="向下箭號 17"/>
          <p:cNvSpPr/>
          <p:nvPr/>
        </p:nvSpPr>
        <p:spPr>
          <a:xfrm>
            <a:off x="7392988" y="2562225"/>
            <a:ext cx="546100" cy="44291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p>
        </p:txBody>
      </p:sp>
      <p:sp>
        <p:nvSpPr>
          <p:cNvPr id="17" name="向下箭號 18"/>
          <p:cNvSpPr/>
          <p:nvPr/>
        </p:nvSpPr>
        <p:spPr>
          <a:xfrm>
            <a:off x="7392988" y="3654425"/>
            <a:ext cx="546100" cy="4413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p>
        </p:txBody>
      </p:sp>
      <p:sp>
        <p:nvSpPr>
          <p:cNvPr id="18" name="向下箭號 19"/>
          <p:cNvSpPr/>
          <p:nvPr/>
        </p:nvSpPr>
        <p:spPr>
          <a:xfrm>
            <a:off x="7392988" y="4689475"/>
            <a:ext cx="546100" cy="4413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p>
        </p:txBody>
      </p:sp>
      <p:sp>
        <p:nvSpPr>
          <p:cNvPr id="19" name="右彎箭號 16"/>
          <p:cNvSpPr/>
          <p:nvPr/>
        </p:nvSpPr>
        <p:spPr>
          <a:xfrm rot="10800000">
            <a:off x="6405563" y="5753100"/>
            <a:ext cx="1377950" cy="752475"/>
          </a:xfrm>
          <a:prstGeom prst="bentArrow">
            <a:avLst>
              <a:gd name="adj1" fmla="val 36585"/>
              <a:gd name="adj2" fmla="val 25000"/>
              <a:gd name="adj3" fmla="val 25000"/>
              <a:gd name="adj4" fmla="val 43750"/>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solidFill>
                <a:schemeClr val="tx1"/>
              </a:solidFill>
            </a:endParaRPr>
          </a:p>
        </p:txBody>
      </p:sp>
      <p:sp>
        <p:nvSpPr>
          <p:cNvPr id="20" name="右彎箭號 21"/>
          <p:cNvSpPr/>
          <p:nvPr/>
        </p:nvSpPr>
        <p:spPr>
          <a:xfrm rot="16200000">
            <a:off x="3678237" y="5340351"/>
            <a:ext cx="968375" cy="1238250"/>
          </a:xfrm>
          <a:prstGeom prst="bentArrow">
            <a:avLst>
              <a:gd name="adj1" fmla="val 28061"/>
              <a:gd name="adj2" fmla="val 25000"/>
              <a:gd name="adj3" fmla="val 25000"/>
              <a:gd name="adj4" fmla="val 43750"/>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solidFill>
                <a:schemeClr val="tx1"/>
              </a:solidFill>
            </a:endParaRPr>
          </a:p>
        </p:txBody>
      </p:sp>
      <p:sp>
        <p:nvSpPr>
          <p:cNvPr id="27674" name="文字方塊 20"/>
          <p:cNvSpPr txBox="1">
            <a:spLocks noChangeArrowheads="1"/>
          </p:cNvSpPr>
          <p:nvPr/>
        </p:nvSpPr>
        <p:spPr bwMode="auto">
          <a:xfrm>
            <a:off x="8948738" y="3414713"/>
            <a:ext cx="1690687" cy="156845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r>
              <a:rPr lang="en-US" altLang="zh-TW"/>
              <a:t>Can repeat many times</a:t>
            </a:r>
            <a:endParaRPr lang="zh-TW" altLang="en-US"/>
          </a:p>
        </p:txBody>
      </p:sp>
      <p:sp>
        <p:nvSpPr>
          <p:cNvPr id="22" name="左大括弧 22"/>
          <p:cNvSpPr/>
          <p:nvPr/>
        </p:nvSpPr>
        <p:spPr>
          <a:xfrm flipH="1">
            <a:off x="8550275" y="1806575"/>
            <a:ext cx="334963" cy="4048125"/>
          </a:xfrm>
          <a:prstGeom prst="leftBrace">
            <a:avLst>
              <a:gd name="adj1" fmla="val 72890"/>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TW" altLang="en-US"/>
          </a:p>
        </p:txBody>
      </p:sp>
      <p:sp>
        <p:nvSpPr>
          <p:cNvPr id="23" name="矩形 23"/>
          <p:cNvSpPr/>
          <p:nvPr/>
        </p:nvSpPr>
        <p:spPr>
          <a:xfrm>
            <a:off x="6692900" y="2976563"/>
            <a:ext cx="1857375" cy="6969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4" name="矩形 25"/>
          <p:cNvSpPr/>
          <p:nvPr/>
        </p:nvSpPr>
        <p:spPr>
          <a:xfrm>
            <a:off x="6692900" y="5080000"/>
            <a:ext cx="1857375" cy="6969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0782"/>
            <a:ext cx="7772400" cy="1143000"/>
          </a:xfrm>
        </p:spPr>
        <p:txBody>
          <a:bodyPr/>
          <a:lstStyle/>
          <a:p>
            <a:r>
              <a:rPr lang="en-US" dirty="0"/>
              <a:t>Deep Learning</a:t>
            </a:r>
            <a:endParaRPr lang="en-US" dirty="0"/>
          </a:p>
        </p:txBody>
      </p:sp>
      <p:sp>
        <p:nvSpPr>
          <p:cNvPr id="3" name="Content Placeholder 2"/>
          <p:cNvSpPr>
            <a:spLocks noGrp="1"/>
          </p:cNvSpPr>
          <p:nvPr>
            <p:ph idx="1"/>
          </p:nvPr>
        </p:nvSpPr>
        <p:spPr>
          <a:xfrm>
            <a:off x="1676400" y="1188720"/>
            <a:ext cx="8991600" cy="4114800"/>
          </a:xfrm>
        </p:spPr>
        <p:txBody>
          <a:bodyPr/>
          <a:lstStyle/>
          <a:p>
            <a:r>
              <a:rPr lang="en-US" altLang="zh-CN" dirty="0"/>
              <a:t>Deep learning has an </a:t>
            </a:r>
            <a:r>
              <a:rPr lang="en-US" altLang="zh-CN" b="1" dirty="0"/>
              <a:t>inbuilt automatic multi stage feature learning process </a:t>
            </a:r>
            <a:r>
              <a:rPr lang="en-US" altLang="zh-CN" dirty="0"/>
              <a:t>that learns rich hierarchical representations (i.e. features). </a:t>
            </a:r>
            <a:endParaRPr lang="en-US" altLang="zh-CN" dirty="0"/>
          </a:p>
          <a:p>
            <a:endParaRPr lang="en-US" dirty="0"/>
          </a:p>
        </p:txBody>
      </p:sp>
      <p:sp>
        <p:nvSpPr>
          <p:cNvPr id="51" name="TextBox 50"/>
          <p:cNvSpPr txBox="1"/>
          <p:nvPr/>
        </p:nvSpPr>
        <p:spPr>
          <a:xfrm>
            <a:off x="3615063" y="2874258"/>
            <a:ext cx="968355" cy="521970"/>
          </a:xfrm>
          <a:prstGeom prst="rect">
            <a:avLst/>
          </a:prstGeom>
          <a:noFill/>
          <a:ln w="28575">
            <a:solidFill>
              <a:srgbClr val="C00000"/>
            </a:solidFill>
          </a:ln>
        </p:spPr>
        <p:txBody>
          <a:bodyPr wrap="square" rtlCol="0">
            <a:spAutoFit/>
          </a:bodyPr>
          <a:lstStyle/>
          <a:p>
            <a:pPr algn="ctr"/>
            <a:r>
              <a:rPr lang="en-US" sz="1400" dirty="0"/>
              <a:t>Low Level Features</a:t>
            </a:r>
            <a:endParaRPr lang="en-US" sz="1400" dirty="0"/>
          </a:p>
        </p:txBody>
      </p:sp>
      <p:sp>
        <p:nvSpPr>
          <p:cNvPr id="52" name="TextBox 51"/>
          <p:cNvSpPr txBox="1"/>
          <p:nvPr/>
        </p:nvSpPr>
        <p:spPr>
          <a:xfrm>
            <a:off x="5141103" y="2874258"/>
            <a:ext cx="917131" cy="521970"/>
          </a:xfrm>
          <a:prstGeom prst="rect">
            <a:avLst/>
          </a:prstGeom>
          <a:noFill/>
          <a:ln w="28575">
            <a:solidFill>
              <a:srgbClr val="C00000"/>
            </a:solidFill>
          </a:ln>
        </p:spPr>
        <p:txBody>
          <a:bodyPr wrap="square" rtlCol="0">
            <a:spAutoFit/>
          </a:bodyPr>
          <a:lstStyle/>
          <a:p>
            <a:pPr algn="ctr"/>
            <a:r>
              <a:rPr lang="en-US" sz="1400" dirty="0"/>
              <a:t>Mid Level Features</a:t>
            </a:r>
            <a:endParaRPr lang="en-US" sz="1400" dirty="0"/>
          </a:p>
        </p:txBody>
      </p:sp>
      <p:cxnSp>
        <p:nvCxnSpPr>
          <p:cNvPr id="53" name="Straight Arrow Connector 52"/>
          <p:cNvCxnSpPr/>
          <p:nvPr/>
        </p:nvCxnSpPr>
        <p:spPr bwMode="auto">
          <a:xfrm>
            <a:off x="3264346" y="3246120"/>
            <a:ext cx="350717"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cxnSp>
        <p:nvCxnSpPr>
          <p:cNvPr id="54" name="Straight Arrow Connector 53"/>
          <p:cNvCxnSpPr/>
          <p:nvPr/>
        </p:nvCxnSpPr>
        <p:spPr bwMode="auto">
          <a:xfrm flipV="1">
            <a:off x="4600142" y="3243590"/>
            <a:ext cx="527426" cy="253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cxnSp>
        <p:nvCxnSpPr>
          <p:cNvPr id="55" name="Straight Arrow Connector 54"/>
          <p:cNvCxnSpPr/>
          <p:nvPr/>
        </p:nvCxnSpPr>
        <p:spPr bwMode="auto">
          <a:xfrm flipV="1">
            <a:off x="7439264" y="3238574"/>
            <a:ext cx="459931" cy="262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sp>
        <p:nvSpPr>
          <p:cNvPr id="56" name="TextBox 55"/>
          <p:cNvSpPr txBox="1"/>
          <p:nvPr/>
        </p:nvSpPr>
        <p:spPr>
          <a:xfrm>
            <a:off x="9286969" y="2853610"/>
            <a:ext cx="1345192" cy="737235"/>
          </a:xfrm>
          <a:prstGeom prst="rect">
            <a:avLst/>
          </a:prstGeom>
          <a:noFill/>
          <a:ln w="28575">
            <a:solidFill>
              <a:srgbClr val="C00000"/>
            </a:solidFill>
          </a:ln>
        </p:spPr>
        <p:txBody>
          <a:bodyPr wrap="square" rtlCol="0">
            <a:spAutoFit/>
          </a:bodyPr>
          <a:lstStyle/>
          <a:p>
            <a:pPr algn="ctr"/>
            <a:r>
              <a:rPr lang="en-US" sz="1400" b="1" dirty="0"/>
              <a:t>Output</a:t>
            </a:r>
            <a:endParaRPr lang="en-US" sz="1400" b="1" dirty="0"/>
          </a:p>
          <a:p>
            <a:pPr algn="ctr"/>
            <a:r>
              <a:rPr lang="en-US" sz="1400" b="1" dirty="0"/>
              <a:t>(e.g. outdoor, indoor)</a:t>
            </a:r>
            <a:endParaRPr lang="en-US" sz="1400" dirty="0"/>
          </a:p>
        </p:txBody>
      </p:sp>
      <p:sp>
        <p:nvSpPr>
          <p:cNvPr id="62" name="TextBox 61"/>
          <p:cNvSpPr txBox="1"/>
          <p:nvPr/>
        </p:nvSpPr>
        <p:spPr>
          <a:xfrm>
            <a:off x="6528877" y="2874258"/>
            <a:ext cx="917131" cy="737235"/>
          </a:xfrm>
          <a:prstGeom prst="rect">
            <a:avLst/>
          </a:prstGeom>
          <a:noFill/>
          <a:ln w="28575">
            <a:solidFill>
              <a:srgbClr val="C00000"/>
            </a:solidFill>
          </a:ln>
        </p:spPr>
        <p:txBody>
          <a:bodyPr wrap="square" rtlCol="0">
            <a:spAutoFit/>
          </a:bodyPr>
          <a:lstStyle/>
          <a:p>
            <a:pPr algn="ctr"/>
            <a:r>
              <a:rPr lang="en-US" sz="1400" dirty="0"/>
              <a:t>High Level Features</a:t>
            </a:r>
            <a:endParaRPr lang="en-US" sz="1400" dirty="0"/>
          </a:p>
        </p:txBody>
      </p:sp>
      <p:cxnSp>
        <p:nvCxnSpPr>
          <p:cNvPr id="63" name="Straight Arrow Connector 62"/>
          <p:cNvCxnSpPr/>
          <p:nvPr/>
        </p:nvCxnSpPr>
        <p:spPr bwMode="auto">
          <a:xfrm flipV="1">
            <a:off x="6058234" y="3222942"/>
            <a:ext cx="451781" cy="5967"/>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sp>
        <p:nvSpPr>
          <p:cNvPr id="64" name="TextBox 63"/>
          <p:cNvSpPr txBox="1"/>
          <p:nvPr/>
        </p:nvSpPr>
        <p:spPr>
          <a:xfrm>
            <a:off x="7895039" y="2981980"/>
            <a:ext cx="917131" cy="521970"/>
          </a:xfrm>
          <a:prstGeom prst="rect">
            <a:avLst/>
          </a:prstGeom>
          <a:noFill/>
          <a:ln w="28575">
            <a:solidFill>
              <a:srgbClr val="C00000"/>
            </a:solidFill>
          </a:ln>
        </p:spPr>
        <p:txBody>
          <a:bodyPr wrap="square" rtlCol="0">
            <a:spAutoFit/>
          </a:bodyPr>
          <a:lstStyle/>
          <a:p>
            <a:pPr algn="ctr"/>
            <a:r>
              <a:rPr lang="en-US" sz="1400" dirty="0"/>
              <a:t>Trainable Classifier</a:t>
            </a:r>
            <a:endParaRPr lang="en-US" sz="1400" dirty="0"/>
          </a:p>
        </p:txBody>
      </p:sp>
      <p:cxnSp>
        <p:nvCxnSpPr>
          <p:cNvPr id="73" name="Straight Arrow Connector 72"/>
          <p:cNvCxnSpPr/>
          <p:nvPr/>
        </p:nvCxnSpPr>
        <p:spPr bwMode="auto">
          <a:xfrm flipV="1">
            <a:off x="8827038" y="3240970"/>
            <a:ext cx="459931" cy="262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pic>
        <p:nvPicPr>
          <p:cNvPr id="44" name="Picture 43"/>
          <p:cNvPicPr>
            <a:picLocks noChangeAspect="1"/>
          </p:cNvPicPr>
          <p:nvPr/>
        </p:nvPicPr>
        <p:blipFill rotWithShape="1">
          <a:blip r:embed="rId1">
            <a:extLst>
              <a:ext uri="{28A0092B-C50C-407E-A947-70E740481C1C}">
                <a14:useLocalDpi xmlns:a14="http://schemas.microsoft.com/office/drawing/2010/main" val="0"/>
              </a:ext>
            </a:extLst>
          </a:blip>
          <a:srcRect l="26667" t="7326" r="45000" b="63131"/>
          <a:stretch>
            <a:fillRect/>
          </a:stretch>
        </p:blipFill>
        <p:spPr>
          <a:xfrm rot="5400000">
            <a:off x="2401287" y="4545829"/>
            <a:ext cx="2465542" cy="1520912"/>
          </a:xfrm>
          <a:prstGeom prst="rect">
            <a:avLst/>
          </a:prstGeom>
        </p:spPr>
      </p:pic>
      <p:grpSp>
        <p:nvGrpSpPr>
          <p:cNvPr id="45" name="Group 44"/>
          <p:cNvGrpSpPr/>
          <p:nvPr/>
        </p:nvGrpSpPr>
        <p:grpSpPr>
          <a:xfrm>
            <a:off x="4486560" y="4075791"/>
            <a:ext cx="1506702" cy="2463265"/>
            <a:chOff x="1607820" y="2446906"/>
            <a:chExt cx="2176541" cy="3256986"/>
          </a:xfrm>
        </p:grpSpPr>
        <p:pic>
          <p:nvPicPr>
            <p:cNvPr id="46" name="Picture 45"/>
            <p:cNvPicPr>
              <a:picLocks noChangeAspect="1"/>
            </p:cNvPicPr>
            <p:nvPr/>
          </p:nvPicPr>
          <p:blipFill>
            <a:blip r:embed="rId2"/>
            <a:stretch>
              <a:fillRect/>
            </a:stretch>
          </p:blipFill>
          <p:spPr>
            <a:xfrm>
              <a:off x="1623060" y="2446908"/>
              <a:ext cx="695640" cy="625846"/>
            </a:xfrm>
            <a:prstGeom prst="rect">
              <a:avLst/>
            </a:prstGeom>
          </p:spPr>
        </p:pic>
        <p:pic>
          <p:nvPicPr>
            <p:cNvPr id="47" name="Picture 46"/>
            <p:cNvPicPr>
              <a:picLocks noChangeAspect="1"/>
            </p:cNvPicPr>
            <p:nvPr/>
          </p:nvPicPr>
          <p:blipFill>
            <a:blip r:embed="rId3"/>
            <a:stretch>
              <a:fillRect/>
            </a:stretch>
          </p:blipFill>
          <p:spPr>
            <a:xfrm>
              <a:off x="2362200" y="2446907"/>
              <a:ext cx="700295" cy="619175"/>
            </a:xfrm>
            <a:prstGeom prst="rect">
              <a:avLst/>
            </a:prstGeom>
          </p:spPr>
        </p:pic>
        <p:pic>
          <p:nvPicPr>
            <p:cNvPr id="48" name="Picture 47"/>
            <p:cNvPicPr>
              <a:picLocks noChangeAspect="1"/>
            </p:cNvPicPr>
            <p:nvPr/>
          </p:nvPicPr>
          <p:blipFill>
            <a:blip r:embed="rId4"/>
            <a:stretch>
              <a:fillRect/>
            </a:stretch>
          </p:blipFill>
          <p:spPr>
            <a:xfrm>
              <a:off x="3093720" y="2446906"/>
              <a:ext cx="678617" cy="618227"/>
            </a:xfrm>
            <a:prstGeom prst="rect">
              <a:avLst/>
            </a:prstGeom>
          </p:spPr>
        </p:pic>
        <p:pic>
          <p:nvPicPr>
            <p:cNvPr id="49" name="Picture 48"/>
            <p:cNvPicPr>
              <a:picLocks noChangeAspect="1"/>
            </p:cNvPicPr>
            <p:nvPr/>
          </p:nvPicPr>
          <p:blipFill>
            <a:blip r:embed="rId5"/>
            <a:stretch>
              <a:fillRect/>
            </a:stretch>
          </p:blipFill>
          <p:spPr>
            <a:xfrm>
              <a:off x="1607820" y="3107538"/>
              <a:ext cx="706764" cy="620063"/>
            </a:xfrm>
            <a:prstGeom prst="rect">
              <a:avLst/>
            </a:prstGeom>
          </p:spPr>
        </p:pic>
        <p:pic>
          <p:nvPicPr>
            <p:cNvPr id="88" name="Picture 87"/>
            <p:cNvPicPr>
              <a:picLocks noChangeAspect="1"/>
            </p:cNvPicPr>
            <p:nvPr/>
          </p:nvPicPr>
          <p:blipFill>
            <a:blip r:embed="rId6"/>
            <a:stretch>
              <a:fillRect/>
            </a:stretch>
          </p:blipFill>
          <p:spPr>
            <a:xfrm>
              <a:off x="2354580" y="3107538"/>
              <a:ext cx="700296" cy="607184"/>
            </a:xfrm>
            <a:prstGeom prst="rect">
              <a:avLst/>
            </a:prstGeom>
          </p:spPr>
        </p:pic>
        <p:pic>
          <p:nvPicPr>
            <p:cNvPr id="89" name="Picture 88"/>
            <p:cNvPicPr>
              <a:picLocks noChangeAspect="1"/>
            </p:cNvPicPr>
            <p:nvPr/>
          </p:nvPicPr>
          <p:blipFill>
            <a:blip r:embed="rId7"/>
            <a:stretch>
              <a:fillRect/>
            </a:stretch>
          </p:blipFill>
          <p:spPr>
            <a:xfrm>
              <a:off x="3105746" y="3101340"/>
              <a:ext cx="666591" cy="626261"/>
            </a:xfrm>
            <a:prstGeom prst="rect">
              <a:avLst/>
            </a:prstGeom>
          </p:spPr>
        </p:pic>
        <p:pic>
          <p:nvPicPr>
            <p:cNvPr id="90" name="Picture 89"/>
            <p:cNvPicPr>
              <a:picLocks noChangeAspect="1"/>
            </p:cNvPicPr>
            <p:nvPr/>
          </p:nvPicPr>
          <p:blipFill>
            <a:blip r:embed="rId8"/>
            <a:stretch>
              <a:fillRect/>
            </a:stretch>
          </p:blipFill>
          <p:spPr>
            <a:xfrm>
              <a:off x="1607821" y="3774209"/>
              <a:ext cx="706764" cy="624500"/>
            </a:xfrm>
            <a:prstGeom prst="rect">
              <a:avLst/>
            </a:prstGeom>
          </p:spPr>
        </p:pic>
        <p:pic>
          <p:nvPicPr>
            <p:cNvPr id="91" name="Picture 90"/>
            <p:cNvPicPr>
              <a:picLocks noChangeAspect="1"/>
            </p:cNvPicPr>
            <p:nvPr/>
          </p:nvPicPr>
          <p:blipFill>
            <a:blip r:embed="rId9"/>
            <a:stretch>
              <a:fillRect/>
            </a:stretch>
          </p:blipFill>
          <p:spPr>
            <a:xfrm>
              <a:off x="2354580" y="3764280"/>
              <a:ext cx="700295" cy="634429"/>
            </a:xfrm>
            <a:prstGeom prst="rect">
              <a:avLst/>
            </a:prstGeom>
          </p:spPr>
        </p:pic>
        <p:pic>
          <p:nvPicPr>
            <p:cNvPr id="92" name="Picture 91"/>
            <p:cNvPicPr>
              <a:picLocks noChangeAspect="1"/>
            </p:cNvPicPr>
            <p:nvPr/>
          </p:nvPicPr>
          <p:blipFill>
            <a:blip r:embed="rId10"/>
            <a:stretch>
              <a:fillRect/>
            </a:stretch>
          </p:blipFill>
          <p:spPr>
            <a:xfrm>
              <a:off x="2346960" y="5072821"/>
              <a:ext cx="700296" cy="631071"/>
            </a:xfrm>
            <a:prstGeom prst="rect">
              <a:avLst/>
            </a:prstGeom>
          </p:spPr>
        </p:pic>
        <p:pic>
          <p:nvPicPr>
            <p:cNvPr id="93" name="Picture 92"/>
            <p:cNvPicPr>
              <a:picLocks noChangeAspect="1"/>
            </p:cNvPicPr>
            <p:nvPr/>
          </p:nvPicPr>
          <p:blipFill>
            <a:blip r:embed="rId11"/>
            <a:stretch>
              <a:fillRect/>
            </a:stretch>
          </p:blipFill>
          <p:spPr>
            <a:xfrm>
              <a:off x="1607820" y="4432741"/>
              <a:ext cx="695640" cy="624500"/>
            </a:xfrm>
            <a:prstGeom prst="rect">
              <a:avLst/>
            </a:prstGeom>
          </p:spPr>
        </p:pic>
        <p:pic>
          <p:nvPicPr>
            <p:cNvPr id="94" name="Picture 93"/>
            <p:cNvPicPr>
              <a:picLocks noChangeAspect="1"/>
            </p:cNvPicPr>
            <p:nvPr/>
          </p:nvPicPr>
          <p:blipFill>
            <a:blip r:embed="rId12"/>
            <a:stretch>
              <a:fillRect/>
            </a:stretch>
          </p:blipFill>
          <p:spPr>
            <a:xfrm>
              <a:off x="2346960" y="4423735"/>
              <a:ext cx="700295" cy="623526"/>
            </a:xfrm>
            <a:prstGeom prst="rect">
              <a:avLst/>
            </a:prstGeom>
          </p:spPr>
        </p:pic>
        <p:pic>
          <p:nvPicPr>
            <p:cNvPr id="95" name="Picture 94"/>
            <p:cNvPicPr>
              <a:picLocks noChangeAspect="1"/>
            </p:cNvPicPr>
            <p:nvPr/>
          </p:nvPicPr>
          <p:blipFill>
            <a:blip r:embed="rId13"/>
            <a:stretch>
              <a:fillRect/>
            </a:stretch>
          </p:blipFill>
          <p:spPr>
            <a:xfrm>
              <a:off x="3105744" y="3756660"/>
              <a:ext cx="678617" cy="634429"/>
            </a:xfrm>
            <a:prstGeom prst="rect">
              <a:avLst/>
            </a:prstGeom>
          </p:spPr>
        </p:pic>
        <p:pic>
          <p:nvPicPr>
            <p:cNvPr id="96" name="Picture 95"/>
            <p:cNvPicPr>
              <a:picLocks noChangeAspect="1"/>
            </p:cNvPicPr>
            <p:nvPr/>
          </p:nvPicPr>
          <p:blipFill>
            <a:blip r:embed="rId14"/>
            <a:stretch>
              <a:fillRect/>
            </a:stretch>
          </p:blipFill>
          <p:spPr>
            <a:xfrm>
              <a:off x="3105744" y="4419600"/>
              <a:ext cx="678617" cy="627661"/>
            </a:xfrm>
            <a:prstGeom prst="rect">
              <a:avLst/>
            </a:prstGeom>
          </p:spPr>
        </p:pic>
        <p:pic>
          <p:nvPicPr>
            <p:cNvPr id="97" name="Picture 96"/>
            <p:cNvPicPr>
              <a:picLocks noChangeAspect="1"/>
            </p:cNvPicPr>
            <p:nvPr/>
          </p:nvPicPr>
          <p:blipFill>
            <a:blip r:embed="rId15"/>
            <a:stretch>
              <a:fillRect/>
            </a:stretch>
          </p:blipFill>
          <p:spPr>
            <a:xfrm>
              <a:off x="1607821" y="5072821"/>
              <a:ext cx="695640" cy="631071"/>
            </a:xfrm>
            <a:prstGeom prst="rect">
              <a:avLst/>
            </a:prstGeom>
          </p:spPr>
        </p:pic>
        <p:pic>
          <p:nvPicPr>
            <p:cNvPr id="98" name="Picture 97"/>
            <p:cNvPicPr>
              <a:picLocks noChangeAspect="1"/>
            </p:cNvPicPr>
            <p:nvPr/>
          </p:nvPicPr>
          <p:blipFill>
            <a:blip r:embed="rId16"/>
            <a:stretch>
              <a:fillRect/>
            </a:stretch>
          </p:blipFill>
          <p:spPr>
            <a:xfrm>
              <a:off x="3105744" y="5067300"/>
              <a:ext cx="678617" cy="636592"/>
            </a:xfrm>
            <a:prstGeom prst="rect">
              <a:avLst/>
            </a:prstGeom>
          </p:spPr>
        </p:pic>
      </p:grpSp>
      <p:grpSp>
        <p:nvGrpSpPr>
          <p:cNvPr id="99" name="Group 98"/>
          <p:cNvGrpSpPr/>
          <p:nvPr/>
        </p:nvGrpSpPr>
        <p:grpSpPr>
          <a:xfrm>
            <a:off x="6094072" y="4040403"/>
            <a:ext cx="1664541" cy="2498653"/>
            <a:chOff x="4524496" y="2438400"/>
            <a:chExt cx="2012703" cy="3312179"/>
          </a:xfrm>
        </p:grpSpPr>
        <p:pic>
          <p:nvPicPr>
            <p:cNvPr id="100" name="Picture 99"/>
            <p:cNvPicPr>
              <a:picLocks noChangeAspect="1"/>
            </p:cNvPicPr>
            <p:nvPr/>
          </p:nvPicPr>
          <p:blipFill>
            <a:blip r:embed="rId17"/>
            <a:stretch>
              <a:fillRect/>
            </a:stretch>
          </p:blipFill>
          <p:spPr>
            <a:xfrm>
              <a:off x="4524497" y="2438400"/>
              <a:ext cx="643625" cy="626733"/>
            </a:xfrm>
            <a:prstGeom prst="rect">
              <a:avLst/>
            </a:prstGeom>
          </p:spPr>
        </p:pic>
        <p:pic>
          <p:nvPicPr>
            <p:cNvPr id="101" name="Picture 100"/>
            <p:cNvPicPr>
              <a:picLocks noChangeAspect="1"/>
            </p:cNvPicPr>
            <p:nvPr/>
          </p:nvPicPr>
          <p:blipFill>
            <a:blip r:embed="rId18"/>
            <a:stretch>
              <a:fillRect/>
            </a:stretch>
          </p:blipFill>
          <p:spPr>
            <a:xfrm>
              <a:off x="4524497" y="3116580"/>
              <a:ext cx="643625" cy="625848"/>
            </a:xfrm>
            <a:prstGeom prst="rect">
              <a:avLst/>
            </a:prstGeom>
          </p:spPr>
        </p:pic>
        <p:pic>
          <p:nvPicPr>
            <p:cNvPr id="102" name="Picture 101"/>
            <p:cNvPicPr>
              <a:picLocks noChangeAspect="1"/>
            </p:cNvPicPr>
            <p:nvPr/>
          </p:nvPicPr>
          <p:blipFill>
            <a:blip r:embed="rId19"/>
            <a:stretch>
              <a:fillRect/>
            </a:stretch>
          </p:blipFill>
          <p:spPr>
            <a:xfrm>
              <a:off x="4524496" y="3789961"/>
              <a:ext cx="643625" cy="628125"/>
            </a:xfrm>
            <a:prstGeom prst="rect">
              <a:avLst/>
            </a:prstGeom>
          </p:spPr>
        </p:pic>
        <p:pic>
          <p:nvPicPr>
            <p:cNvPr id="103" name="Picture 102"/>
            <p:cNvPicPr>
              <a:picLocks noChangeAspect="1"/>
            </p:cNvPicPr>
            <p:nvPr/>
          </p:nvPicPr>
          <p:blipFill>
            <a:blip r:embed="rId20"/>
            <a:stretch>
              <a:fillRect/>
            </a:stretch>
          </p:blipFill>
          <p:spPr>
            <a:xfrm>
              <a:off x="5203254" y="2438400"/>
              <a:ext cx="657721" cy="626733"/>
            </a:xfrm>
            <a:prstGeom prst="rect">
              <a:avLst/>
            </a:prstGeom>
          </p:spPr>
        </p:pic>
        <p:pic>
          <p:nvPicPr>
            <p:cNvPr id="104" name="Picture 103"/>
            <p:cNvPicPr>
              <a:picLocks noChangeAspect="1"/>
            </p:cNvPicPr>
            <p:nvPr/>
          </p:nvPicPr>
          <p:blipFill>
            <a:blip r:embed="rId21"/>
            <a:stretch>
              <a:fillRect/>
            </a:stretch>
          </p:blipFill>
          <p:spPr>
            <a:xfrm>
              <a:off x="5890260" y="2446021"/>
              <a:ext cx="646939" cy="626733"/>
            </a:xfrm>
            <a:prstGeom prst="rect">
              <a:avLst/>
            </a:prstGeom>
          </p:spPr>
        </p:pic>
        <p:pic>
          <p:nvPicPr>
            <p:cNvPr id="105" name="Picture 104"/>
            <p:cNvPicPr>
              <a:picLocks noChangeAspect="1"/>
            </p:cNvPicPr>
            <p:nvPr/>
          </p:nvPicPr>
          <p:blipFill>
            <a:blip r:embed="rId22"/>
            <a:stretch>
              <a:fillRect/>
            </a:stretch>
          </p:blipFill>
          <p:spPr>
            <a:xfrm>
              <a:off x="5203254" y="3116580"/>
              <a:ext cx="651481" cy="625848"/>
            </a:xfrm>
            <a:prstGeom prst="rect">
              <a:avLst/>
            </a:prstGeom>
          </p:spPr>
        </p:pic>
        <p:pic>
          <p:nvPicPr>
            <p:cNvPr id="106" name="Picture 105"/>
            <p:cNvPicPr>
              <a:picLocks noChangeAspect="1"/>
            </p:cNvPicPr>
            <p:nvPr/>
          </p:nvPicPr>
          <p:blipFill>
            <a:blip r:embed="rId23"/>
            <a:stretch>
              <a:fillRect/>
            </a:stretch>
          </p:blipFill>
          <p:spPr>
            <a:xfrm>
              <a:off x="5890260" y="3116580"/>
              <a:ext cx="646939" cy="625848"/>
            </a:xfrm>
            <a:prstGeom prst="rect">
              <a:avLst/>
            </a:prstGeom>
          </p:spPr>
        </p:pic>
        <p:pic>
          <p:nvPicPr>
            <p:cNvPr id="107" name="Picture 106"/>
            <p:cNvPicPr>
              <a:picLocks noChangeAspect="1"/>
            </p:cNvPicPr>
            <p:nvPr/>
          </p:nvPicPr>
          <p:blipFill>
            <a:blip r:embed="rId24"/>
            <a:stretch>
              <a:fillRect/>
            </a:stretch>
          </p:blipFill>
          <p:spPr>
            <a:xfrm>
              <a:off x="5205016" y="3793491"/>
              <a:ext cx="649720" cy="624595"/>
            </a:xfrm>
            <a:prstGeom prst="rect">
              <a:avLst/>
            </a:prstGeom>
          </p:spPr>
        </p:pic>
        <p:pic>
          <p:nvPicPr>
            <p:cNvPr id="108" name="Picture 107"/>
            <p:cNvPicPr>
              <a:picLocks noChangeAspect="1"/>
            </p:cNvPicPr>
            <p:nvPr/>
          </p:nvPicPr>
          <p:blipFill>
            <a:blip r:embed="rId25"/>
            <a:stretch>
              <a:fillRect/>
            </a:stretch>
          </p:blipFill>
          <p:spPr>
            <a:xfrm>
              <a:off x="5890260" y="3787140"/>
              <a:ext cx="646939" cy="630946"/>
            </a:xfrm>
            <a:prstGeom prst="rect">
              <a:avLst/>
            </a:prstGeom>
          </p:spPr>
        </p:pic>
        <p:pic>
          <p:nvPicPr>
            <p:cNvPr id="109" name="Picture 108"/>
            <p:cNvPicPr>
              <a:picLocks noChangeAspect="1"/>
            </p:cNvPicPr>
            <p:nvPr/>
          </p:nvPicPr>
          <p:blipFill>
            <a:blip r:embed="rId26"/>
            <a:stretch>
              <a:fillRect/>
            </a:stretch>
          </p:blipFill>
          <p:spPr>
            <a:xfrm>
              <a:off x="4524496" y="4465321"/>
              <a:ext cx="643625" cy="630947"/>
            </a:xfrm>
            <a:prstGeom prst="rect">
              <a:avLst/>
            </a:prstGeom>
          </p:spPr>
        </p:pic>
        <p:pic>
          <p:nvPicPr>
            <p:cNvPr id="110" name="Picture 109"/>
            <p:cNvPicPr>
              <a:picLocks noChangeAspect="1"/>
            </p:cNvPicPr>
            <p:nvPr/>
          </p:nvPicPr>
          <p:blipFill>
            <a:blip r:embed="rId27"/>
            <a:stretch>
              <a:fillRect/>
            </a:stretch>
          </p:blipFill>
          <p:spPr>
            <a:xfrm>
              <a:off x="5203254" y="4465320"/>
              <a:ext cx="651481" cy="630947"/>
            </a:xfrm>
            <a:prstGeom prst="rect">
              <a:avLst/>
            </a:prstGeom>
          </p:spPr>
        </p:pic>
        <p:pic>
          <p:nvPicPr>
            <p:cNvPr id="111" name="Picture 110"/>
            <p:cNvPicPr>
              <a:picLocks noChangeAspect="1"/>
            </p:cNvPicPr>
            <p:nvPr/>
          </p:nvPicPr>
          <p:blipFill>
            <a:blip r:embed="rId28"/>
            <a:stretch>
              <a:fillRect/>
            </a:stretch>
          </p:blipFill>
          <p:spPr>
            <a:xfrm>
              <a:off x="5901503" y="4465320"/>
              <a:ext cx="635696" cy="630948"/>
            </a:xfrm>
            <a:prstGeom prst="rect">
              <a:avLst/>
            </a:prstGeom>
          </p:spPr>
        </p:pic>
        <p:pic>
          <p:nvPicPr>
            <p:cNvPr id="112" name="Picture 111"/>
            <p:cNvPicPr>
              <a:picLocks noChangeAspect="1"/>
            </p:cNvPicPr>
            <p:nvPr/>
          </p:nvPicPr>
          <p:blipFill>
            <a:blip r:embed="rId29"/>
            <a:stretch>
              <a:fillRect/>
            </a:stretch>
          </p:blipFill>
          <p:spPr>
            <a:xfrm>
              <a:off x="4524496" y="5138337"/>
              <a:ext cx="649484" cy="612241"/>
            </a:xfrm>
            <a:prstGeom prst="rect">
              <a:avLst/>
            </a:prstGeom>
          </p:spPr>
        </p:pic>
        <p:pic>
          <p:nvPicPr>
            <p:cNvPr id="113" name="Picture 112"/>
            <p:cNvPicPr>
              <a:picLocks noChangeAspect="1"/>
            </p:cNvPicPr>
            <p:nvPr/>
          </p:nvPicPr>
          <p:blipFill>
            <a:blip r:embed="rId30"/>
            <a:stretch>
              <a:fillRect/>
            </a:stretch>
          </p:blipFill>
          <p:spPr>
            <a:xfrm>
              <a:off x="5217288" y="5138334"/>
              <a:ext cx="637447" cy="612244"/>
            </a:xfrm>
            <a:prstGeom prst="rect">
              <a:avLst/>
            </a:prstGeom>
          </p:spPr>
        </p:pic>
        <p:pic>
          <p:nvPicPr>
            <p:cNvPr id="114" name="Picture 113"/>
            <p:cNvPicPr>
              <a:picLocks noChangeAspect="1"/>
            </p:cNvPicPr>
            <p:nvPr/>
          </p:nvPicPr>
          <p:blipFill>
            <a:blip r:embed="rId31"/>
            <a:stretch>
              <a:fillRect/>
            </a:stretch>
          </p:blipFill>
          <p:spPr>
            <a:xfrm>
              <a:off x="5890260" y="5138335"/>
              <a:ext cx="640804" cy="612244"/>
            </a:xfrm>
            <a:prstGeom prst="rect">
              <a:avLst/>
            </a:prstGeom>
          </p:spPr>
        </p:pic>
      </p:grpSp>
      <p:grpSp>
        <p:nvGrpSpPr>
          <p:cNvPr id="115" name="Group 114"/>
          <p:cNvGrpSpPr/>
          <p:nvPr/>
        </p:nvGrpSpPr>
        <p:grpSpPr>
          <a:xfrm>
            <a:off x="7860464" y="4066213"/>
            <a:ext cx="1816935" cy="2472842"/>
            <a:chOff x="5142015" y="2305442"/>
            <a:chExt cx="2816469" cy="3434576"/>
          </a:xfrm>
        </p:grpSpPr>
        <p:pic>
          <p:nvPicPr>
            <p:cNvPr id="116" name="Picture 115"/>
            <p:cNvPicPr>
              <a:picLocks noChangeAspect="1"/>
            </p:cNvPicPr>
            <p:nvPr/>
          </p:nvPicPr>
          <p:blipFill>
            <a:blip r:embed="rId32"/>
            <a:stretch>
              <a:fillRect/>
            </a:stretch>
          </p:blipFill>
          <p:spPr>
            <a:xfrm>
              <a:off x="5142016" y="4026763"/>
              <a:ext cx="1381983" cy="837618"/>
            </a:xfrm>
            <a:prstGeom prst="rect">
              <a:avLst/>
            </a:prstGeom>
          </p:spPr>
        </p:pic>
        <p:pic>
          <p:nvPicPr>
            <p:cNvPr id="117" name="Picture 116"/>
            <p:cNvPicPr>
              <a:picLocks noChangeAspect="1"/>
            </p:cNvPicPr>
            <p:nvPr/>
          </p:nvPicPr>
          <p:blipFill>
            <a:blip r:embed="rId33"/>
            <a:stretch>
              <a:fillRect/>
            </a:stretch>
          </p:blipFill>
          <p:spPr>
            <a:xfrm>
              <a:off x="6567154" y="2309746"/>
              <a:ext cx="1372080" cy="807829"/>
            </a:xfrm>
            <a:prstGeom prst="rect">
              <a:avLst/>
            </a:prstGeom>
          </p:spPr>
        </p:pic>
        <p:pic>
          <p:nvPicPr>
            <p:cNvPr id="118" name="Picture 117"/>
            <p:cNvPicPr>
              <a:picLocks noChangeAspect="1"/>
            </p:cNvPicPr>
            <p:nvPr/>
          </p:nvPicPr>
          <p:blipFill>
            <a:blip r:embed="rId34"/>
            <a:stretch>
              <a:fillRect/>
            </a:stretch>
          </p:blipFill>
          <p:spPr>
            <a:xfrm>
              <a:off x="6576520" y="3162300"/>
              <a:ext cx="1381964" cy="829613"/>
            </a:xfrm>
            <a:prstGeom prst="rect">
              <a:avLst/>
            </a:prstGeom>
          </p:spPr>
        </p:pic>
        <p:pic>
          <p:nvPicPr>
            <p:cNvPr id="119" name="Picture 118"/>
            <p:cNvPicPr>
              <a:picLocks noChangeAspect="1"/>
            </p:cNvPicPr>
            <p:nvPr/>
          </p:nvPicPr>
          <p:blipFill>
            <a:blip r:embed="rId35"/>
            <a:stretch>
              <a:fillRect/>
            </a:stretch>
          </p:blipFill>
          <p:spPr>
            <a:xfrm>
              <a:off x="5142017" y="2305442"/>
              <a:ext cx="1381983" cy="812133"/>
            </a:xfrm>
            <a:prstGeom prst="rect">
              <a:avLst/>
            </a:prstGeom>
          </p:spPr>
        </p:pic>
        <p:pic>
          <p:nvPicPr>
            <p:cNvPr id="120" name="Picture 119"/>
            <p:cNvPicPr>
              <a:picLocks noChangeAspect="1"/>
            </p:cNvPicPr>
            <p:nvPr/>
          </p:nvPicPr>
          <p:blipFill>
            <a:blip r:embed="rId36"/>
            <a:stretch>
              <a:fillRect/>
            </a:stretch>
          </p:blipFill>
          <p:spPr>
            <a:xfrm>
              <a:off x="5144301" y="3162300"/>
              <a:ext cx="1379700" cy="814442"/>
            </a:xfrm>
            <a:prstGeom prst="rect">
              <a:avLst/>
            </a:prstGeom>
          </p:spPr>
        </p:pic>
        <p:pic>
          <p:nvPicPr>
            <p:cNvPr id="121" name="Picture 120"/>
            <p:cNvPicPr>
              <a:picLocks noChangeAspect="1"/>
            </p:cNvPicPr>
            <p:nvPr/>
          </p:nvPicPr>
          <p:blipFill>
            <a:blip r:embed="rId37"/>
            <a:stretch>
              <a:fillRect/>
            </a:stretch>
          </p:blipFill>
          <p:spPr>
            <a:xfrm>
              <a:off x="6576520" y="4036822"/>
              <a:ext cx="1362714" cy="824738"/>
            </a:xfrm>
            <a:prstGeom prst="rect">
              <a:avLst/>
            </a:prstGeom>
          </p:spPr>
        </p:pic>
        <p:pic>
          <p:nvPicPr>
            <p:cNvPr id="122" name="Picture 121"/>
            <p:cNvPicPr>
              <a:picLocks noChangeAspect="1"/>
            </p:cNvPicPr>
            <p:nvPr/>
          </p:nvPicPr>
          <p:blipFill>
            <a:blip r:embed="rId38"/>
            <a:stretch>
              <a:fillRect/>
            </a:stretch>
          </p:blipFill>
          <p:spPr>
            <a:xfrm>
              <a:off x="5142015" y="4892420"/>
              <a:ext cx="1381983" cy="847598"/>
            </a:xfrm>
            <a:prstGeom prst="rect">
              <a:avLst/>
            </a:prstGeom>
          </p:spPr>
        </p:pic>
        <p:pic>
          <p:nvPicPr>
            <p:cNvPr id="123" name="Picture 122"/>
            <p:cNvPicPr>
              <a:picLocks noChangeAspect="1"/>
            </p:cNvPicPr>
            <p:nvPr/>
          </p:nvPicPr>
          <p:blipFill>
            <a:blip r:embed="rId39"/>
            <a:stretch>
              <a:fillRect/>
            </a:stretch>
          </p:blipFill>
          <p:spPr>
            <a:xfrm>
              <a:off x="6567154" y="4923768"/>
              <a:ext cx="1391330" cy="816250"/>
            </a:xfrm>
            <a:prstGeom prst="rect">
              <a:avLst/>
            </a:prstGeom>
          </p:spPr>
        </p:pic>
      </p:grpSp>
      <p:pic>
        <p:nvPicPr>
          <p:cNvPr id="125" name="Picture 124"/>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1676400" y="2670751"/>
            <a:ext cx="1580888" cy="11900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2" grpId="0" bldLvl="0" animBg="1"/>
      <p:bldP spid="56" grpId="0" bldLvl="0" animBg="1"/>
      <p:bldP spid="62" grpId="0" bldLvl="0" animBg="1"/>
      <p:bldP spid="6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tx1"/>
                </a:solidFill>
                <a:effectLst>
                  <a:outerShdw blurRad="38100" dist="19050" dir="2700000" algn="tl" rotWithShape="0">
                    <a:schemeClr val="dk1">
                      <a:alpha val="40000"/>
                    </a:schemeClr>
                  </a:outerShdw>
                </a:effectLst>
              </a:rPr>
              <a:t>Fine Tunning CNNs</a:t>
            </a:r>
            <a:endParaRPr lang="en-US" b="1">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pPr marL="0" indent="0">
              <a:buNone/>
            </a:pPr>
            <a:endParaRPr lang="en-US"/>
          </a:p>
          <a:p>
            <a:pPr algn="just"/>
            <a:r>
              <a:rPr lang="en-US"/>
              <a:t>Finetuning means removing the middle layers of feature extraction and directly go to the last layer. In simple taking advantages of trained neural network by using its weights and initialized it for new model of same domain.</a:t>
            </a:r>
            <a:endParaRPr lang="en-US"/>
          </a:p>
          <a:p>
            <a:pPr algn="just"/>
            <a:endParaRPr lang="en-US"/>
          </a:p>
          <a:p>
            <a:pPr algn="just"/>
            <a:r>
              <a:rPr lang="en-US"/>
              <a:t>In simple words a child first learn from letters when he grow he learn from words same is the case. The data is pretrained and finetuning just learn from already given data or common data.</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Acknowledgements</a:t>
            </a:r>
            <a:endParaRPr lang="en-US" dirty="0"/>
          </a:p>
        </p:txBody>
      </p:sp>
      <p:sp>
        <p:nvSpPr>
          <p:cNvPr id="3" name="Content Placeholder 2"/>
          <p:cNvSpPr>
            <a:spLocks noGrp="1"/>
          </p:cNvSpPr>
          <p:nvPr>
            <p:ph idx="1"/>
          </p:nvPr>
        </p:nvSpPr>
        <p:spPr/>
        <p:txBody>
          <a:bodyPr>
            <a:normAutofit/>
          </a:bodyPr>
          <a:lstStyle/>
          <a:p>
            <a:r>
              <a:rPr lang="en-US" dirty="0"/>
              <a:t>Material of these slides has been borrowed from multiple sources including:</a:t>
            </a:r>
            <a:endParaRPr lang="en-US" dirty="0"/>
          </a:p>
          <a:p>
            <a:pPr lvl="1"/>
            <a:r>
              <a:rPr lang="en-US" dirty="0"/>
              <a:t>Intro to Deep Learning 2021: MIT</a:t>
            </a:r>
            <a:endParaRPr lang="en-US" dirty="0"/>
          </a:p>
          <a:p>
            <a:pPr lvl="1"/>
            <a:r>
              <a:rPr lang="en-US" dirty="0"/>
              <a:t>CNN Lectures of 2017: Waterloo University, Canada</a:t>
            </a:r>
            <a:endParaRPr lang="en-US" dirty="0"/>
          </a:p>
          <a:p>
            <a:pPr lvl="1"/>
            <a:r>
              <a:rPr lang="en-US" dirty="0"/>
              <a:t>Deep Learning Slides: Carnegie Melon University</a:t>
            </a:r>
            <a:endParaRPr lang="en-US" dirty="0"/>
          </a:p>
          <a:p>
            <a:pPr lvl="1"/>
            <a:r>
              <a:rPr lang="en-US" dirty="0"/>
              <a:t>Machine Learning @ Berkeley </a:t>
            </a:r>
            <a:endParaRPr lang="en-US" dirty="0"/>
          </a:p>
          <a:p>
            <a:pPr lvl="1"/>
            <a:r>
              <a:rPr lang="en-US" dirty="0"/>
              <a:t>Nikhil </a:t>
            </a:r>
            <a:r>
              <a:rPr lang="en-US" dirty="0" err="1"/>
              <a:t>Budhuma</a:t>
            </a:r>
            <a:r>
              <a:rPr lang="en-US" dirty="0"/>
              <a:t>, Fundamentals of Deep Learning</a:t>
            </a:r>
            <a:endParaRPr lang="en-US" dirty="0"/>
          </a:p>
          <a:p>
            <a:pPr marL="457200" lvl="1" indent="0">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2160</Words>
  <Application>WPS Presentation</Application>
  <PresentationFormat>Widescreen</PresentationFormat>
  <Paragraphs>208</Paragraphs>
  <Slides>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SimSun</vt:lpstr>
      <vt:lpstr>Wingdings</vt:lpstr>
      <vt:lpstr>Garamond</vt:lpstr>
      <vt:lpstr>Cambria Math</vt:lpstr>
      <vt:lpstr>ヒラギノ角ゴ Pro W3</vt:lpstr>
      <vt:lpstr>MS PGothic</vt:lpstr>
      <vt:lpstr>Calibri Light</vt:lpstr>
      <vt:lpstr>Microsoft YaHei</vt:lpstr>
      <vt:lpstr>Arial Unicode MS</vt:lpstr>
      <vt:lpstr>Calibri</vt:lpstr>
      <vt:lpstr>Yu Gothic</vt:lpstr>
      <vt:lpstr>Office Theme</vt:lpstr>
      <vt:lpstr>Convolutional  Neural Network</vt:lpstr>
      <vt:lpstr>Convolutional Network Layers	</vt:lpstr>
      <vt:lpstr>Convolutional Layers</vt:lpstr>
      <vt:lpstr>Lower Level to More Complex Features</vt:lpstr>
      <vt:lpstr>Pooling</vt:lpstr>
      <vt:lpstr>The whole CNN</vt:lpstr>
      <vt:lpstr>Deep Learning</vt:lpstr>
      <vt:lpstr>Fine Tunning CNNs</vt:lpstr>
      <vt:lpstr>Acknowledgements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wajeehul hassan</cp:lastModifiedBy>
  <cp:revision>5</cp:revision>
  <dcterms:created xsi:type="dcterms:W3CDTF">2022-08-23T12:07:00Z</dcterms:created>
  <dcterms:modified xsi:type="dcterms:W3CDTF">2022-08-28T10:11:08Z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3936724A4A0A4711AC69E6E684463A7A</vt:lpwstr>
  </property>
  <property fmtid="{D5CDD505-2E9C-101B-9397-08002B2CF9AE}" pid="3" name="KSOProductBuildVer">
    <vt:lpwstr>1033-11.2.0.11254</vt:lpwstr>
  </property>
</Properties>
</file>