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76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6424D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6424D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6424D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23670" y="1392814"/>
            <a:ext cx="7373115" cy="947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57200" y="1419225"/>
            <a:ext cx="7306309" cy="1905"/>
          </a:xfrm>
          <a:custGeom>
            <a:avLst/>
            <a:gdLst/>
            <a:ahLst/>
            <a:cxnLst/>
            <a:rect l="l" t="t" r="r" b="b"/>
            <a:pathLst>
              <a:path w="7306309" h="1905">
                <a:moveTo>
                  <a:pt x="0" y="0"/>
                </a:moveTo>
                <a:lnTo>
                  <a:pt x="7305802" y="1650"/>
                </a:lnTo>
              </a:path>
            </a:pathLst>
          </a:custGeom>
          <a:ln w="254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4527" y="1382267"/>
            <a:ext cx="8302752" cy="112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14527" y="1382267"/>
            <a:ext cx="8302752" cy="1127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57200" y="1417700"/>
            <a:ext cx="8217534" cy="1905"/>
          </a:xfrm>
          <a:custGeom>
            <a:avLst/>
            <a:gdLst/>
            <a:ahLst/>
            <a:cxnLst/>
            <a:rect l="l" t="t" r="r" b="b"/>
            <a:pathLst>
              <a:path w="8217534" h="1905">
                <a:moveTo>
                  <a:pt x="0" y="1524"/>
                </a:moveTo>
                <a:lnTo>
                  <a:pt x="8217027" y="0"/>
                </a:lnTo>
              </a:path>
            </a:pathLst>
          </a:custGeom>
          <a:ln w="254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643254"/>
            <a:ext cx="807211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46424D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473475"/>
            <a:ext cx="8072119" cy="4132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hyperlink" Target="https://stackoverflow.com/questions/69251109/fluctuations-of-gradient-descen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609600"/>
            <a:ext cx="45948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Today’s</a:t>
            </a:r>
            <a:r>
              <a:rPr sz="36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sz="36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Topics</a:t>
            </a:r>
            <a:endParaRPr sz="3600" spc="-3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981475"/>
            <a:ext cx="8001634" cy="293116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355600" indent="-342900" algn="l">
              <a:lnSpc>
                <a:spcPct val="100000"/>
              </a:lnSpc>
              <a:spcBef>
                <a:spcPts val="915"/>
              </a:spcBef>
              <a:buClrTx/>
              <a:buSzTx/>
              <a:buFont typeface="Wingdings" panose="05000000000000000000"/>
              <a:buChar char=""/>
              <a:tabLst>
                <a:tab pos="355600" algn="l"/>
              </a:tabLst>
            </a:pPr>
            <a:r>
              <a:rPr lang="en-US" sz="2400">
                <a:latin typeface="Arial" panose="020B0604020202020204"/>
                <a:cs typeface="Arial" panose="020B0604020202020204"/>
              </a:rPr>
              <a:t>What is Optimization?</a:t>
            </a:r>
            <a:endParaRPr lang="en-US" sz="2400">
              <a:latin typeface="Arial" panose="020B0604020202020204"/>
              <a:cs typeface="Arial" panose="020B0604020202020204"/>
            </a:endParaRPr>
          </a:p>
          <a:p>
            <a:pPr marL="355600" indent="-342900" algn="l">
              <a:lnSpc>
                <a:spcPct val="100000"/>
              </a:lnSpc>
              <a:spcBef>
                <a:spcPts val="915"/>
              </a:spcBef>
              <a:buClrTx/>
              <a:buSzTx/>
              <a:buFont typeface="Wingdings" panose="05000000000000000000"/>
              <a:buChar char=""/>
              <a:tabLst>
                <a:tab pos="355600" algn="l"/>
              </a:tabLst>
            </a:pPr>
            <a:r>
              <a:rPr lang="en-US" sz="2400">
                <a:latin typeface="Arial" panose="020B0604020202020204"/>
                <a:cs typeface="Arial" panose="020B0604020202020204"/>
              </a:rPr>
              <a:t>Types of Optimization</a:t>
            </a:r>
            <a:endParaRPr lang="en-US" sz="2400">
              <a:latin typeface="Arial" panose="020B0604020202020204"/>
              <a:cs typeface="Arial" panose="020B0604020202020204"/>
            </a:endParaRPr>
          </a:p>
          <a:p>
            <a:pPr marL="12700" lvl="1" indent="0" algn="l">
              <a:lnSpc>
                <a:spcPct val="100000"/>
              </a:lnSpc>
              <a:spcBef>
                <a:spcPts val="915"/>
              </a:spcBef>
              <a:buClrTx/>
              <a:buSzTx/>
              <a:buFont typeface="Wingdings" panose="05000000000000000000"/>
              <a:buNone/>
              <a:tabLst>
                <a:tab pos="355600" algn="l"/>
              </a:tabLst>
            </a:pPr>
            <a:r>
              <a:rPr lang="en-US" sz="2400">
                <a:latin typeface="Arial" panose="020B0604020202020204"/>
                <a:cs typeface="Arial" panose="020B0604020202020204"/>
              </a:rPr>
              <a:t>	1.	Gradient Descecnt Algorithm</a:t>
            </a:r>
            <a:endParaRPr lang="en-US" sz="2400">
              <a:latin typeface="Arial" panose="020B0604020202020204"/>
              <a:cs typeface="Arial" panose="020B0604020202020204"/>
            </a:endParaRPr>
          </a:p>
          <a:p>
            <a:pPr marL="12700" lvl="1" indent="0" algn="l">
              <a:lnSpc>
                <a:spcPct val="100000"/>
              </a:lnSpc>
              <a:spcBef>
                <a:spcPts val="915"/>
              </a:spcBef>
              <a:buClrTx/>
              <a:buSzTx/>
              <a:buFont typeface="Wingdings" panose="05000000000000000000"/>
              <a:buNone/>
              <a:tabLst>
                <a:tab pos="355600" algn="l"/>
              </a:tabLst>
            </a:pPr>
            <a:r>
              <a:rPr lang="en-US" sz="2400">
                <a:latin typeface="Arial" panose="020B0604020202020204"/>
                <a:cs typeface="Arial" panose="020B0604020202020204"/>
              </a:rPr>
              <a:t>	2.	Stochastic </a:t>
            </a:r>
            <a:r>
              <a:rPr lang="en-US" sz="2400">
                <a:latin typeface="Arial" panose="020B0604020202020204"/>
                <a:cs typeface="Arial" panose="020B0604020202020204"/>
                <a:sym typeface="+mn-ea"/>
              </a:rPr>
              <a:t>Gradient Descecnt Algorithm</a:t>
            </a:r>
            <a:endParaRPr lang="en-US" sz="2400"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 algn="l">
              <a:lnSpc>
                <a:spcPct val="100000"/>
              </a:lnSpc>
              <a:spcBef>
                <a:spcPts val="915"/>
              </a:spcBef>
              <a:buClrTx/>
              <a:buSzTx/>
              <a:buFont typeface="Wingdings" panose="05000000000000000000"/>
              <a:buChar char=""/>
              <a:tabLst>
                <a:tab pos="355600" algn="l"/>
              </a:tabLst>
            </a:pPr>
            <a:r>
              <a:rPr lang="en-US" sz="2400">
                <a:latin typeface="Arial" panose="020B0604020202020204"/>
                <a:cs typeface="Arial" panose="020B0604020202020204"/>
              </a:rPr>
              <a:t>The Backpropagation Algorithm</a:t>
            </a:r>
            <a:endParaRPr lang="en-US" sz="24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915"/>
              </a:spcBef>
              <a:buFont typeface="Wingdings" panose="05000000000000000000"/>
              <a:buChar char=""/>
              <a:tabLst>
                <a:tab pos="355600" algn="l"/>
              </a:tabLst>
            </a:pPr>
            <a:r>
              <a:rPr lang="en-US" sz="2400">
                <a:latin typeface="Arial" panose="020B0604020202020204"/>
                <a:cs typeface="Arial" panose="020B0604020202020204"/>
              </a:rPr>
              <a:t>The Feed Forwarding Algorithm</a:t>
            </a:r>
            <a:endParaRPr lang="en-US"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9545" y="6374993"/>
            <a:ext cx="123189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 panose="020B0604030504040204"/>
                <a:cs typeface="Tahoma" panose="020B0604030504040204"/>
              </a:rPr>
              <a:t>2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81200"/>
            <a:ext cx="7772400" cy="1292225"/>
          </a:xfrm>
        </p:spPr>
        <p:txBody>
          <a:bodyPr wrap="square"/>
          <a:p>
            <a:pPr marL="0" algn="just">
              <a:buClrTx/>
              <a:buSzTx/>
              <a:buFontTx/>
              <a:buNone/>
            </a:pPr>
            <a:r>
              <a:rPr lang="en-US" sz="2800" b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network the flow of moving information or data is in one direction forward. And it dosn’t consist on loop because flow is in only forward direction.</a:t>
            </a:r>
            <a:endParaRPr lang="en-US" sz="2800" b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457200" y="3581400"/>
            <a:ext cx="7557135" cy="1969770"/>
          </a:xfrm>
        </p:spPr>
        <p:txBody>
          <a:bodyPr wrap="square"/>
          <a:p>
            <a:r>
              <a:rPr lang="en-US" sz="3200"/>
              <a:t>It consist on three layers.</a:t>
            </a:r>
            <a:endParaRPr lang="en-US" sz="3200"/>
          </a:p>
          <a:p>
            <a:pPr marL="800100" lvl="1" indent="-342900">
              <a:buAutoNum type="arabicPeriod"/>
            </a:pPr>
            <a:r>
              <a:rPr lang="en-US" sz="3200"/>
              <a:t>Input layer</a:t>
            </a:r>
            <a:endParaRPr lang="en-US" sz="3200"/>
          </a:p>
          <a:p>
            <a:pPr marL="800100" lvl="1" indent="-342900">
              <a:buAutoNum type="arabicPeriod"/>
            </a:pPr>
            <a:r>
              <a:rPr lang="en-US" sz="3200"/>
              <a:t>Hidden layers</a:t>
            </a:r>
            <a:endParaRPr lang="en-US" sz="3200"/>
          </a:p>
          <a:p>
            <a:pPr marL="800100" lvl="1" indent="-342900">
              <a:buAutoNum type="arabicPeriod"/>
            </a:pPr>
            <a:r>
              <a:rPr lang="en-US" sz="3200"/>
              <a:t>Output layer</a:t>
            </a:r>
            <a:endParaRPr lang="en-US" sz="3200"/>
          </a:p>
        </p:txBody>
      </p:sp>
      <p:sp>
        <p:nvSpPr>
          <p:cNvPr id="4" name="Text Box 3"/>
          <p:cNvSpPr txBox="1"/>
          <p:nvPr/>
        </p:nvSpPr>
        <p:spPr>
          <a:xfrm>
            <a:off x="1241425" y="381000"/>
            <a:ext cx="65309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Feed Forward Neural Network</a:t>
            </a:r>
            <a:endParaRPr 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5940" y="152399"/>
            <a:ext cx="8072119" cy="1230630"/>
          </a:xfrm>
        </p:spPr>
        <p:txBody>
          <a:bodyPr/>
          <a:p>
            <a:r>
              <a:rPr lang="en-US" sz="4000"/>
              <a:t>Flow of Feed Forward Neural Network</a:t>
            </a:r>
            <a:endParaRPr lang="en-US" sz="4000"/>
          </a:p>
        </p:txBody>
      </p:sp>
      <p:pic>
        <p:nvPicPr>
          <p:cNvPr id="5" name="Content Placeholder 4" descr="Feed-Forward-Neural-Network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7200" y="2054860"/>
            <a:ext cx="7744460" cy="37560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Content Placeholder 2" descr="20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5800" y="1905000"/>
            <a:ext cx="7493635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514600"/>
            <a:ext cx="7772400" cy="615315"/>
          </a:xfrm>
        </p:spPr>
        <p:txBody>
          <a:bodyPr/>
          <a:p>
            <a:r>
              <a:rPr lang="en-US" sz="2000" b="0"/>
              <a:t>I</a:t>
            </a:r>
            <a:r>
              <a:rPr lang="en-US" sz="2000" b="0" kern="1200">
                <a:solidFill>
                  <a:schemeClr val="tx1"/>
                </a:solidFill>
                <a:ea typeface="+mn-ea"/>
              </a:rPr>
              <a:t>t is the process of finding those inputs on which function gives best result or gives maximum accuracy.</a:t>
            </a:r>
            <a:endParaRPr lang="en-US" sz="2000" b="0"/>
          </a:p>
        </p:txBody>
      </p:sp>
      <p:sp>
        <p:nvSpPr>
          <p:cNvPr id="4" name="Text Box 3"/>
          <p:cNvSpPr txBox="1"/>
          <p:nvPr/>
        </p:nvSpPr>
        <p:spPr>
          <a:xfrm>
            <a:off x="2438400" y="457200"/>
            <a:ext cx="3975735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Optimization</a:t>
            </a:r>
            <a:endParaRPr 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914400" y="4419600"/>
            <a:ext cx="7772400" cy="615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46424D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r>
              <a:rPr lang="en-US" sz="2000" b="0"/>
              <a:t>I</a:t>
            </a:r>
            <a:r>
              <a:rPr lang="en-US" sz="2000" b="0" kern="1200">
                <a:solidFill>
                  <a:schemeClr val="tx1"/>
                </a:solidFill>
                <a:ea typeface="+mn-ea"/>
              </a:rPr>
              <a:t>t is the process where we train the model iteratively that results in a maximum and minimum function evaluation.</a:t>
            </a:r>
            <a:endParaRPr lang="en-US" sz="2000" b="0"/>
          </a:p>
        </p:txBody>
      </p:sp>
      <p:sp>
        <p:nvSpPr>
          <p:cNvPr id="6" name="Text Box 5"/>
          <p:cNvSpPr txBox="1"/>
          <p:nvPr/>
        </p:nvSpPr>
        <p:spPr>
          <a:xfrm>
            <a:off x="457200" y="1828800"/>
            <a:ext cx="2695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/>
              <a:t>Simple Term</a:t>
            </a:r>
            <a:endParaRPr lang="en-US" sz="2800" b="1"/>
          </a:p>
        </p:txBody>
      </p:sp>
      <p:sp>
        <p:nvSpPr>
          <p:cNvPr id="7" name="Text Box 6"/>
          <p:cNvSpPr txBox="1"/>
          <p:nvPr/>
        </p:nvSpPr>
        <p:spPr>
          <a:xfrm>
            <a:off x="381000" y="3581400"/>
            <a:ext cx="4663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/>
              <a:t>In Machine learning Term</a:t>
            </a:r>
            <a:endParaRPr lang="en-US"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321560"/>
            <a:ext cx="7772400" cy="923290"/>
          </a:xfrm>
        </p:spPr>
        <p:txBody>
          <a:bodyPr/>
          <a:p>
            <a:pPr marL="0" indent="0" algn="just">
              <a:buFont typeface="Arial" panose="020B0604020202020204" pitchFamily="34" charset="0"/>
              <a:buNone/>
            </a:pPr>
            <a:br>
              <a:rPr lang="en-US" sz="2000" b="0"/>
            </a:br>
            <a:r>
              <a:rPr lang="en-US" sz="2000" b="0"/>
              <a:t>To get an accurate model with less error rate. </a:t>
            </a:r>
            <a:br>
              <a:rPr lang="en-US" sz="2000" b="0"/>
            </a:br>
            <a:endParaRPr lang="en-US" sz="2000" b="0"/>
          </a:p>
        </p:txBody>
      </p:sp>
      <p:sp>
        <p:nvSpPr>
          <p:cNvPr id="4" name="Text Box 3"/>
          <p:cNvSpPr txBox="1"/>
          <p:nvPr/>
        </p:nvSpPr>
        <p:spPr>
          <a:xfrm>
            <a:off x="838200" y="457200"/>
            <a:ext cx="758888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and how we do Optimization?</a:t>
            </a:r>
            <a:endParaRPr 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7200" y="1676400"/>
            <a:ext cx="1496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chemeClr val="tx1"/>
                </a:solidFill>
                <a:effectLst/>
              </a:rPr>
              <a:t>Why </a:t>
            </a:r>
            <a:r>
              <a:rPr lang="en-US" sz="3600" b="1">
                <a:solidFill>
                  <a:schemeClr val="tx1"/>
                </a:solidFill>
                <a:effectLst/>
              </a:rPr>
              <a:t>?</a:t>
            </a:r>
            <a:endParaRPr lang="en-US" sz="3600" b="1">
              <a:solidFill>
                <a:schemeClr val="tx1"/>
              </a:solidFill>
              <a:effectLst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33400" y="3505200"/>
            <a:ext cx="14966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chemeClr val="tx1"/>
                </a:solidFill>
                <a:effectLst/>
              </a:rPr>
              <a:t>How ?</a:t>
            </a:r>
            <a:endParaRPr lang="en-US" sz="3600" b="1">
              <a:solidFill>
                <a:schemeClr val="tx1"/>
              </a:solidFill>
              <a:effectLst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990600" y="4349115"/>
            <a:ext cx="7772400" cy="1230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46424D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algn="just">
              <a:buClrTx/>
              <a:buSzTx/>
              <a:buFontTx/>
            </a:pPr>
            <a:r>
              <a:rPr lang="en-US" sz="2000" b="0" kern="0"/>
              <a:t>We compare the result after every iteration by changing hyperparameters. Such parameters which we set before the learning process begins called Hyperparmeters. e.g epochs , no_of_iteration,etc.</a:t>
            </a:r>
            <a:endParaRPr lang="en-US" sz="2000" b="0" ker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5" grpId="1"/>
      <p:bldP spid="2" grpId="1"/>
      <p:bldP spid="6" grpId="0"/>
      <p:bldP spid="7" grpId="0"/>
      <p:bldP spid="6" grpId="1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95400" y="533400"/>
            <a:ext cx="63030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Diagram of Opimization</a:t>
            </a:r>
            <a:endParaRPr 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1" name="Content Placeholder 10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514600" y="1600200"/>
            <a:ext cx="3669030" cy="4526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368935"/>
          </a:xfrm>
        </p:spPr>
        <p:txBody>
          <a:bodyPr/>
          <a:p>
            <a:pPr marL="457200" indent="-457200">
              <a:buAutoNum type="arabicPeriod"/>
            </a:pPr>
            <a:r>
              <a:rPr lang="en-US"/>
              <a:t>	GRADIENT DESCENT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762000" y="3505200"/>
            <a:ext cx="7112000" cy="368935"/>
          </a:xfrm>
        </p:spPr>
        <p:txBody>
          <a:bodyPr vert="horz" wrap="square" lIns="0" tIns="0" rIns="0" bIns="0" rtlCol="0">
            <a:spAutoFit/>
          </a:bodyPr>
          <a:p>
            <a:pPr lvl="0" indent="0" algn="l">
              <a:buClrTx/>
              <a:buSzTx/>
              <a:buFontTx/>
              <a:buNone/>
            </a:pPr>
            <a:r>
              <a:rPr lang="en-US" sz="2400" b="1">
                <a:solidFill>
                  <a:srgbClr val="46424D"/>
                </a:solidFill>
                <a:latin typeface="Arial" panose="020B0604020202020204"/>
                <a:ea typeface="+mj-ea"/>
                <a:cs typeface="Arial" panose="020B0604020202020204"/>
                <a:sym typeface="+mn-ea"/>
              </a:rPr>
              <a:t>2.</a:t>
            </a:r>
            <a:r>
              <a:rPr lang="en-US" sz="2400" b="1">
                <a:solidFill>
                  <a:srgbClr val="46424D"/>
                </a:solidFill>
                <a:latin typeface="Arial" panose="020B0604020202020204"/>
                <a:ea typeface="+mj-ea"/>
                <a:cs typeface="Arial" panose="020B0604020202020204"/>
                <a:sym typeface="+mn-ea"/>
              </a:rPr>
              <a:t>	</a:t>
            </a:r>
            <a:r>
              <a:rPr lang="en-US" sz="2400" b="1">
                <a:solidFill>
                  <a:srgbClr val="46424D"/>
                </a:solidFill>
                <a:latin typeface="Arial" panose="020B0604020202020204"/>
                <a:ea typeface="+mj-ea"/>
                <a:cs typeface="Arial" panose="020B0604020202020204"/>
                <a:sym typeface="+mn-ea"/>
              </a:rPr>
              <a:t>STOCHASTIC GRADIENT DESCENT(SGD)</a:t>
            </a:r>
            <a:endParaRPr lang="en-US" sz="2400" b="1">
              <a:solidFill>
                <a:srgbClr val="46424D"/>
              </a:solidFill>
              <a:latin typeface="Arial" panose="020B0604020202020204"/>
              <a:ea typeface="+mj-ea"/>
              <a:cs typeface="Arial" panose="020B0604020202020204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4000" y="457200"/>
            <a:ext cx="47917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 of Optimization</a:t>
            </a:r>
            <a:endParaRPr 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437640" y="668655"/>
            <a:ext cx="60502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Gradient Descent Algorithm</a:t>
            </a:r>
            <a:endParaRPr 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>
          <a:xfrm>
            <a:off x="609600" y="1905000"/>
            <a:ext cx="3743960" cy="5170805"/>
          </a:xfrm>
        </p:spPr>
        <p:txBody>
          <a:bodyPr wrap="square"/>
          <a:p>
            <a:r>
              <a:rPr lang="en-US" sz="2400">
                <a:sym typeface="+mn-ea"/>
              </a:rPr>
              <a:t>Its a deterministic algorithm means it can determine the next step of execution beacause the path is same.</a:t>
            </a:r>
            <a:br>
              <a:rPr lang="en-US" sz="2400">
                <a:sym typeface="+mn-ea"/>
              </a:rPr>
            </a:br>
            <a:br>
              <a:rPr lang="en-US" sz="2400">
                <a:sym typeface="+mn-ea"/>
              </a:rPr>
            </a:br>
            <a:r>
              <a:rPr lang="en-US" sz="2400">
                <a:sym typeface="+mn-ea"/>
              </a:rPr>
              <a:t>Its an iterative approach to find a local minimum/maximum of a given function.</a:t>
            </a:r>
            <a:endParaRPr lang="en-US" sz="2400">
              <a:sym typeface="+mn-ea"/>
            </a:endParaRPr>
          </a:p>
          <a:p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It used to find the parameter values which can minimized the cost function.</a:t>
            </a:r>
            <a:endParaRPr lang="en-US" sz="2400"/>
          </a:p>
          <a:p>
            <a:endParaRPr lang="en-US" sz="2400"/>
          </a:p>
        </p:txBody>
      </p:sp>
      <p:pic>
        <p:nvPicPr>
          <p:cNvPr id="5" name="Picture 4" descr="IMG_25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495800" y="1905000"/>
            <a:ext cx="3977640" cy="40989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16890" y="533400"/>
            <a:ext cx="83280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STOCHASTIC GRADIENT DESCENT(SGD)</a:t>
            </a:r>
            <a:endParaRPr 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>
          <a:xfrm>
            <a:off x="381000" y="2209800"/>
            <a:ext cx="3977640" cy="4308475"/>
          </a:xfrm>
        </p:spPr>
        <p:txBody>
          <a:bodyPr wrap="square"/>
          <a:p>
            <a:pPr algn="just"/>
            <a:r>
              <a:rPr lang="en-US" sz="2800">
                <a:sym typeface="+mn-ea"/>
              </a:rPr>
              <a:t>We do not use all the data points but a sample of it to calculate the local minimum of the function,</a:t>
            </a:r>
            <a:br>
              <a:rPr lang="en-US" sz="2800">
                <a:sym typeface="+mn-ea"/>
              </a:rPr>
            </a:br>
            <a:r>
              <a:rPr lang="en-US" sz="2800">
                <a:sym typeface="+mn-ea"/>
              </a:rPr>
              <a:t>So we select points randomly from the population.</a:t>
            </a:r>
            <a:endParaRPr lang="en-US" sz="2800"/>
          </a:p>
          <a:p>
            <a:pPr algn="just"/>
            <a:r>
              <a:rPr lang="en-US" sz="2800"/>
              <a:t>It take much lesser time on large data points then a gradient descent algorithm.</a:t>
            </a:r>
            <a:endParaRPr lang="en-US" sz="2800"/>
          </a:p>
        </p:txBody>
      </p:sp>
      <p:pic>
        <p:nvPicPr>
          <p:cNvPr id="5" name="Picture 5" descr="IMG_256">
            <a:hlinkClick r:id="rId1"/>
          </p:cNvPr>
          <p:cNvPicPr>
            <a:picLocks noChangeAspect="1"/>
          </p:cNvPicPr>
          <p:nvPr>
            <p:ph sz="half" idx="2"/>
          </p:nvPr>
        </p:nvPicPr>
        <p:blipFill>
          <a:blip r:embed="rId2"/>
          <a:srcRect t="22124"/>
          <a:stretch>
            <a:fillRect/>
          </a:stretch>
        </p:blipFill>
        <p:spPr>
          <a:xfrm>
            <a:off x="4709160" y="2646680"/>
            <a:ext cx="3977640" cy="25190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5410200" y="2278380"/>
            <a:ext cx="580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SGD</a:t>
            </a:r>
            <a:endParaRPr 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7467600" y="2286000"/>
            <a:ext cx="472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GD</a:t>
            </a:r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uiExpand="1" build="p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772400" cy="1600200"/>
          </a:xfrm>
        </p:spPr>
        <p:txBody>
          <a:bodyPr wrap="square"/>
          <a:p>
            <a:r>
              <a:rPr lang="en-US" sz="2800" b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Basically its a technique to minimize the cost function by adjusting network’s weights and biases.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608965" y="3200400"/>
            <a:ext cx="7366000" cy="3446780"/>
          </a:xfrm>
        </p:spPr>
        <p:txBody>
          <a:bodyPr wrap="square"/>
          <a:p>
            <a:pPr marL="342900" indent="-342900">
              <a:buAutoNum type="arabicPeriod"/>
            </a:pPr>
            <a:r>
              <a:rPr lang="en-US" sz="2800"/>
              <a:t>Start with Initialization with random weight. </a:t>
            </a:r>
            <a:endParaRPr lang="en-US" sz="2800"/>
          </a:p>
          <a:p>
            <a:pPr marL="342900" indent="-342900">
              <a:buAutoNum type="arabicPeriod"/>
            </a:pPr>
            <a:r>
              <a:rPr lang="en-US" sz="2800"/>
              <a:t>Then go to network and calculate the output via feed forwarding.</a:t>
            </a:r>
            <a:endParaRPr lang="en-US" sz="2800"/>
          </a:p>
          <a:p>
            <a:pPr marL="342900" indent="-342900">
              <a:buAutoNum type="arabicPeriod"/>
            </a:pPr>
            <a:r>
              <a:rPr lang="en-US" sz="2800"/>
              <a:t>Calculate error by comparing output with actual output.</a:t>
            </a:r>
            <a:endParaRPr lang="en-US" sz="2800"/>
          </a:p>
          <a:p>
            <a:pPr marL="342900" indent="-342900">
              <a:buAutoNum type="arabicPeriod"/>
            </a:pPr>
            <a:r>
              <a:rPr lang="en-US" sz="2800"/>
              <a:t>Now back-propagate to adjust weights to minimized the loss.</a:t>
            </a:r>
            <a:endParaRPr lang="en-US" sz="2800"/>
          </a:p>
          <a:p>
            <a:pPr indent="0">
              <a:buNone/>
            </a:pPr>
            <a:endParaRPr lang="en-US" sz="2800"/>
          </a:p>
        </p:txBody>
      </p:sp>
      <p:sp>
        <p:nvSpPr>
          <p:cNvPr id="4" name="Text Box 3"/>
          <p:cNvSpPr txBox="1"/>
          <p:nvPr/>
        </p:nvSpPr>
        <p:spPr>
          <a:xfrm>
            <a:off x="1219200" y="533400"/>
            <a:ext cx="59632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Backpropagation Algorithm</a:t>
            </a:r>
            <a:endParaRPr 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05000" y="457200"/>
            <a:ext cx="37407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Backpropagation</a:t>
            </a:r>
            <a:endParaRPr 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Content Placeholder 7" descr="Backpropagation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7200" y="1991360"/>
            <a:ext cx="7641590" cy="3971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2034</Words>
  <Application>WPS Presentation</Application>
  <PresentationFormat>On-screen Show (4:3)</PresentationFormat>
  <Paragraphs>78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Arial</vt:lpstr>
      <vt:lpstr>Wingdings</vt:lpstr>
      <vt:lpstr>Tahoma</vt:lpstr>
      <vt:lpstr>Calibri</vt:lpstr>
      <vt:lpstr>Microsoft YaHei</vt:lpstr>
      <vt:lpstr>Arial Unicode MS</vt:lpstr>
      <vt:lpstr>Office Theme</vt:lpstr>
      <vt:lpstr>Today’s Topics</vt:lpstr>
      <vt:lpstr>It is the process of finding those inputs on which function gives best result or gives maximum accuracy.</vt:lpstr>
      <vt:lpstr> To get an accurate model with less error rate.  </vt:lpstr>
      <vt:lpstr>PowerPoint 演示文稿</vt:lpstr>
      <vt:lpstr>	GRADIENT DESCENT</vt:lpstr>
      <vt:lpstr>PowerPoint 演示文稿</vt:lpstr>
      <vt:lpstr>PowerPoint 演示文稿</vt:lpstr>
      <vt:lpstr>Basically its a technique to minimize the cost function by adjusting network’s weights and biases.  </vt:lpstr>
      <vt:lpstr>PowerPoint 演示文稿</vt:lpstr>
      <vt:lpstr>In this network the flow of moving information or data is in one direction forward. And it dosn’t consist on loop because flow is in only forward direction.</vt:lpstr>
      <vt:lpstr>Flow of Feed Forward Neural Network</vt:lpstr>
      <vt:lpstr>	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Classification with Visualization</dc:title>
  <dc:creator>Ian Sommerville</dc:creator>
  <cp:lastModifiedBy>wajeehul hassan</cp:lastModifiedBy>
  <cp:revision>3</cp:revision>
  <dcterms:created xsi:type="dcterms:W3CDTF">2022-08-16T21:21:00Z</dcterms:created>
  <dcterms:modified xsi:type="dcterms:W3CDTF">2022-08-16T21:55:09Z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2022-04-17T10:00:00Z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2022-08-16T10:00:00Z</vt:filetime>
  </property>
  <property fmtid="{D5CDD505-2E9C-101B-9397-08002B2CF9AE}" pid="5" name="ICV">
    <vt:lpwstr>0EDE2AEF824046A5A5A7E00B327405EB</vt:lpwstr>
  </property>
  <property fmtid="{D5CDD505-2E9C-101B-9397-08002B2CF9AE}" pid="6" name="KSOProductBuildVer">
    <vt:lpwstr>1033-11.2.0.11254</vt:lpwstr>
  </property>
</Properties>
</file>