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52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182F1-89AA-4E9A-A60B-41D33BD688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B69F83C-56BC-4445-B3F7-F8505DC1378B}">
      <dgm:prSet/>
      <dgm:spPr/>
      <dgm:t>
        <a:bodyPr/>
        <a:lstStyle/>
        <a:p>
          <a:r>
            <a:rPr lang="en-US"/>
            <a:t>Revisit customer service protocol</a:t>
          </a:r>
        </a:p>
      </dgm:t>
    </dgm:pt>
    <dgm:pt modelId="{600FF2A0-1492-469E-A282-A1EFDF78017B}" type="parTrans" cxnId="{172252CA-715A-4419-8FD7-91772687644C}">
      <dgm:prSet/>
      <dgm:spPr/>
      <dgm:t>
        <a:bodyPr/>
        <a:lstStyle/>
        <a:p>
          <a:endParaRPr lang="en-US"/>
        </a:p>
      </dgm:t>
    </dgm:pt>
    <dgm:pt modelId="{3EA741C3-24A2-47DA-93AD-2D46A5B556B4}" type="sibTrans" cxnId="{172252CA-715A-4419-8FD7-91772687644C}">
      <dgm:prSet/>
      <dgm:spPr/>
      <dgm:t>
        <a:bodyPr/>
        <a:lstStyle/>
        <a:p>
          <a:endParaRPr lang="en-US"/>
        </a:p>
      </dgm:t>
    </dgm:pt>
    <dgm:pt modelId="{352B4C5E-C42D-403F-99A0-92C3F9A433AC}">
      <dgm:prSet/>
      <dgm:spPr/>
      <dgm:t>
        <a:bodyPr/>
        <a:lstStyle/>
        <a:p>
          <a:r>
            <a:rPr lang="en-US"/>
            <a:t>Offer a large incentive/discount to customers making more than 3 calls to customer service </a:t>
          </a:r>
        </a:p>
      </dgm:t>
    </dgm:pt>
    <dgm:pt modelId="{2E98AE79-739C-485A-9543-A41991CDD03E}" type="parTrans" cxnId="{FE52D3FF-147C-49FA-A24C-8387776398A0}">
      <dgm:prSet/>
      <dgm:spPr/>
      <dgm:t>
        <a:bodyPr/>
        <a:lstStyle/>
        <a:p>
          <a:endParaRPr lang="en-US"/>
        </a:p>
      </dgm:t>
    </dgm:pt>
    <dgm:pt modelId="{D7D27128-13BF-46B7-AA9F-F47C86DE0902}" type="sibTrans" cxnId="{FE52D3FF-147C-49FA-A24C-8387776398A0}">
      <dgm:prSet/>
      <dgm:spPr/>
      <dgm:t>
        <a:bodyPr/>
        <a:lstStyle/>
        <a:p>
          <a:endParaRPr lang="en-US"/>
        </a:p>
      </dgm:t>
    </dgm:pt>
    <dgm:pt modelId="{70F2177D-5850-4567-B10C-1478C2CFE6AD}" type="pres">
      <dgm:prSet presAssocID="{025182F1-89AA-4E9A-A60B-41D33BD6887C}" presName="root" presStyleCnt="0">
        <dgm:presLayoutVars>
          <dgm:dir/>
          <dgm:resizeHandles val="exact"/>
        </dgm:presLayoutVars>
      </dgm:prSet>
      <dgm:spPr/>
    </dgm:pt>
    <dgm:pt modelId="{AE21C2AD-E823-4717-A4D5-AE9656E9C92D}" type="pres">
      <dgm:prSet presAssocID="{9B69F83C-56BC-4445-B3F7-F8505DC1378B}" presName="compNode" presStyleCnt="0"/>
      <dgm:spPr/>
    </dgm:pt>
    <dgm:pt modelId="{4BB6FB70-42D1-4B61-B6AB-CFFAA962C35B}" type="pres">
      <dgm:prSet presAssocID="{9B69F83C-56BC-4445-B3F7-F8505DC1378B}" presName="bgRect" presStyleLbl="bgShp" presStyleIdx="0" presStyleCnt="2"/>
      <dgm:spPr/>
    </dgm:pt>
    <dgm:pt modelId="{F5C6C8D4-944E-4019-817F-6ADCFE24C3C3}" type="pres">
      <dgm:prSet presAssocID="{9B69F83C-56BC-4445-B3F7-F8505DC137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1FA5D64-D682-49CA-9368-7B74CF574053}" type="pres">
      <dgm:prSet presAssocID="{9B69F83C-56BC-4445-B3F7-F8505DC1378B}" presName="spaceRect" presStyleCnt="0"/>
      <dgm:spPr/>
    </dgm:pt>
    <dgm:pt modelId="{103B4F3E-D0B4-429F-8516-B84886980021}" type="pres">
      <dgm:prSet presAssocID="{9B69F83C-56BC-4445-B3F7-F8505DC1378B}" presName="parTx" presStyleLbl="revTx" presStyleIdx="0" presStyleCnt="2">
        <dgm:presLayoutVars>
          <dgm:chMax val="0"/>
          <dgm:chPref val="0"/>
        </dgm:presLayoutVars>
      </dgm:prSet>
      <dgm:spPr/>
    </dgm:pt>
    <dgm:pt modelId="{925161AD-6213-46BD-ACAB-DFD62E8DB929}" type="pres">
      <dgm:prSet presAssocID="{3EA741C3-24A2-47DA-93AD-2D46A5B556B4}" presName="sibTrans" presStyleCnt="0"/>
      <dgm:spPr/>
    </dgm:pt>
    <dgm:pt modelId="{E53A670C-8E3C-457D-9264-6899A1CD4EF2}" type="pres">
      <dgm:prSet presAssocID="{352B4C5E-C42D-403F-99A0-92C3F9A433AC}" presName="compNode" presStyleCnt="0"/>
      <dgm:spPr/>
    </dgm:pt>
    <dgm:pt modelId="{3DB16949-A3E9-4A1E-92F9-05DE7CFEE2AA}" type="pres">
      <dgm:prSet presAssocID="{352B4C5E-C42D-403F-99A0-92C3F9A433AC}" presName="bgRect" presStyleLbl="bgShp" presStyleIdx="1" presStyleCnt="2"/>
      <dgm:spPr/>
    </dgm:pt>
    <dgm:pt modelId="{DB1CE429-A7C9-4E9C-8CD9-DC8A0AA5C5C5}" type="pres">
      <dgm:prSet presAssocID="{352B4C5E-C42D-403F-99A0-92C3F9A433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6C2BF18-56EA-4A71-8A5D-7B7A73A570E9}" type="pres">
      <dgm:prSet presAssocID="{352B4C5E-C42D-403F-99A0-92C3F9A433AC}" presName="spaceRect" presStyleCnt="0"/>
      <dgm:spPr/>
    </dgm:pt>
    <dgm:pt modelId="{53DB3318-88D2-49F0-8F1C-A9308CE6B5BC}" type="pres">
      <dgm:prSet presAssocID="{352B4C5E-C42D-403F-99A0-92C3F9A433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96230E-4250-4C7D-9352-44B9123A3768}" type="presOf" srcId="{352B4C5E-C42D-403F-99A0-92C3F9A433AC}" destId="{53DB3318-88D2-49F0-8F1C-A9308CE6B5BC}" srcOrd="0" destOrd="0" presId="urn:microsoft.com/office/officeart/2018/2/layout/IconVerticalSolidList"/>
    <dgm:cxn modelId="{E193BA3A-F976-45EE-8458-39D7CD760216}" type="presOf" srcId="{025182F1-89AA-4E9A-A60B-41D33BD6887C}" destId="{70F2177D-5850-4567-B10C-1478C2CFE6AD}" srcOrd="0" destOrd="0" presId="urn:microsoft.com/office/officeart/2018/2/layout/IconVerticalSolidList"/>
    <dgm:cxn modelId="{FB22389E-0768-4526-A870-4092F5A9F848}" type="presOf" srcId="{9B69F83C-56BC-4445-B3F7-F8505DC1378B}" destId="{103B4F3E-D0B4-429F-8516-B84886980021}" srcOrd="0" destOrd="0" presId="urn:microsoft.com/office/officeart/2018/2/layout/IconVerticalSolidList"/>
    <dgm:cxn modelId="{172252CA-715A-4419-8FD7-91772687644C}" srcId="{025182F1-89AA-4E9A-A60B-41D33BD6887C}" destId="{9B69F83C-56BC-4445-B3F7-F8505DC1378B}" srcOrd="0" destOrd="0" parTransId="{600FF2A0-1492-469E-A282-A1EFDF78017B}" sibTransId="{3EA741C3-24A2-47DA-93AD-2D46A5B556B4}"/>
    <dgm:cxn modelId="{FE52D3FF-147C-49FA-A24C-8387776398A0}" srcId="{025182F1-89AA-4E9A-A60B-41D33BD6887C}" destId="{352B4C5E-C42D-403F-99A0-92C3F9A433AC}" srcOrd="1" destOrd="0" parTransId="{2E98AE79-739C-485A-9543-A41991CDD03E}" sibTransId="{D7D27128-13BF-46B7-AA9F-F47C86DE0902}"/>
    <dgm:cxn modelId="{EBAFEAE8-B296-4CE2-815D-AB65B14D21E9}" type="presParOf" srcId="{70F2177D-5850-4567-B10C-1478C2CFE6AD}" destId="{AE21C2AD-E823-4717-A4D5-AE9656E9C92D}" srcOrd="0" destOrd="0" presId="urn:microsoft.com/office/officeart/2018/2/layout/IconVerticalSolidList"/>
    <dgm:cxn modelId="{ADAA08B7-4346-4110-91D4-A45CDFCA01B4}" type="presParOf" srcId="{AE21C2AD-E823-4717-A4D5-AE9656E9C92D}" destId="{4BB6FB70-42D1-4B61-B6AB-CFFAA962C35B}" srcOrd="0" destOrd="0" presId="urn:microsoft.com/office/officeart/2018/2/layout/IconVerticalSolidList"/>
    <dgm:cxn modelId="{19A335F8-D7B9-494A-AE98-BE5FFAB12CC5}" type="presParOf" srcId="{AE21C2AD-E823-4717-A4D5-AE9656E9C92D}" destId="{F5C6C8D4-944E-4019-817F-6ADCFE24C3C3}" srcOrd="1" destOrd="0" presId="urn:microsoft.com/office/officeart/2018/2/layout/IconVerticalSolidList"/>
    <dgm:cxn modelId="{37364752-C321-4ADB-93C1-4B45C4A4CE45}" type="presParOf" srcId="{AE21C2AD-E823-4717-A4D5-AE9656E9C92D}" destId="{F1FA5D64-D682-49CA-9368-7B74CF574053}" srcOrd="2" destOrd="0" presId="urn:microsoft.com/office/officeart/2018/2/layout/IconVerticalSolidList"/>
    <dgm:cxn modelId="{85E1F344-8CE6-4ECB-9EA4-1FF42FC0C2DD}" type="presParOf" srcId="{AE21C2AD-E823-4717-A4D5-AE9656E9C92D}" destId="{103B4F3E-D0B4-429F-8516-B84886980021}" srcOrd="3" destOrd="0" presId="urn:microsoft.com/office/officeart/2018/2/layout/IconVerticalSolidList"/>
    <dgm:cxn modelId="{C7BE8597-A017-42CC-B473-ACA6590CF5BF}" type="presParOf" srcId="{70F2177D-5850-4567-B10C-1478C2CFE6AD}" destId="{925161AD-6213-46BD-ACAB-DFD62E8DB929}" srcOrd="1" destOrd="0" presId="urn:microsoft.com/office/officeart/2018/2/layout/IconVerticalSolidList"/>
    <dgm:cxn modelId="{938F8BCD-CFD4-4F13-A410-BCFF6C7651C4}" type="presParOf" srcId="{70F2177D-5850-4567-B10C-1478C2CFE6AD}" destId="{E53A670C-8E3C-457D-9264-6899A1CD4EF2}" srcOrd="2" destOrd="0" presId="urn:microsoft.com/office/officeart/2018/2/layout/IconVerticalSolidList"/>
    <dgm:cxn modelId="{EDCCB9EA-1492-44D3-A7A8-7C160F91DCF4}" type="presParOf" srcId="{E53A670C-8E3C-457D-9264-6899A1CD4EF2}" destId="{3DB16949-A3E9-4A1E-92F9-05DE7CFEE2AA}" srcOrd="0" destOrd="0" presId="urn:microsoft.com/office/officeart/2018/2/layout/IconVerticalSolidList"/>
    <dgm:cxn modelId="{AF060591-F626-4D0B-8DB6-E4997A76730D}" type="presParOf" srcId="{E53A670C-8E3C-457D-9264-6899A1CD4EF2}" destId="{DB1CE429-A7C9-4E9C-8CD9-DC8A0AA5C5C5}" srcOrd="1" destOrd="0" presId="urn:microsoft.com/office/officeart/2018/2/layout/IconVerticalSolidList"/>
    <dgm:cxn modelId="{8F60375F-1B67-4900-916A-67FDA7CE988B}" type="presParOf" srcId="{E53A670C-8E3C-457D-9264-6899A1CD4EF2}" destId="{E6C2BF18-56EA-4A71-8A5D-7B7A73A570E9}" srcOrd="2" destOrd="0" presId="urn:microsoft.com/office/officeart/2018/2/layout/IconVerticalSolidList"/>
    <dgm:cxn modelId="{5CEDEF3D-34F0-42FA-9169-D351A466DF0D}" type="presParOf" srcId="{E53A670C-8E3C-457D-9264-6899A1CD4EF2}" destId="{53DB3318-88D2-49F0-8F1C-A9308CE6B5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6FB70-42D1-4B61-B6AB-CFFAA962C35B}">
      <dsp:nvSpPr>
        <dsp:cNvPr id="0" name=""/>
        <dsp:cNvSpPr/>
      </dsp:nvSpPr>
      <dsp:spPr>
        <a:xfrm>
          <a:off x="0" y="799703"/>
          <a:ext cx="5641974" cy="1476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6C8D4-944E-4019-817F-6ADCFE24C3C3}">
      <dsp:nvSpPr>
        <dsp:cNvPr id="0" name=""/>
        <dsp:cNvSpPr/>
      </dsp:nvSpPr>
      <dsp:spPr>
        <a:xfrm>
          <a:off x="446603" y="1131887"/>
          <a:ext cx="812006" cy="812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B4F3E-D0B4-429F-8516-B84886980021}">
      <dsp:nvSpPr>
        <dsp:cNvPr id="0" name=""/>
        <dsp:cNvSpPr/>
      </dsp:nvSpPr>
      <dsp:spPr>
        <a:xfrm>
          <a:off x="1705213" y="799703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Revisit customer service protocol</a:t>
          </a:r>
        </a:p>
      </dsp:txBody>
      <dsp:txXfrm>
        <a:off x="1705213" y="799703"/>
        <a:ext cx="3936761" cy="1476375"/>
      </dsp:txXfrm>
    </dsp:sp>
    <dsp:sp modelId="{3DB16949-A3E9-4A1E-92F9-05DE7CFEE2AA}">
      <dsp:nvSpPr>
        <dsp:cNvPr id="0" name=""/>
        <dsp:cNvSpPr/>
      </dsp:nvSpPr>
      <dsp:spPr>
        <a:xfrm>
          <a:off x="0" y="2645171"/>
          <a:ext cx="5641974" cy="14763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CE429-A7C9-4E9C-8CD9-DC8A0AA5C5C5}">
      <dsp:nvSpPr>
        <dsp:cNvPr id="0" name=""/>
        <dsp:cNvSpPr/>
      </dsp:nvSpPr>
      <dsp:spPr>
        <a:xfrm>
          <a:off x="446603" y="2977356"/>
          <a:ext cx="812006" cy="812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B3318-88D2-49F0-8F1C-A9308CE6B5BC}">
      <dsp:nvSpPr>
        <dsp:cNvPr id="0" name=""/>
        <dsp:cNvSpPr/>
      </dsp:nvSpPr>
      <dsp:spPr>
        <a:xfrm>
          <a:off x="1705213" y="2645171"/>
          <a:ext cx="3936761" cy="147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50" tIns="156250" rIns="156250" bIns="15625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Offer a large incentive/discount to customers making more than 3 calls to customer service </a:t>
          </a:r>
        </a:p>
      </dsp:txBody>
      <dsp:txXfrm>
        <a:off x="1705213" y="2645171"/>
        <a:ext cx="3936761" cy="147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4FF9-0238-5E46-BCCB-752260162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PREVENTION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2FE4-00FE-0241-A97D-6783C6148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SYRIA-TEL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36404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5E4A-95B0-D940-AAA3-058B4B59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Churn &amp; Customer    Location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F867064-8089-40D4-A322-13479E1B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237" y="5845873"/>
            <a:ext cx="7825582" cy="525519"/>
          </a:xfrm>
        </p:spPr>
        <p:txBody>
          <a:bodyPr>
            <a:normAutofit/>
          </a:bodyPr>
          <a:lstStyle/>
          <a:p>
            <a:r>
              <a:rPr lang="en-US" sz="2400" dirty="0"/>
              <a:t>Highest churn in Texas | Lowest churn in Hawaii and Iowa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074E93A-827D-FE4B-958A-7A3C0B57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37" y="356616"/>
            <a:ext cx="8240111" cy="54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EB16E327-297C-244C-812F-AA74627B8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t="13266" b="2801"/>
          <a:stretch/>
        </p:blipFill>
        <p:spPr>
          <a:xfrm>
            <a:off x="20" y="-1414452"/>
            <a:ext cx="12191980" cy="6857990"/>
          </a:xfrm>
          <a:prstGeom prst="rect">
            <a:avLst/>
          </a:prstGeom>
        </p:spPr>
      </p:pic>
      <p:sp>
        <p:nvSpPr>
          <p:cNvPr id="48" name="Rectangle 41">
            <a:extLst>
              <a:ext uri="{FF2B5EF4-FFF2-40B4-BE49-F238E27FC236}">
                <a16:creationId xmlns:a16="http://schemas.microsoft.com/office/drawing/2014/main" id="{4FE1B9C8-0443-4506-BBD6-3AF8DE46D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04DE-0A70-1541-9889-9D36CB60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Churn &amp; Customer Location</a:t>
            </a:r>
            <a:endParaRPr lang="en-US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11CAB326-5E27-41BC-AA0D-5C81E937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Highest churn in these states could indicate more competition</a:t>
            </a:r>
          </a:p>
        </p:txBody>
      </p:sp>
      <p:cxnSp>
        <p:nvCxnSpPr>
          <p:cNvPr id="49" name="Straight Connector 43">
            <a:extLst>
              <a:ext uri="{FF2B5EF4-FFF2-40B4-BE49-F238E27FC236}">
                <a16:creationId xmlns:a16="http://schemas.microsoft.com/office/drawing/2014/main" id="{354C29FE-6D99-4083-90D8-9683EA5D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2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0DE8E-B1CC-AA4F-8184-5F43DD41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rPr lang="en-US" sz="4400"/>
              <a:t>Recommendations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9F58-C8CE-AB46-BFFB-D0B738A3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/>
          </a:bodyPr>
          <a:lstStyle/>
          <a:p>
            <a:r>
              <a:rPr lang="en-US" sz="2000" dirty="0"/>
              <a:t>Look into competitors in states with high churn to see</a:t>
            </a:r>
          </a:p>
          <a:p>
            <a:r>
              <a:rPr lang="en-US" sz="2000" dirty="0"/>
              <a:t>if they are offering introductory offers</a:t>
            </a:r>
          </a:p>
          <a:p>
            <a:r>
              <a:rPr lang="en-US" sz="2000" dirty="0"/>
              <a:t>Look into the cell signal in these states to see if there</a:t>
            </a:r>
          </a:p>
          <a:p>
            <a:r>
              <a:rPr lang="en-US" sz="2000" dirty="0"/>
              <a:t>are any dead zones contributing to the higher churn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68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254267-24B4-4845-B140-937D58D7C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57" y="228600"/>
            <a:ext cx="10318931" cy="5900738"/>
          </a:xfrm>
        </p:spPr>
      </p:pic>
    </p:spTree>
    <p:extLst>
      <p:ext uri="{BB962C8B-B14F-4D97-AF65-F5344CB8AC3E}">
        <p14:creationId xmlns:p14="http://schemas.microsoft.com/office/powerpoint/2010/main" val="181131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36FC9FD7-1F60-A54E-B752-753DBE894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67544"/>
            <a:ext cx="10115550" cy="5522912"/>
          </a:xfrm>
        </p:spPr>
      </p:pic>
    </p:spTree>
    <p:extLst>
      <p:ext uri="{BB962C8B-B14F-4D97-AF65-F5344CB8AC3E}">
        <p14:creationId xmlns:p14="http://schemas.microsoft.com/office/powerpoint/2010/main" val="184270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7A4E2B8E-7E84-E147-B01E-8F6096D27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571500"/>
            <a:ext cx="10387013" cy="5737225"/>
          </a:xfrm>
        </p:spPr>
      </p:pic>
    </p:spTree>
    <p:extLst>
      <p:ext uri="{BB962C8B-B14F-4D97-AF65-F5344CB8AC3E}">
        <p14:creationId xmlns:p14="http://schemas.microsoft.com/office/powerpoint/2010/main" val="50313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3355B6-0DEC-664A-98C9-08881DEF2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3" y="567531"/>
            <a:ext cx="9644062" cy="5722937"/>
          </a:xfrm>
        </p:spPr>
      </p:pic>
    </p:spTree>
    <p:extLst>
      <p:ext uri="{BB962C8B-B14F-4D97-AF65-F5344CB8AC3E}">
        <p14:creationId xmlns:p14="http://schemas.microsoft.com/office/powerpoint/2010/main" val="39159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C8656-FB14-884B-A5D7-2C889592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2C17E-D8C1-984B-95A7-9C9EE045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754" y="129302"/>
            <a:ext cx="9720073" cy="2299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conclusion we need to work on 3 main areas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Intl.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Competition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30D27-7ECD-8C43-925F-D27C50B2FE92}"/>
              </a:ext>
            </a:extLst>
          </p:cNvPr>
          <p:cNvSpPr txBox="1"/>
          <p:nvPr/>
        </p:nvSpPr>
        <p:spPr>
          <a:xfrm>
            <a:off x="5028861" y="2428875"/>
            <a:ext cx="6519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Future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More data regarding competitors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More data on cell signal across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Continue to improve models recall  </a:t>
            </a:r>
          </a:p>
        </p:txBody>
      </p:sp>
    </p:spTree>
    <p:extLst>
      <p:ext uri="{BB962C8B-B14F-4D97-AF65-F5344CB8AC3E}">
        <p14:creationId xmlns:p14="http://schemas.microsoft.com/office/powerpoint/2010/main" val="32666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543E6-6273-B643-9551-7764B62B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F2F7-2899-7B46-BBBF-53BC302E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Muhammad Qayyum</a:t>
            </a:r>
          </a:p>
          <a:p>
            <a:r>
              <a:rPr lang="en-US" sz="2800" dirty="0">
                <a:solidFill>
                  <a:schemeClr val="tx2"/>
                </a:solidFill>
              </a:rPr>
              <a:t>wajeeh853@icloud.com</a:t>
            </a:r>
          </a:p>
          <a:p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github.com</a:t>
            </a:r>
            <a:r>
              <a:rPr lang="en-US" sz="2800" dirty="0">
                <a:solidFill>
                  <a:schemeClr val="tx2"/>
                </a:solidFill>
              </a:rPr>
              <a:t>/wajeeh853</a:t>
            </a:r>
          </a:p>
        </p:txBody>
      </p:sp>
    </p:spTree>
    <p:extLst>
      <p:ext uri="{BB962C8B-B14F-4D97-AF65-F5344CB8AC3E}">
        <p14:creationId xmlns:p14="http://schemas.microsoft.com/office/powerpoint/2010/main" val="2671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D8D3-7901-7E4B-BE57-55B2A0D7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4EC4-8172-C843-901D-5D311F93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9509760" cy="42062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Service Calls (sign of potential customer unhappiness/churn)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 Usage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Churn Across Different Locations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Predicting &amp; Preventing Churn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EEAC-24C4-4543-8C59-97636220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3700"/>
              <a:t>Calls to customer service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04BB49-045F-4A4E-8188-DDEB87C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10001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Big increase in churn after 3 calls to customer service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35181F5-D643-B647-B92B-34347775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97" y="640080"/>
            <a:ext cx="687026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3000-0755-2743-A0E1-D0D488CB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3700"/>
              <a:t>Calls to customer service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4441D7C-80EA-43E0-8961-44B39591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Majority of customers who did not churn placed 1-2 calls.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customers who DID churn placed 1-4 calls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281ABB6-8370-7744-B57E-40A4DE19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346" y="640080"/>
            <a:ext cx="67795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7B4C2-77FF-AE45-92EF-FCD1F01F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29DEB-94DD-43B2-94EB-E07BE06FF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7659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98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67D2-ADC6-CC47-B7BD-AD9AD889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Usage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DE68D-8E5F-AC41-B1FF-4B578A5F4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022050"/>
              </p:ext>
            </p:extLst>
          </p:nvPr>
        </p:nvGraphicFramePr>
        <p:xfrm>
          <a:off x="1023938" y="2285999"/>
          <a:ext cx="9720260" cy="99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52">
                  <a:extLst>
                    <a:ext uri="{9D8B030D-6E8A-4147-A177-3AD203B41FA5}">
                      <a16:colId xmlns:a16="http://schemas.microsoft.com/office/drawing/2014/main" val="2875027300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562255523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185664867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4203279052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947530565"/>
                    </a:ext>
                  </a:extLst>
                </a:gridCol>
              </a:tblGrid>
              <a:tr h="498514">
                <a:tc>
                  <a:txBody>
                    <a:bodyPr/>
                    <a:lstStyle/>
                    <a:p>
                      <a:r>
                        <a:rPr lang="en-US" dirty="0"/>
                        <a:t>Day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Intl Rate (Plan)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Intl Rate (No Plan)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19302"/>
                  </a:ext>
                </a:extLst>
              </a:tr>
              <a:tr h="498514">
                <a:tc>
                  <a:txBody>
                    <a:bodyPr/>
                    <a:lstStyle/>
                    <a:p>
                      <a:r>
                        <a:rPr lang="en-US" dirty="0"/>
                        <a:t>$0.17/min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$0.08/min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$0.04/min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$0.27/min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$0.27/min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658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EFEF73-AA76-6044-B63A-592D6C3891A1}"/>
              </a:ext>
            </a:extLst>
          </p:cNvPr>
          <p:cNvSpPr txBox="1"/>
          <p:nvPr/>
        </p:nvSpPr>
        <p:spPr>
          <a:xfrm>
            <a:off x="2104221" y="3484194"/>
            <a:ext cx="689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international rate is same with/without an international plan</a:t>
            </a:r>
          </a:p>
        </p:txBody>
      </p:sp>
    </p:spTree>
    <p:extLst>
      <p:ext uri="{BB962C8B-B14F-4D97-AF65-F5344CB8AC3E}">
        <p14:creationId xmlns:p14="http://schemas.microsoft.com/office/powerpoint/2010/main" val="279401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56-98D5-C349-AACE-FDE1490A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59" y="661011"/>
            <a:ext cx="4255443" cy="1314695"/>
          </a:xfrm>
        </p:spPr>
        <p:txBody>
          <a:bodyPr>
            <a:normAutofit/>
          </a:bodyPr>
          <a:lstStyle/>
          <a:p>
            <a:r>
              <a:rPr lang="en-US" sz="4000" dirty="0"/>
              <a:t>International plan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0B3F90D-05BA-489D-835A-59B6E4C7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44" y="2142010"/>
            <a:ext cx="4549548" cy="73614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Higher percentage of Churn with International plan customers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11635B8-33FF-6847-A3A5-FC910081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55" y="728377"/>
            <a:ext cx="6652821" cy="54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A364F-08F8-BF4B-A8F5-0FA06DBC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8318" y="68924"/>
            <a:ext cx="11309556" cy="932657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What kinds of calls churn customers are making?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treemap chart&#10;&#10;Description automatically generated">
            <a:extLst>
              <a:ext uri="{FF2B5EF4-FFF2-40B4-BE49-F238E27FC236}">
                <a16:creationId xmlns:a16="http://schemas.microsoft.com/office/drawing/2014/main" id="{17E55AD1-BA23-5940-A202-5207FAC4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1070506"/>
            <a:ext cx="5659437" cy="4973108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354BA88-DB0E-6649-A324-F52B24F7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4" y="1185863"/>
            <a:ext cx="4882684" cy="48577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DE28D2-260C-134A-BEF6-435102DAF964}"/>
              </a:ext>
            </a:extLst>
          </p:cNvPr>
          <p:cNvSpPr txBox="1"/>
          <p:nvPr/>
        </p:nvSpPr>
        <p:spPr>
          <a:xfrm>
            <a:off x="1014413" y="6043613"/>
            <a:ext cx="981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virtually no difference between churn and the percentage of day/eve/night/</a:t>
            </a:r>
            <a:r>
              <a:rPr lang="en-US" dirty="0" err="1"/>
              <a:t>intl</a:t>
            </a:r>
            <a:r>
              <a:rPr lang="en-US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388133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8D9DA-127B-7843-813A-3CAEA910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rPr lang="en-US" sz="4400"/>
              <a:t>Recommendations</a:t>
            </a:r>
          </a:p>
        </p:txBody>
      </p: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741D369-C3EE-8242-A020-449112CC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/>
          </a:bodyPr>
          <a:lstStyle/>
          <a:p>
            <a:r>
              <a:rPr lang="en-US" sz="2000"/>
              <a:t>Change the rates for international minutes.</a:t>
            </a:r>
          </a:p>
          <a:p>
            <a:endParaRPr lang="en-US" sz="2000"/>
          </a:p>
          <a:p>
            <a:r>
              <a:rPr lang="en-US" sz="2000"/>
              <a:t>If a customer has an international plan, they should</a:t>
            </a:r>
          </a:p>
          <a:p>
            <a:r>
              <a:rPr lang="en-US" sz="2000"/>
              <a:t>have cheaper rates for international calls than a</a:t>
            </a:r>
          </a:p>
          <a:p>
            <a:r>
              <a:rPr lang="en-US" sz="2000"/>
              <a:t>customer without an international plan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</TotalTime>
  <Words>329</Words>
  <Application>Microsoft Macintosh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Tw Cen MT</vt:lpstr>
      <vt:lpstr>Tw Cen MT Condensed</vt:lpstr>
      <vt:lpstr>Wingdings 3</vt:lpstr>
      <vt:lpstr>Integral</vt:lpstr>
      <vt:lpstr>CUSTOMER CHURN PREVENTION </vt:lpstr>
      <vt:lpstr>OUTLINE</vt:lpstr>
      <vt:lpstr>Calls to customer service</vt:lpstr>
      <vt:lpstr>Calls to customer service</vt:lpstr>
      <vt:lpstr>recommendations</vt:lpstr>
      <vt:lpstr>Plan Usage</vt:lpstr>
      <vt:lpstr>International plan</vt:lpstr>
      <vt:lpstr>What kinds of calls churn customers are making?</vt:lpstr>
      <vt:lpstr>Recommendations</vt:lpstr>
      <vt:lpstr>Churn &amp; Customer    Location</vt:lpstr>
      <vt:lpstr>Churn &amp; Customer Location</vt:lpstr>
      <vt:lpstr>Recommendations</vt:lpstr>
      <vt:lpstr>PowerPoint Presentation</vt:lpstr>
      <vt:lpstr>PowerPoint Presentation</vt:lpstr>
      <vt:lpstr>PowerPoint Presentation</vt:lpstr>
      <vt:lpstr>PowerPoint Presentation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PREVENTION </dc:title>
  <dc:creator>Asra.Pervaiz@mail.citytech.cuny.edu</dc:creator>
  <cp:lastModifiedBy>Asra.Pervaiz@mail.citytech.cuny.edu</cp:lastModifiedBy>
  <cp:revision>12</cp:revision>
  <dcterms:created xsi:type="dcterms:W3CDTF">2021-02-19T04:48:11Z</dcterms:created>
  <dcterms:modified xsi:type="dcterms:W3CDTF">2021-02-19T07:07:53Z</dcterms:modified>
</cp:coreProperties>
</file>