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4"/>
  </p:sldMasterIdLst>
  <p:notesMasterIdLst>
    <p:notesMasterId r:id="rId22"/>
  </p:notesMasterIdLst>
  <p:handoutMasterIdLst>
    <p:handoutMasterId r:id="rId23"/>
  </p:handoutMasterIdLst>
  <p:sldIdLst>
    <p:sldId id="257" r:id="rId5"/>
    <p:sldId id="258" r:id="rId6"/>
    <p:sldId id="259"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notesViewPr>
    <p:cSldViewPr snapToGrid="0">
      <p:cViewPr varScale="1">
        <p:scale>
          <a:sx n="83" d="100"/>
          <a:sy n="83" d="100"/>
        </p:scale>
        <p:origin x="240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560B6B-963E-45AD-B18D-9DA3469D83C9}" type="datetimeFigureOut">
              <a:rPr lang="en-US" smtClean="0"/>
              <a:t>5/12/2024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B61BEE-A6B4-49DE-8859-2A55F155C514}" type="slidenum">
              <a:rPr lang="en-US" smtClean="0"/>
              <a:t>‹#›</a:t>
            </a:fld>
            <a:endParaRPr lang="en-US" dirty="0"/>
          </a:p>
        </p:txBody>
      </p:sp>
    </p:spTree>
    <p:extLst>
      <p:ext uri="{BB962C8B-B14F-4D97-AF65-F5344CB8AC3E}">
        <p14:creationId xmlns:p14="http://schemas.microsoft.com/office/powerpoint/2010/main" val="3784930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D2A0D-6B45-4215-8A49-D14849101A69}" type="datetimeFigureOut">
              <a:rPr lang="en-US" smtClean="0"/>
              <a:t>5/12/2024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6A182-AF03-4CC8-94DC-C0726DF52A64}" type="slidenum">
              <a:rPr lang="en-US" smtClean="0"/>
              <a:t>‹#›</a:t>
            </a:fld>
            <a:endParaRPr lang="en-US" dirty="0"/>
          </a:p>
        </p:txBody>
      </p:sp>
    </p:spTree>
    <p:extLst>
      <p:ext uri="{BB962C8B-B14F-4D97-AF65-F5344CB8AC3E}">
        <p14:creationId xmlns:p14="http://schemas.microsoft.com/office/powerpoint/2010/main" val="3303640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6A182-AF03-4CC8-94DC-C0726DF52A64}" type="slidenum">
              <a:rPr lang="en-US" smtClean="0"/>
              <a:t>1</a:t>
            </a:fld>
            <a:endParaRPr lang="en-US" dirty="0"/>
          </a:p>
        </p:txBody>
      </p:sp>
    </p:spTree>
    <p:extLst>
      <p:ext uri="{BB962C8B-B14F-4D97-AF65-F5344CB8AC3E}">
        <p14:creationId xmlns:p14="http://schemas.microsoft.com/office/powerpoint/2010/main" val="133775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8AE1E626-6EB7-4D9A-AD4A-B54D1684CAD1}" type="datetime1">
              <a:rPr lang="en-US" smtClean="0"/>
              <a:t>5/12/2024</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dirty="0"/>
          </a:p>
        </p:txBody>
      </p:sp>
      <p:sp>
        <p:nvSpPr>
          <p:cNvPr id="9"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8"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solidFill>
                  <a:schemeClr val="accent2"/>
                </a:soli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238602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932EDF-E99E-4C68-AFCB-7A835B309D6D}" type="datetime1">
              <a:rPr lang="en-US" smtClean="0"/>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dirty="0"/>
          </a:p>
        </p:txBody>
      </p:sp>
    </p:spTree>
    <p:extLst>
      <p:ext uri="{BB962C8B-B14F-4D97-AF65-F5344CB8AC3E}">
        <p14:creationId xmlns:p14="http://schemas.microsoft.com/office/powerpoint/2010/main" val="220336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82D85F-A551-4C69-800A-8CFFA2306A88}" type="datetime1">
              <a:rPr lang="en-US" smtClean="0"/>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64351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D24A36-10EA-4DE5-9251-C62AA44714D2}" type="datetime1">
              <a:rPr lang="en-US" smtClean="0"/>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92015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E95A85-13CC-45EA-B1A6-5B8E77AB646B}" type="datetime1">
              <a:rPr lang="en-US" smtClean="0"/>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66400" y="6416676"/>
            <a:ext cx="1016000" cy="365125"/>
          </a:xfrm>
        </p:spPr>
        <p:txBody>
          <a:bodyPr/>
          <a:lstStyle/>
          <a:p>
            <a:fld id="{401CF334-2D5C-4859-84A6-CA7E6E43FAEB}" type="slidenum">
              <a:rPr lang="en-US" smtClean="0"/>
              <a:t>‹#›</a:t>
            </a:fld>
            <a:endParaRPr lang="en-US" dirty="0"/>
          </a:p>
        </p:txBody>
      </p:sp>
      <p:sp>
        <p:nvSpPr>
          <p:cNvPr id="8"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7"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422633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4B71815-F531-4787-BA2A-626422C133AD}" type="datetime1">
              <a:rPr lang="en-US" smtClean="0"/>
              <a:t>5/12/2024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31838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56C4885B-3C5C-43BB-9862-47948E5DF551}" type="datetime1">
              <a:rPr lang="en-US" smtClean="0"/>
              <a:t>5/12/2024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74184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03B6AF-AB61-4D8E-B7B7-705C5ACEBBCC}" type="datetime1">
              <a:rPr lang="en-US" smtClean="0"/>
              <a:t>5/12/2024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1793208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3EC9A-B094-4092-8061-75D86CB34931}" type="datetime1">
              <a:rPr lang="en-US" smtClean="0"/>
              <a:t>5/12/2024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07776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4E1AEED-2323-4359-853E-316DF6600362}" type="datetime1">
              <a:rPr lang="en-US" smtClean="0"/>
              <a:t>5/12/2024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1">
                <a:ln w="6350">
                  <a:noFill/>
                </a:ln>
                <a:solidFill>
                  <a:schemeClr val="accent2"/>
                </a:solidFill>
                <a:effectLst>
                  <a:outerShdw blurRad="38100" dist="38100" dir="2700000" algn="tl">
                    <a:srgbClr val="000000">
                      <a:alpha val="43137"/>
                    </a:srgbClr>
                  </a:outerShdw>
                </a:effectLst>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77750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33AC2DF-F1FD-4724-A563-92BADFC82ECC}" type="datetime1">
              <a:rPr lang="en-US" smtClean="0"/>
              <a:t>5/12/2024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3" name="Picture Placeholder 2"/>
          <p:cNvSpPr>
            <a:spLocks noGrp="1"/>
          </p:cNvSpPr>
          <p:nvPr>
            <p:ph type="pic" idx="1"/>
          </p:nvPr>
        </p:nvSpPr>
        <p:spPr>
          <a:xfrm>
            <a:off x="2438400" y="1831975"/>
            <a:ext cx="7315200" cy="3962400"/>
          </a:xfrm>
          <a:solidFill>
            <a:schemeClr val="bg2">
              <a:lumMod val="20000"/>
              <a:lumOff val="80000"/>
            </a:schemeClr>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marL="0" indent="0" algn="l" rtl="0" eaLnBrk="1" latinLnBrk="0" hangingPunct="1">
              <a:buNone/>
              <a:defRPr sz="3200"/>
            </a:lvl1pPr>
          </a:lstStyle>
          <a:p>
            <a:pPr marL="0" algn="l" rtl="0" eaLnBrk="1" latinLnBrk="0" hangingPunct="1"/>
            <a:r>
              <a:rPr kumimoji="0" lang="en-US" dirty="0"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314466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D20E2CF-D74B-4B51-899A-DCEA821C90C7}" type="datetime1">
              <a:rPr lang="en-US" smtClean="0"/>
              <a:t>5/12/2024</a:t>
            </a:fld>
            <a:endParaRPr lang="en-US" dirty="0"/>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01CF334-2D5C-4859-84A6-CA7E6E43FAEB}" type="slidenum">
              <a:rPr lang="en-US" smtClean="0"/>
              <a:t>‹#›</a:t>
            </a:fld>
            <a:endParaRPr lang="en-US" dirty="0"/>
          </a:p>
        </p:txBody>
      </p:sp>
      <p:grpSp>
        <p:nvGrpSpPr>
          <p:cNvPr id="24" name="Group 18"/>
          <p:cNvGrpSpPr>
            <a:grpSpLocks/>
          </p:cNvGrpSpPr>
          <p:nvPr/>
        </p:nvGrpSpPr>
        <p:grpSpPr bwMode="auto">
          <a:xfrm>
            <a:off x="4263969" y="1960564"/>
            <a:ext cx="3762431" cy="4821237"/>
            <a:chOff x="1365" y="355"/>
            <a:chExt cx="3024" cy="3875"/>
          </a:xfrm>
          <a:solidFill>
            <a:schemeClr val="bg2">
              <a:lumMod val="50000"/>
              <a:alpha val="20000"/>
            </a:schemeClr>
          </a:solidFill>
        </p:grpSpPr>
        <p:sp>
          <p:nvSpPr>
            <p:cNvPr id="25" name="Freeform 2"/>
            <p:cNvSpPr>
              <a:spLocks/>
            </p:cNvSpPr>
            <p:nvPr/>
          </p:nvSpPr>
          <p:spPr bwMode="auto">
            <a:xfrm>
              <a:off x="2835" y="586"/>
              <a:ext cx="88" cy="1121"/>
            </a:xfrm>
            <a:custGeom>
              <a:avLst/>
              <a:gdLst>
                <a:gd name="T0" fmla="*/ 0 w 88"/>
                <a:gd name="T1" fmla="*/ 1120 h 1121"/>
                <a:gd name="T2" fmla="*/ 0 w 88"/>
                <a:gd name="T3" fmla="*/ 0 h 1121"/>
                <a:gd name="T4" fmla="*/ 87 w 88"/>
                <a:gd name="T5" fmla="*/ 0 h 1121"/>
                <a:gd name="T6" fmla="*/ 87 w 88"/>
                <a:gd name="T7" fmla="*/ 1085 h 1121"/>
                <a:gd name="T8" fmla="*/ 0 w 88"/>
                <a:gd name="T9" fmla="*/ 1120 h 1121"/>
              </a:gdLst>
              <a:ahLst/>
              <a:cxnLst>
                <a:cxn ang="0">
                  <a:pos x="T0" y="T1"/>
                </a:cxn>
                <a:cxn ang="0">
                  <a:pos x="T2" y="T3"/>
                </a:cxn>
                <a:cxn ang="0">
                  <a:pos x="T4" y="T5"/>
                </a:cxn>
                <a:cxn ang="0">
                  <a:pos x="T6" y="T7"/>
                </a:cxn>
                <a:cxn ang="0">
                  <a:pos x="T8" y="T9"/>
                </a:cxn>
              </a:cxnLst>
              <a:rect l="0" t="0" r="r" b="b"/>
              <a:pathLst>
                <a:path w="88" h="1121">
                  <a:moveTo>
                    <a:pt x="0" y="1120"/>
                  </a:moveTo>
                  <a:lnTo>
                    <a:pt x="0" y="0"/>
                  </a:lnTo>
                  <a:lnTo>
                    <a:pt x="87" y="0"/>
                  </a:lnTo>
                  <a:lnTo>
                    <a:pt x="87" y="1085"/>
                  </a:lnTo>
                  <a:lnTo>
                    <a:pt x="0" y="1120"/>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6" name="Freeform 3"/>
            <p:cNvSpPr>
              <a:spLocks/>
            </p:cNvSpPr>
            <p:nvPr/>
          </p:nvSpPr>
          <p:spPr bwMode="auto">
            <a:xfrm>
              <a:off x="2834" y="1900"/>
              <a:ext cx="84" cy="363"/>
            </a:xfrm>
            <a:custGeom>
              <a:avLst/>
              <a:gdLst>
                <a:gd name="T0" fmla="*/ 0 w 84"/>
                <a:gd name="T1" fmla="*/ 29 h 363"/>
                <a:gd name="T2" fmla="*/ 83 w 84"/>
                <a:gd name="T3" fmla="*/ 0 h 363"/>
                <a:gd name="T4" fmla="*/ 74 w 84"/>
                <a:gd name="T5" fmla="*/ 329 h 363"/>
                <a:gd name="T6" fmla="*/ 0 w 84"/>
                <a:gd name="T7" fmla="*/ 362 h 363"/>
                <a:gd name="T8" fmla="*/ 0 w 84"/>
                <a:gd name="T9" fmla="*/ 29 h 363"/>
              </a:gdLst>
              <a:ahLst/>
              <a:cxnLst>
                <a:cxn ang="0">
                  <a:pos x="T0" y="T1"/>
                </a:cxn>
                <a:cxn ang="0">
                  <a:pos x="T2" y="T3"/>
                </a:cxn>
                <a:cxn ang="0">
                  <a:pos x="T4" y="T5"/>
                </a:cxn>
                <a:cxn ang="0">
                  <a:pos x="T6" y="T7"/>
                </a:cxn>
                <a:cxn ang="0">
                  <a:pos x="T8" y="T9"/>
                </a:cxn>
              </a:cxnLst>
              <a:rect l="0" t="0" r="r" b="b"/>
              <a:pathLst>
                <a:path w="84" h="363">
                  <a:moveTo>
                    <a:pt x="0" y="29"/>
                  </a:moveTo>
                  <a:lnTo>
                    <a:pt x="83" y="0"/>
                  </a:lnTo>
                  <a:lnTo>
                    <a:pt x="74" y="329"/>
                  </a:lnTo>
                  <a:lnTo>
                    <a:pt x="0" y="362"/>
                  </a:lnTo>
                  <a:lnTo>
                    <a:pt x="0" y="2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7" name="Freeform 4"/>
            <p:cNvSpPr>
              <a:spLocks/>
            </p:cNvSpPr>
            <p:nvPr/>
          </p:nvSpPr>
          <p:spPr bwMode="auto">
            <a:xfrm>
              <a:off x="2825" y="2493"/>
              <a:ext cx="84" cy="249"/>
            </a:xfrm>
            <a:custGeom>
              <a:avLst/>
              <a:gdLst>
                <a:gd name="T0" fmla="*/ 2 w 84"/>
                <a:gd name="T1" fmla="*/ 213 h 249"/>
                <a:gd name="T2" fmla="*/ 0 w 84"/>
                <a:gd name="T3" fmla="*/ 28 h 249"/>
                <a:gd name="T4" fmla="*/ 83 w 84"/>
                <a:gd name="T5" fmla="*/ 0 h 249"/>
                <a:gd name="T6" fmla="*/ 72 w 84"/>
                <a:gd name="T7" fmla="*/ 248 h 249"/>
                <a:gd name="T8" fmla="*/ 2 w 84"/>
                <a:gd name="T9" fmla="*/ 213 h 249"/>
              </a:gdLst>
              <a:ahLst/>
              <a:cxnLst>
                <a:cxn ang="0">
                  <a:pos x="T0" y="T1"/>
                </a:cxn>
                <a:cxn ang="0">
                  <a:pos x="T2" y="T3"/>
                </a:cxn>
                <a:cxn ang="0">
                  <a:pos x="T4" y="T5"/>
                </a:cxn>
                <a:cxn ang="0">
                  <a:pos x="T6" y="T7"/>
                </a:cxn>
                <a:cxn ang="0">
                  <a:pos x="T8" y="T9"/>
                </a:cxn>
              </a:cxnLst>
              <a:rect l="0" t="0" r="r" b="b"/>
              <a:pathLst>
                <a:path w="84" h="249">
                  <a:moveTo>
                    <a:pt x="2" y="213"/>
                  </a:moveTo>
                  <a:lnTo>
                    <a:pt x="0" y="28"/>
                  </a:lnTo>
                  <a:lnTo>
                    <a:pt x="83" y="0"/>
                  </a:lnTo>
                  <a:lnTo>
                    <a:pt x="72" y="248"/>
                  </a:lnTo>
                  <a:lnTo>
                    <a:pt x="2" y="21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5" name="Freeform 5"/>
            <p:cNvSpPr>
              <a:spLocks/>
            </p:cNvSpPr>
            <p:nvPr/>
          </p:nvSpPr>
          <p:spPr bwMode="auto">
            <a:xfrm>
              <a:off x="2831" y="2965"/>
              <a:ext cx="52" cy="232"/>
            </a:xfrm>
            <a:custGeom>
              <a:avLst/>
              <a:gdLst>
                <a:gd name="T0" fmla="*/ 13 w 52"/>
                <a:gd name="T1" fmla="*/ 204 h 232"/>
                <a:gd name="T2" fmla="*/ 0 w 52"/>
                <a:gd name="T3" fmla="*/ 0 h 232"/>
                <a:gd name="T4" fmla="*/ 51 w 52"/>
                <a:gd name="T5" fmla="*/ 26 h 232"/>
                <a:gd name="T6" fmla="*/ 47 w 52"/>
                <a:gd name="T7" fmla="*/ 231 h 232"/>
                <a:gd name="T8" fmla="*/ 13 w 52"/>
                <a:gd name="T9" fmla="*/ 204 h 232"/>
              </a:gdLst>
              <a:ahLst/>
              <a:cxnLst>
                <a:cxn ang="0">
                  <a:pos x="T0" y="T1"/>
                </a:cxn>
                <a:cxn ang="0">
                  <a:pos x="T2" y="T3"/>
                </a:cxn>
                <a:cxn ang="0">
                  <a:pos x="T4" y="T5"/>
                </a:cxn>
                <a:cxn ang="0">
                  <a:pos x="T6" y="T7"/>
                </a:cxn>
                <a:cxn ang="0">
                  <a:pos x="T8" y="T9"/>
                </a:cxn>
              </a:cxnLst>
              <a:rect l="0" t="0" r="r" b="b"/>
              <a:pathLst>
                <a:path w="52" h="232">
                  <a:moveTo>
                    <a:pt x="13" y="204"/>
                  </a:moveTo>
                  <a:lnTo>
                    <a:pt x="0" y="0"/>
                  </a:lnTo>
                  <a:lnTo>
                    <a:pt x="51" y="26"/>
                  </a:lnTo>
                  <a:lnTo>
                    <a:pt x="47" y="231"/>
                  </a:lnTo>
                  <a:lnTo>
                    <a:pt x="13" y="20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6" name="Freeform 6"/>
            <p:cNvSpPr>
              <a:spLocks/>
            </p:cNvSpPr>
            <p:nvPr/>
          </p:nvSpPr>
          <p:spPr bwMode="auto">
            <a:xfrm>
              <a:off x="2851" y="3354"/>
              <a:ext cx="36" cy="133"/>
            </a:xfrm>
            <a:custGeom>
              <a:avLst/>
              <a:gdLst>
                <a:gd name="T0" fmla="*/ 4 w 36"/>
                <a:gd name="T1" fmla="*/ 101 h 133"/>
                <a:gd name="T2" fmla="*/ 0 w 36"/>
                <a:gd name="T3" fmla="*/ 0 h 133"/>
                <a:gd name="T4" fmla="*/ 35 w 36"/>
                <a:gd name="T5" fmla="*/ 20 h 133"/>
                <a:gd name="T6" fmla="*/ 28 w 36"/>
                <a:gd name="T7" fmla="*/ 132 h 133"/>
                <a:gd name="T8" fmla="*/ 4 w 36"/>
                <a:gd name="T9" fmla="*/ 101 h 133"/>
              </a:gdLst>
              <a:ahLst/>
              <a:cxnLst>
                <a:cxn ang="0">
                  <a:pos x="T0" y="T1"/>
                </a:cxn>
                <a:cxn ang="0">
                  <a:pos x="T2" y="T3"/>
                </a:cxn>
                <a:cxn ang="0">
                  <a:pos x="T4" y="T5"/>
                </a:cxn>
                <a:cxn ang="0">
                  <a:pos x="T6" y="T7"/>
                </a:cxn>
                <a:cxn ang="0">
                  <a:pos x="T8" y="T9"/>
                </a:cxn>
              </a:cxnLst>
              <a:rect l="0" t="0" r="r" b="b"/>
              <a:pathLst>
                <a:path w="36" h="133">
                  <a:moveTo>
                    <a:pt x="4" y="101"/>
                  </a:moveTo>
                  <a:lnTo>
                    <a:pt x="0" y="0"/>
                  </a:lnTo>
                  <a:lnTo>
                    <a:pt x="35" y="20"/>
                  </a:lnTo>
                  <a:lnTo>
                    <a:pt x="28" y="132"/>
                  </a:lnTo>
                  <a:lnTo>
                    <a:pt x="4" y="10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7" name="Freeform 7"/>
            <p:cNvSpPr>
              <a:spLocks/>
            </p:cNvSpPr>
            <p:nvPr/>
          </p:nvSpPr>
          <p:spPr bwMode="auto">
            <a:xfrm>
              <a:off x="2851" y="3640"/>
              <a:ext cx="30" cy="590"/>
            </a:xfrm>
            <a:custGeom>
              <a:avLst/>
              <a:gdLst>
                <a:gd name="T0" fmla="*/ 15 w 30"/>
                <a:gd name="T1" fmla="*/ 589 h 590"/>
                <a:gd name="T2" fmla="*/ 0 w 30"/>
                <a:gd name="T3" fmla="*/ 0 h 590"/>
                <a:gd name="T4" fmla="*/ 29 w 30"/>
                <a:gd name="T5" fmla="*/ 37 h 590"/>
                <a:gd name="T6" fmla="*/ 15 w 30"/>
                <a:gd name="T7" fmla="*/ 589 h 590"/>
              </a:gdLst>
              <a:ahLst/>
              <a:cxnLst>
                <a:cxn ang="0">
                  <a:pos x="T0" y="T1"/>
                </a:cxn>
                <a:cxn ang="0">
                  <a:pos x="T2" y="T3"/>
                </a:cxn>
                <a:cxn ang="0">
                  <a:pos x="T4" y="T5"/>
                </a:cxn>
                <a:cxn ang="0">
                  <a:pos x="T6" y="T7"/>
                </a:cxn>
              </a:cxnLst>
              <a:rect l="0" t="0" r="r" b="b"/>
              <a:pathLst>
                <a:path w="30" h="590">
                  <a:moveTo>
                    <a:pt x="15" y="589"/>
                  </a:moveTo>
                  <a:lnTo>
                    <a:pt x="0" y="0"/>
                  </a:lnTo>
                  <a:lnTo>
                    <a:pt x="29" y="37"/>
                  </a:lnTo>
                  <a:lnTo>
                    <a:pt x="15" y="58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8" name="Freeform 8"/>
            <p:cNvSpPr>
              <a:spLocks/>
            </p:cNvSpPr>
            <p:nvPr/>
          </p:nvSpPr>
          <p:spPr bwMode="auto">
            <a:xfrm>
              <a:off x="2600" y="3595"/>
              <a:ext cx="233" cy="130"/>
            </a:xfrm>
            <a:custGeom>
              <a:avLst/>
              <a:gdLst>
                <a:gd name="T0" fmla="*/ 0 w 233"/>
                <a:gd name="T1" fmla="*/ 117 h 130"/>
                <a:gd name="T2" fmla="*/ 48 w 233"/>
                <a:gd name="T3" fmla="*/ 101 h 130"/>
                <a:gd name="T4" fmla="*/ 93 w 233"/>
                <a:gd name="T5" fmla="*/ 79 h 130"/>
                <a:gd name="T6" fmla="*/ 146 w 233"/>
                <a:gd name="T7" fmla="*/ 39 h 130"/>
                <a:gd name="T8" fmla="*/ 182 w 233"/>
                <a:gd name="T9" fmla="*/ 0 h 130"/>
                <a:gd name="T10" fmla="*/ 232 w 233"/>
                <a:gd name="T11" fmla="*/ 42 h 130"/>
                <a:gd name="T12" fmla="*/ 188 w 233"/>
                <a:gd name="T13" fmla="*/ 74 h 130"/>
                <a:gd name="T14" fmla="*/ 134 w 233"/>
                <a:gd name="T15" fmla="*/ 110 h 130"/>
                <a:gd name="T16" fmla="*/ 61 w 233"/>
                <a:gd name="T17" fmla="*/ 129 h 130"/>
                <a:gd name="T18" fmla="*/ 0 w 233"/>
                <a:gd name="T19" fmla="*/ 11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0">
                  <a:moveTo>
                    <a:pt x="0" y="117"/>
                  </a:moveTo>
                  <a:lnTo>
                    <a:pt x="48" y="101"/>
                  </a:lnTo>
                  <a:lnTo>
                    <a:pt x="93" y="79"/>
                  </a:lnTo>
                  <a:lnTo>
                    <a:pt x="146" y="39"/>
                  </a:lnTo>
                  <a:lnTo>
                    <a:pt x="182" y="0"/>
                  </a:lnTo>
                  <a:lnTo>
                    <a:pt x="232" y="42"/>
                  </a:lnTo>
                  <a:lnTo>
                    <a:pt x="188" y="74"/>
                  </a:lnTo>
                  <a:lnTo>
                    <a:pt x="134" y="110"/>
                  </a:lnTo>
                  <a:lnTo>
                    <a:pt x="61" y="129"/>
                  </a:lnTo>
                  <a:lnTo>
                    <a:pt x="0" y="117"/>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9" name="Freeform 9"/>
            <p:cNvSpPr>
              <a:spLocks/>
            </p:cNvSpPr>
            <p:nvPr/>
          </p:nvSpPr>
          <p:spPr bwMode="auto">
            <a:xfrm>
              <a:off x="2583" y="2888"/>
              <a:ext cx="465" cy="646"/>
            </a:xfrm>
            <a:custGeom>
              <a:avLst/>
              <a:gdLst>
                <a:gd name="T0" fmla="*/ 359 w 465"/>
                <a:gd name="T1" fmla="*/ 645 h 646"/>
                <a:gd name="T2" fmla="*/ 405 w 465"/>
                <a:gd name="T3" fmla="*/ 616 h 646"/>
                <a:gd name="T4" fmla="*/ 447 w 465"/>
                <a:gd name="T5" fmla="*/ 580 h 646"/>
                <a:gd name="T6" fmla="*/ 460 w 465"/>
                <a:gd name="T7" fmla="*/ 552 h 646"/>
                <a:gd name="T8" fmla="*/ 464 w 465"/>
                <a:gd name="T9" fmla="*/ 515 h 646"/>
                <a:gd name="T10" fmla="*/ 451 w 465"/>
                <a:gd name="T11" fmla="*/ 468 h 646"/>
                <a:gd name="T12" fmla="*/ 424 w 465"/>
                <a:gd name="T13" fmla="*/ 424 h 646"/>
                <a:gd name="T14" fmla="*/ 380 w 465"/>
                <a:gd name="T15" fmla="*/ 385 h 646"/>
                <a:gd name="T16" fmla="*/ 168 w 465"/>
                <a:gd name="T17" fmla="*/ 259 h 646"/>
                <a:gd name="T18" fmla="*/ 133 w 465"/>
                <a:gd name="T19" fmla="*/ 235 h 646"/>
                <a:gd name="T20" fmla="*/ 111 w 465"/>
                <a:gd name="T21" fmla="*/ 208 h 646"/>
                <a:gd name="T22" fmla="*/ 104 w 465"/>
                <a:gd name="T23" fmla="*/ 166 h 646"/>
                <a:gd name="T24" fmla="*/ 117 w 465"/>
                <a:gd name="T25" fmla="*/ 124 h 646"/>
                <a:gd name="T26" fmla="*/ 155 w 465"/>
                <a:gd name="T27" fmla="*/ 95 h 646"/>
                <a:gd name="T28" fmla="*/ 222 w 465"/>
                <a:gd name="T29" fmla="*/ 52 h 646"/>
                <a:gd name="T30" fmla="*/ 124 w 465"/>
                <a:gd name="T31" fmla="*/ 0 h 646"/>
                <a:gd name="T32" fmla="*/ 55 w 465"/>
                <a:gd name="T33" fmla="*/ 41 h 646"/>
                <a:gd name="T34" fmla="*/ 27 w 465"/>
                <a:gd name="T35" fmla="*/ 70 h 646"/>
                <a:gd name="T36" fmla="*/ 2 w 465"/>
                <a:gd name="T37" fmla="*/ 123 h 646"/>
                <a:gd name="T38" fmla="*/ 0 w 465"/>
                <a:gd name="T39" fmla="*/ 189 h 646"/>
                <a:gd name="T40" fmla="*/ 29 w 465"/>
                <a:gd name="T41" fmla="*/ 257 h 646"/>
                <a:gd name="T42" fmla="*/ 78 w 465"/>
                <a:gd name="T43" fmla="*/ 300 h 646"/>
                <a:gd name="T44" fmla="*/ 311 w 465"/>
                <a:gd name="T45" fmla="*/ 442 h 646"/>
                <a:gd name="T46" fmla="*/ 358 w 465"/>
                <a:gd name="T47" fmla="*/ 474 h 646"/>
                <a:gd name="T48" fmla="*/ 375 w 465"/>
                <a:gd name="T49" fmla="*/ 516 h 646"/>
                <a:gd name="T50" fmla="*/ 375 w 465"/>
                <a:gd name="T51" fmla="*/ 550 h 646"/>
                <a:gd name="T52" fmla="*/ 308 w 465"/>
                <a:gd name="T53" fmla="*/ 608 h 646"/>
                <a:gd name="T54" fmla="*/ 359 w 465"/>
                <a:gd name="T55" fmla="*/ 645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5" h="646">
                  <a:moveTo>
                    <a:pt x="359" y="645"/>
                  </a:moveTo>
                  <a:lnTo>
                    <a:pt x="405" y="616"/>
                  </a:lnTo>
                  <a:lnTo>
                    <a:pt x="447" y="580"/>
                  </a:lnTo>
                  <a:lnTo>
                    <a:pt x="460" y="552"/>
                  </a:lnTo>
                  <a:lnTo>
                    <a:pt x="464" y="515"/>
                  </a:lnTo>
                  <a:lnTo>
                    <a:pt x="451" y="468"/>
                  </a:lnTo>
                  <a:lnTo>
                    <a:pt x="424" y="424"/>
                  </a:lnTo>
                  <a:lnTo>
                    <a:pt x="380" y="385"/>
                  </a:lnTo>
                  <a:lnTo>
                    <a:pt x="168" y="259"/>
                  </a:lnTo>
                  <a:lnTo>
                    <a:pt x="133" y="235"/>
                  </a:lnTo>
                  <a:lnTo>
                    <a:pt x="111" y="208"/>
                  </a:lnTo>
                  <a:lnTo>
                    <a:pt x="104" y="166"/>
                  </a:lnTo>
                  <a:lnTo>
                    <a:pt x="117" y="124"/>
                  </a:lnTo>
                  <a:lnTo>
                    <a:pt x="155" y="95"/>
                  </a:lnTo>
                  <a:lnTo>
                    <a:pt x="222" y="52"/>
                  </a:lnTo>
                  <a:lnTo>
                    <a:pt x="124" y="0"/>
                  </a:lnTo>
                  <a:lnTo>
                    <a:pt x="55" y="41"/>
                  </a:lnTo>
                  <a:lnTo>
                    <a:pt x="27" y="70"/>
                  </a:lnTo>
                  <a:lnTo>
                    <a:pt x="2" y="123"/>
                  </a:lnTo>
                  <a:lnTo>
                    <a:pt x="0" y="189"/>
                  </a:lnTo>
                  <a:lnTo>
                    <a:pt x="29" y="257"/>
                  </a:lnTo>
                  <a:lnTo>
                    <a:pt x="78" y="300"/>
                  </a:lnTo>
                  <a:lnTo>
                    <a:pt x="311" y="442"/>
                  </a:lnTo>
                  <a:lnTo>
                    <a:pt x="358" y="474"/>
                  </a:lnTo>
                  <a:lnTo>
                    <a:pt x="375" y="516"/>
                  </a:lnTo>
                  <a:lnTo>
                    <a:pt x="375" y="550"/>
                  </a:lnTo>
                  <a:lnTo>
                    <a:pt x="308" y="608"/>
                  </a:lnTo>
                  <a:lnTo>
                    <a:pt x="359" y="645"/>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0" name="Freeform 10"/>
            <p:cNvSpPr>
              <a:spLocks/>
            </p:cNvSpPr>
            <p:nvPr/>
          </p:nvSpPr>
          <p:spPr bwMode="auto">
            <a:xfrm>
              <a:off x="2966" y="2396"/>
              <a:ext cx="318" cy="422"/>
            </a:xfrm>
            <a:custGeom>
              <a:avLst/>
              <a:gdLst>
                <a:gd name="T0" fmla="*/ 92 w 318"/>
                <a:gd name="T1" fmla="*/ 421 h 422"/>
                <a:gd name="T2" fmla="*/ 163 w 318"/>
                <a:gd name="T3" fmla="*/ 399 h 422"/>
                <a:gd name="T4" fmla="*/ 218 w 318"/>
                <a:gd name="T5" fmla="*/ 357 h 422"/>
                <a:gd name="T6" fmla="*/ 263 w 318"/>
                <a:gd name="T7" fmla="*/ 316 h 422"/>
                <a:gd name="T8" fmla="*/ 300 w 318"/>
                <a:gd name="T9" fmla="*/ 265 h 422"/>
                <a:gd name="T10" fmla="*/ 317 w 318"/>
                <a:gd name="T11" fmla="*/ 203 h 422"/>
                <a:gd name="T12" fmla="*/ 316 w 318"/>
                <a:gd name="T13" fmla="*/ 139 h 422"/>
                <a:gd name="T14" fmla="*/ 299 w 318"/>
                <a:gd name="T15" fmla="*/ 95 h 422"/>
                <a:gd name="T16" fmla="*/ 276 w 318"/>
                <a:gd name="T17" fmla="*/ 64 h 422"/>
                <a:gd name="T18" fmla="*/ 241 w 318"/>
                <a:gd name="T19" fmla="*/ 36 h 422"/>
                <a:gd name="T20" fmla="*/ 218 w 318"/>
                <a:gd name="T21" fmla="*/ 14 h 422"/>
                <a:gd name="T22" fmla="*/ 180 w 318"/>
                <a:gd name="T23" fmla="*/ 0 h 422"/>
                <a:gd name="T24" fmla="*/ 61 w 318"/>
                <a:gd name="T25" fmla="*/ 52 h 422"/>
                <a:gd name="T26" fmla="*/ 106 w 318"/>
                <a:gd name="T27" fmla="*/ 93 h 422"/>
                <a:gd name="T28" fmla="*/ 137 w 318"/>
                <a:gd name="T29" fmla="*/ 130 h 422"/>
                <a:gd name="T30" fmla="*/ 159 w 318"/>
                <a:gd name="T31" fmla="*/ 159 h 422"/>
                <a:gd name="T32" fmla="*/ 176 w 318"/>
                <a:gd name="T33" fmla="*/ 196 h 422"/>
                <a:gd name="T34" fmla="*/ 176 w 318"/>
                <a:gd name="T35" fmla="*/ 246 h 422"/>
                <a:gd name="T36" fmla="*/ 145 w 318"/>
                <a:gd name="T37" fmla="*/ 279 h 422"/>
                <a:gd name="T38" fmla="*/ 105 w 318"/>
                <a:gd name="T39" fmla="*/ 309 h 422"/>
                <a:gd name="T40" fmla="*/ 50 w 318"/>
                <a:gd name="T41" fmla="*/ 342 h 422"/>
                <a:gd name="T42" fmla="*/ 0 w 318"/>
                <a:gd name="T43" fmla="*/ 369 h 422"/>
                <a:gd name="T44" fmla="*/ 92 w 318"/>
                <a:gd name="T45"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8" h="422">
                  <a:moveTo>
                    <a:pt x="92" y="421"/>
                  </a:moveTo>
                  <a:lnTo>
                    <a:pt x="163" y="399"/>
                  </a:lnTo>
                  <a:lnTo>
                    <a:pt x="218" y="357"/>
                  </a:lnTo>
                  <a:lnTo>
                    <a:pt x="263" y="316"/>
                  </a:lnTo>
                  <a:lnTo>
                    <a:pt x="300" y="265"/>
                  </a:lnTo>
                  <a:lnTo>
                    <a:pt x="317" y="203"/>
                  </a:lnTo>
                  <a:lnTo>
                    <a:pt x="316" y="139"/>
                  </a:lnTo>
                  <a:lnTo>
                    <a:pt x="299" y="95"/>
                  </a:lnTo>
                  <a:lnTo>
                    <a:pt x="276" y="64"/>
                  </a:lnTo>
                  <a:lnTo>
                    <a:pt x="241" y="36"/>
                  </a:lnTo>
                  <a:lnTo>
                    <a:pt x="218" y="14"/>
                  </a:lnTo>
                  <a:lnTo>
                    <a:pt x="180" y="0"/>
                  </a:lnTo>
                  <a:lnTo>
                    <a:pt x="61" y="52"/>
                  </a:lnTo>
                  <a:lnTo>
                    <a:pt x="106" y="93"/>
                  </a:lnTo>
                  <a:lnTo>
                    <a:pt x="137" y="130"/>
                  </a:lnTo>
                  <a:lnTo>
                    <a:pt x="159" y="159"/>
                  </a:lnTo>
                  <a:lnTo>
                    <a:pt x="176" y="196"/>
                  </a:lnTo>
                  <a:lnTo>
                    <a:pt x="176" y="246"/>
                  </a:lnTo>
                  <a:lnTo>
                    <a:pt x="145" y="279"/>
                  </a:lnTo>
                  <a:lnTo>
                    <a:pt x="105" y="309"/>
                  </a:lnTo>
                  <a:lnTo>
                    <a:pt x="50" y="342"/>
                  </a:lnTo>
                  <a:lnTo>
                    <a:pt x="0" y="369"/>
                  </a:lnTo>
                  <a:lnTo>
                    <a:pt x="92"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1" name="Freeform 11"/>
            <p:cNvSpPr>
              <a:spLocks/>
            </p:cNvSpPr>
            <p:nvPr/>
          </p:nvSpPr>
          <p:spPr bwMode="auto">
            <a:xfrm>
              <a:off x="2308" y="1190"/>
              <a:ext cx="1404" cy="1153"/>
            </a:xfrm>
            <a:custGeom>
              <a:avLst/>
              <a:gdLst>
                <a:gd name="T0" fmla="*/ 466 w 1404"/>
                <a:gd name="T1" fmla="*/ 1084 h 1153"/>
                <a:gd name="T2" fmla="*/ 370 w 1404"/>
                <a:gd name="T3" fmla="*/ 1066 h 1153"/>
                <a:gd name="T4" fmla="*/ 299 w 1404"/>
                <a:gd name="T5" fmla="*/ 1035 h 1153"/>
                <a:gd name="T6" fmla="*/ 257 w 1404"/>
                <a:gd name="T7" fmla="*/ 1002 h 1153"/>
                <a:gd name="T8" fmla="*/ 220 w 1404"/>
                <a:gd name="T9" fmla="*/ 956 h 1153"/>
                <a:gd name="T10" fmla="*/ 209 w 1404"/>
                <a:gd name="T11" fmla="*/ 914 h 1153"/>
                <a:gd name="T12" fmla="*/ 215 w 1404"/>
                <a:gd name="T13" fmla="*/ 873 h 1153"/>
                <a:gd name="T14" fmla="*/ 231 w 1404"/>
                <a:gd name="T15" fmla="*/ 836 h 1153"/>
                <a:gd name="T16" fmla="*/ 273 w 1404"/>
                <a:gd name="T17" fmla="*/ 798 h 1153"/>
                <a:gd name="T18" fmla="*/ 330 w 1404"/>
                <a:gd name="T19" fmla="*/ 774 h 1153"/>
                <a:gd name="T20" fmla="*/ 400 w 1404"/>
                <a:gd name="T21" fmla="*/ 748 h 1153"/>
                <a:gd name="T22" fmla="*/ 1110 w 1404"/>
                <a:gd name="T23" fmla="*/ 499 h 1153"/>
                <a:gd name="T24" fmla="*/ 1207 w 1404"/>
                <a:gd name="T25" fmla="*/ 451 h 1153"/>
                <a:gd name="T26" fmla="*/ 1289 w 1404"/>
                <a:gd name="T27" fmla="*/ 398 h 1153"/>
                <a:gd name="T28" fmla="*/ 1344 w 1404"/>
                <a:gd name="T29" fmla="*/ 356 h 1153"/>
                <a:gd name="T30" fmla="*/ 1381 w 1404"/>
                <a:gd name="T31" fmla="*/ 310 h 1153"/>
                <a:gd name="T32" fmla="*/ 1403 w 1404"/>
                <a:gd name="T33" fmla="*/ 249 h 1153"/>
                <a:gd name="T34" fmla="*/ 1401 w 1404"/>
                <a:gd name="T35" fmla="*/ 185 h 1153"/>
                <a:gd name="T36" fmla="*/ 1386 w 1404"/>
                <a:gd name="T37" fmla="*/ 136 h 1153"/>
                <a:gd name="T38" fmla="*/ 1370 w 1404"/>
                <a:gd name="T39" fmla="*/ 90 h 1153"/>
                <a:gd name="T40" fmla="*/ 1335 w 1404"/>
                <a:gd name="T41" fmla="*/ 55 h 1153"/>
                <a:gd name="T42" fmla="*/ 1280 w 1404"/>
                <a:gd name="T43" fmla="*/ 18 h 1153"/>
                <a:gd name="T44" fmla="*/ 1214 w 1404"/>
                <a:gd name="T45" fmla="*/ 0 h 1153"/>
                <a:gd name="T46" fmla="*/ 1172 w 1404"/>
                <a:gd name="T47" fmla="*/ 4 h 1153"/>
                <a:gd name="T48" fmla="*/ 1111 w 1404"/>
                <a:gd name="T49" fmla="*/ 7 h 1153"/>
                <a:gd name="T50" fmla="*/ 1053 w 1404"/>
                <a:gd name="T51" fmla="*/ 20 h 1153"/>
                <a:gd name="T52" fmla="*/ 989 w 1404"/>
                <a:gd name="T53" fmla="*/ 46 h 1153"/>
                <a:gd name="T54" fmla="*/ 939 w 1404"/>
                <a:gd name="T55" fmla="*/ 79 h 1153"/>
                <a:gd name="T56" fmla="*/ 899 w 1404"/>
                <a:gd name="T57" fmla="*/ 106 h 1153"/>
                <a:gd name="T58" fmla="*/ 878 w 1404"/>
                <a:gd name="T59" fmla="*/ 149 h 1153"/>
                <a:gd name="T60" fmla="*/ 897 w 1404"/>
                <a:gd name="T61" fmla="*/ 187 h 1153"/>
                <a:gd name="T62" fmla="*/ 939 w 1404"/>
                <a:gd name="T63" fmla="*/ 183 h 1153"/>
                <a:gd name="T64" fmla="*/ 987 w 1404"/>
                <a:gd name="T65" fmla="*/ 171 h 1153"/>
                <a:gd name="T66" fmla="*/ 1033 w 1404"/>
                <a:gd name="T67" fmla="*/ 158 h 1153"/>
                <a:gd name="T68" fmla="*/ 1069 w 1404"/>
                <a:gd name="T69" fmla="*/ 150 h 1153"/>
                <a:gd name="T70" fmla="*/ 1111 w 1404"/>
                <a:gd name="T71" fmla="*/ 150 h 1153"/>
                <a:gd name="T72" fmla="*/ 1154 w 1404"/>
                <a:gd name="T73" fmla="*/ 163 h 1153"/>
                <a:gd name="T74" fmla="*/ 1183 w 1404"/>
                <a:gd name="T75" fmla="*/ 204 h 1153"/>
                <a:gd name="T76" fmla="*/ 1179 w 1404"/>
                <a:gd name="T77" fmla="*/ 248 h 1153"/>
                <a:gd name="T78" fmla="*/ 1157 w 1404"/>
                <a:gd name="T79" fmla="*/ 286 h 1153"/>
                <a:gd name="T80" fmla="*/ 1121 w 1404"/>
                <a:gd name="T81" fmla="*/ 323 h 1153"/>
                <a:gd name="T82" fmla="*/ 1047 w 1404"/>
                <a:gd name="T83" fmla="*/ 361 h 1153"/>
                <a:gd name="T84" fmla="*/ 908 w 1404"/>
                <a:gd name="T85" fmla="*/ 415 h 1153"/>
                <a:gd name="T86" fmla="*/ 194 w 1404"/>
                <a:gd name="T87" fmla="*/ 675 h 1153"/>
                <a:gd name="T88" fmla="*/ 123 w 1404"/>
                <a:gd name="T89" fmla="*/ 715 h 1153"/>
                <a:gd name="T90" fmla="*/ 68 w 1404"/>
                <a:gd name="T91" fmla="*/ 763 h 1153"/>
                <a:gd name="T92" fmla="*/ 29 w 1404"/>
                <a:gd name="T93" fmla="*/ 809 h 1153"/>
                <a:gd name="T94" fmla="*/ 6 w 1404"/>
                <a:gd name="T95" fmla="*/ 858 h 1153"/>
                <a:gd name="T96" fmla="*/ 0 w 1404"/>
                <a:gd name="T97" fmla="*/ 912 h 1153"/>
                <a:gd name="T98" fmla="*/ 8 w 1404"/>
                <a:gd name="T99" fmla="*/ 952 h 1153"/>
                <a:gd name="T100" fmla="*/ 22 w 1404"/>
                <a:gd name="T101" fmla="*/ 992 h 1153"/>
                <a:gd name="T102" fmla="*/ 59 w 1404"/>
                <a:gd name="T103" fmla="*/ 1036 h 1153"/>
                <a:gd name="T104" fmla="*/ 127 w 1404"/>
                <a:gd name="T105" fmla="*/ 1095 h 1153"/>
                <a:gd name="T106" fmla="*/ 198 w 1404"/>
                <a:gd name="T107" fmla="*/ 1135 h 1153"/>
                <a:gd name="T108" fmla="*/ 273 w 1404"/>
                <a:gd name="T109" fmla="*/ 1152 h 1153"/>
                <a:gd name="T110" fmla="*/ 466 w 1404"/>
                <a:gd name="T111" fmla="*/ 1084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4" h="1153">
                  <a:moveTo>
                    <a:pt x="466" y="1084"/>
                  </a:moveTo>
                  <a:lnTo>
                    <a:pt x="370" y="1066"/>
                  </a:lnTo>
                  <a:lnTo>
                    <a:pt x="299" y="1035"/>
                  </a:lnTo>
                  <a:lnTo>
                    <a:pt x="257" y="1002"/>
                  </a:lnTo>
                  <a:lnTo>
                    <a:pt x="220" y="956"/>
                  </a:lnTo>
                  <a:lnTo>
                    <a:pt x="209" y="914"/>
                  </a:lnTo>
                  <a:lnTo>
                    <a:pt x="215" y="873"/>
                  </a:lnTo>
                  <a:lnTo>
                    <a:pt x="231" y="836"/>
                  </a:lnTo>
                  <a:lnTo>
                    <a:pt x="273" y="798"/>
                  </a:lnTo>
                  <a:lnTo>
                    <a:pt x="330" y="774"/>
                  </a:lnTo>
                  <a:lnTo>
                    <a:pt x="400" y="748"/>
                  </a:lnTo>
                  <a:lnTo>
                    <a:pt x="1110" y="499"/>
                  </a:lnTo>
                  <a:lnTo>
                    <a:pt x="1207" y="451"/>
                  </a:lnTo>
                  <a:lnTo>
                    <a:pt x="1289" y="398"/>
                  </a:lnTo>
                  <a:lnTo>
                    <a:pt x="1344" y="356"/>
                  </a:lnTo>
                  <a:lnTo>
                    <a:pt x="1381" y="310"/>
                  </a:lnTo>
                  <a:lnTo>
                    <a:pt x="1403" y="249"/>
                  </a:lnTo>
                  <a:lnTo>
                    <a:pt x="1401" y="185"/>
                  </a:lnTo>
                  <a:lnTo>
                    <a:pt x="1386" y="136"/>
                  </a:lnTo>
                  <a:lnTo>
                    <a:pt x="1370" y="90"/>
                  </a:lnTo>
                  <a:lnTo>
                    <a:pt x="1335" y="55"/>
                  </a:lnTo>
                  <a:lnTo>
                    <a:pt x="1280" y="18"/>
                  </a:lnTo>
                  <a:lnTo>
                    <a:pt x="1214" y="0"/>
                  </a:lnTo>
                  <a:lnTo>
                    <a:pt x="1172" y="4"/>
                  </a:lnTo>
                  <a:lnTo>
                    <a:pt x="1111" y="7"/>
                  </a:lnTo>
                  <a:lnTo>
                    <a:pt x="1053" y="20"/>
                  </a:lnTo>
                  <a:lnTo>
                    <a:pt x="989" y="46"/>
                  </a:lnTo>
                  <a:lnTo>
                    <a:pt x="939" y="79"/>
                  </a:lnTo>
                  <a:lnTo>
                    <a:pt x="899" y="106"/>
                  </a:lnTo>
                  <a:lnTo>
                    <a:pt x="878" y="149"/>
                  </a:lnTo>
                  <a:lnTo>
                    <a:pt x="897" y="187"/>
                  </a:lnTo>
                  <a:lnTo>
                    <a:pt x="939" y="183"/>
                  </a:lnTo>
                  <a:lnTo>
                    <a:pt x="987" y="171"/>
                  </a:lnTo>
                  <a:lnTo>
                    <a:pt x="1033" y="158"/>
                  </a:lnTo>
                  <a:lnTo>
                    <a:pt x="1069" y="150"/>
                  </a:lnTo>
                  <a:lnTo>
                    <a:pt x="1111" y="150"/>
                  </a:lnTo>
                  <a:lnTo>
                    <a:pt x="1154" y="163"/>
                  </a:lnTo>
                  <a:lnTo>
                    <a:pt x="1183" y="204"/>
                  </a:lnTo>
                  <a:lnTo>
                    <a:pt x="1179" y="248"/>
                  </a:lnTo>
                  <a:lnTo>
                    <a:pt x="1157" y="286"/>
                  </a:lnTo>
                  <a:lnTo>
                    <a:pt x="1121" y="323"/>
                  </a:lnTo>
                  <a:lnTo>
                    <a:pt x="1047" y="361"/>
                  </a:lnTo>
                  <a:lnTo>
                    <a:pt x="908" y="415"/>
                  </a:lnTo>
                  <a:lnTo>
                    <a:pt x="194" y="675"/>
                  </a:lnTo>
                  <a:lnTo>
                    <a:pt x="123" y="715"/>
                  </a:lnTo>
                  <a:lnTo>
                    <a:pt x="68" y="763"/>
                  </a:lnTo>
                  <a:lnTo>
                    <a:pt x="29" y="809"/>
                  </a:lnTo>
                  <a:lnTo>
                    <a:pt x="6" y="858"/>
                  </a:lnTo>
                  <a:lnTo>
                    <a:pt x="0" y="912"/>
                  </a:lnTo>
                  <a:lnTo>
                    <a:pt x="8" y="952"/>
                  </a:lnTo>
                  <a:lnTo>
                    <a:pt x="22" y="992"/>
                  </a:lnTo>
                  <a:lnTo>
                    <a:pt x="59" y="1036"/>
                  </a:lnTo>
                  <a:lnTo>
                    <a:pt x="127" y="1095"/>
                  </a:lnTo>
                  <a:lnTo>
                    <a:pt x="198" y="1135"/>
                  </a:lnTo>
                  <a:lnTo>
                    <a:pt x="273" y="1152"/>
                  </a:lnTo>
                  <a:lnTo>
                    <a:pt x="466" y="108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2" name="Freeform 12"/>
            <p:cNvSpPr>
              <a:spLocks/>
            </p:cNvSpPr>
            <p:nvPr/>
          </p:nvSpPr>
          <p:spPr bwMode="auto">
            <a:xfrm>
              <a:off x="2711" y="3280"/>
              <a:ext cx="368" cy="422"/>
            </a:xfrm>
            <a:custGeom>
              <a:avLst/>
              <a:gdLst>
                <a:gd name="T0" fmla="*/ 367 w 368"/>
                <a:gd name="T1" fmla="*/ 421 h 422"/>
                <a:gd name="T2" fmla="*/ 171 w 368"/>
                <a:gd name="T3" fmla="*/ 340 h 422"/>
                <a:gd name="T4" fmla="*/ 117 w 368"/>
                <a:gd name="T5" fmla="*/ 304 h 422"/>
                <a:gd name="T6" fmla="*/ 73 w 368"/>
                <a:gd name="T7" fmla="*/ 265 h 422"/>
                <a:gd name="T8" fmla="*/ 31 w 368"/>
                <a:gd name="T9" fmla="*/ 219 h 422"/>
                <a:gd name="T10" fmla="*/ 9 w 368"/>
                <a:gd name="T11" fmla="*/ 179 h 422"/>
                <a:gd name="T12" fmla="*/ 0 w 368"/>
                <a:gd name="T13" fmla="*/ 137 h 422"/>
                <a:gd name="T14" fmla="*/ 2 w 368"/>
                <a:gd name="T15" fmla="*/ 95 h 422"/>
                <a:gd name="T16" fmla="*/ 19 w 368"/>
                <a:gd name="T17" fmla="*/ 51 h 422"/>
                <a:gd name="T18" fmla="*/ 44 w 368"/>
                <a:gd name="T19" fmla="*/ 0 h 422"/>
                <a:gd name="T20" fmla="*/ 120 w 368"/>
                <a:gd name="T21" fmla="*/ 52 h 422"/>
                <a:gd name="T22" fmla="*/ 95 w 368"/>
                <a:gd name="T23" fmla="*/ 98 h 422"/>
                <a:gd name="T24" fmla="*/ 95 w 368"/>
                <a:gd name="T25" fmla="*/ 143 h 422"/>
                <a:gd name="T26" fmla="*/ 122 w 368"/>
                <a:gd name="T27" fmla="*/ 191 h 422"/>
                <a:gd name="T28" fmla="*/ 162 w 368"/>
                <a:gd name="T29" fmla="*/ 235 h 422"/>
                <a:gd name="T30" fmla="*/ 223 w 368"/>
                <a:gd name="T31" fmla="*/ 284 h 422"/>
                <a:gd name="T32" fmla="*/ 290 w 368"/>
                <a:gd name="T33" fmla="*/ 317 h 422"/>
                <a:gd name="T34" fmla="*/ 332 w 368"/>
                <a:gd name="T35" fmla="*/ 351 h 422"/>
                <a:gd name="T36" fmla="*/ 351 w 368"/>
                <a:gd name="T37" fmla="*/ 378 h 422"/>
                <a:gd name="T38" fmla="*/ 367 w 368"/>
                <a:gd name="T39"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 h="422">
                  <a:moveTo>
                    <a:pt x="367" y="421"/>
                  </a:moveTo>
                  <a:lnTo>
                    <a:pt x="171" y="340"/>
                  </a:lnTo>
                  <a:lnTo>
                    <a:pt x="117" y="304"/>
                  </a:lnTo>
                  <a:lnTo>
                    <a:pt x="73" y="265"/>
                  </a:lnTo>
                  <a:lnTo>
                    <a:pt x="31" y="219"/>
                  </a:lnTo>
                  <a:lnTo>
                    <a:pt x="9" y="179"/>
                  </a:lnTo>
                  <a:lnTo>
                    <a:pt x="0" y="137"/>
                  </a:lnTo>
                  <a:lnTo>
                    <a:pt x="2" y="95"/>
                  </a:lnTo>
                  <a:lnTo>
                    <a:pt x="19" y="51"/>
                  </a:lnTo>
                  <a:lnTo>
                    <a:pt x="44" y="0"/>
                  </a:lnTo>
                  <a:lnTo>
                    <a:pt x="120" y="52"/>
                  </a:lnTo>
                  <a:lnTo>
                    <a:pt x="95" y="98"/>
                  </a:lnTo>
                  <a:lnTo>
                    <a:pt x="95" y="143"/>
                  </a:lnTo>
                  <a:lnTo>
                    <a:pt x="122" y="191"/>
                  </a:lnTo>
                  <a:lnTo>
                    <a:pt x="162" y="235"/>
                  </a:lnTo>
                  <a:lnTo>
                    <a:pt x="223" y="284"/>
                  </a:lnTo>
                  <a:lnTo>
                    <a:pt x="290" y="317"/>
                  </a:lnTo>
                  <a:lnTo>
                    <a:pt x="332" y="351"/>
                  </a:lnTo>
                  <a:lnTo>
                    <a:pt x="351" y="378"/>
                  </a:lnTo>
                  <a:lnTo>
                    <a:pt x="367"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3" name="Freeform 13"/>
            <p:cNvSpPr>
              <a:spLocks/>
            </p:cNvSpPr>
            <p:nvPr/>
          </p:nvSpPr>
          <p:spPr bwMode="auto">
            <a:xfrm>
              <a:off x="2432" y="1792"/>
              <a:ext cx="989" cy="1439"/>
            </a:xfrm>
            <a:custGeom>
              <a:avLst/>
              <a:gdLst>
                <a:gd name="T0" fmla="*/ 525 w 989"/>
                <a:gd name="T1" fmla="*/ 1438 h 1439"/>
                <a:gd name="T2" fmla="*/ 582 w 989"/>
                <a:gd name="T3" fmla="*/ 1409 h 1439"/>
                <a:gd name="T4" fmla="*/ 647 w 989"/>
                <a:gd name="T5" fmla="*/ 1355 h 1439"/>
                <a:gd name="T6" fmla="*/ 670 w 989"/>
                <a:gd name="T7" fmla="*/ 1304 h 1439"/>
                <a:gd name="T8" fmla="*/ 686 w 989"/>
                <a:gd name="T9" fmla="*/ 1255 h 1439"/>
                <a:gd name="T10" fmla="*/ 677 w 989"/>
                <a:gd name="T11" fmla="*/ 1198 h 1439"/>
                <a:gd name="T12" fmla="*/ 637 w 989"/>
                <a:gd name="T13" fmla="*/ 1125 h 1439"/>
                <a:gd name="T14" fmla="*/ 609 w 989"/>
                <a:gd name="T15" fmla="*/ 1092 h 1439"/>
                <a:gd name="T16" fmla="*/ 569 w 989"/>
                <a:gd name="T17" fmla="*/ 1063 h 1439"/>
                <a:gd name="T18" fmla="*/ 259 w 989"/>
                <a:gd name="T19" fmla="*/ 905 h 1439"/>
                <a:gd name="T20" fmla="*/ 201 w 989"/>
                <a:gd name="T21" fmla="*/ 863 h 1439"/>
                <a:gd name="T22" fmla="*/ 177 w 989"/>
                <a:gd name="T23" fmla="*/ 843 h 1439"/>
                <a:gd name="T24" fmla="*/ 160 w 989"/>
                <a:gd name="T25" fmla="*/ 800 h 1439"/>
                <a:gd name="T26" fmla="*/ 171 w 989"/>
                <a:gd name="T27" fmla="*/ 766 h 1439"/>
                <a:gd name="T28" fmla="*/ 215 w 989"/>
                <a:gd name="T29" fmla="*/ 738 h 1439"/>
                <a:gd name="T30" fmla="*/ 294 w 989"/>
                <a:gd name="T31" fmla="*/ 709 h 1439"/>
                <a:gd name="T32" fmla="*/ 780 w 989"/>
                <a:gd name="T33" fmla="*/ 521 h 1439"/>
                <a:gd name="T34" fmla="*/ 856 w 989"/>
                <a:gd name="T35" fmla="*/ 471 h 1439"/>
                <a:gd name="T36" fmla="*/ 918 w 989"/>
                <a:gd name="T37" fmla="*/ 417 h 1439"/>
                <a:gd name="T38" fmla="*/ 953 w 989"/>
                <a:gd name="T39" fmla="*/ 379 h 1439"/>
                <a:gd name="T40" fmla="*/ 984 w 989"/>
                <a:gd name="T41" fmla="*/ 334 h 1439"/>
                <a:gd name="T42" fmla="*/ 988 w 989"/>
                <a:gd name="T43" fmla="*/ 274 h 1439"/>
                <a:gd name="T44" fmla="*/ 972 w 989"/>
                <a:gd name="T45" fmla="*/ 214 h 1439"/>
                <a:gd name="T46" fmla="*/ 953 w 989"/>
                <a:gd name="T47" fmla="*/ 167 h 1439"/>
                <a:gd name="T48" fmla="*/ 920 w 989"/>
                <a:gd name="T49" fmla="*/ 126 h 1439"/>
                <a:gd name="T50" fmla="*/ 875 w 989"/>
                <a:gd name="T51" fmla="*/ 85 h 1439"/>
                <a:gd name="T52" fmla="*/ 828 w 989"/>
                <a:gd name="T53" fmla="*/ 50 h 1439"/>
                <a:gd name="T54" fmla="*/ 803 w 989"/>
                <a:gd name="T55" fmla="*/ 29 h 1439"/>
                <a:gd name="T56" fmla="*/ 756 w 989"/>
                <a:gd name="T57" fmla="*/ 0 h 1439"/>
                <a:gd name="T58" fmla="*/ 588 w 989"/>
                <a:gd name="T59" fmla="*/ 61 h 1439"/>
                <a:gd name="T60" fmla="*/ 649 w 989"/>
                <a:gd name="T61" fmla="*/ 104 h 1439"/>
                <a:gd name="T62" fmla="*/ 694 w 989"/>
                <a:gd name="T63" fmla="*/ 145 h 1439"/>
                <a:gd name="T64" fmla="*/ 739 w 989"/>
                <a:gd name="T65" fmla="*/ 182 h 1439"/>
                <a:gd name="T66" fmla="*/ 780 w 989"/>
                <a:gd name="T67" fmla="*/ 223 h 1439"/>
                <a:gd name="T68" fmla="*/ 803 w 989"/>
                <a:gd name="T69" fmla="*/ 272 h 1439"/>
                <a:gd name="T70" fmla="*/ 787 w 989"/>
                <a:gd name="T71" fmla="*/ 323 h 1439"/>
                <a:gd name="T72" fmla="*/ 729 w 989"/>
                <a:gd name="T73" fmla="*/ 369 h 1439"/>
                <a:gd name="T74" fmla="*/ 639 w 989"/>
                <a:gd name="T75" fmla="*/ 413 h 1439"/>
                <a:gd name="T76" fmla="*/ 212 w 989"/>
                <a:gd name="T77" fmla="*/ 589 h 1439"/>
                <a:gd name="T78" fmla="*/ 160 w 989"/>
                <a:gd name="T79" fmla="*/ 608 h 1439"/>
                <a:gd name="T80" fmla="*/ 88 w 989"/>
                <a:gd name="T81" fmla="*/ 653 h 1439"/>
                <a:gd name="T82" fmla="*/ 43 w 989"/>
                <a:gd name="T83" fmla="*/ 698 h 1439"/>
                <a:gd name="T84" fmla="*/ 9 w 989"/>
                <a:gd name="T85" fmla="*/ 755 h 1439"/>
                <a:gd name="T86" fmla="*/ 0 w 989"/>
                <a:gd name="T87" fmla="*/ 820 h 1439"/>
                <a:gd name="T88" fmla="*/ 10 w 989"/>
                <a:gd name="T89" fmla="*/ 872 h 1439"/>
                <a:gd name="T90" fmla="*/ 40 w 989"/>
                <a:gd name="T91" fmla="*/ 914 h 1439"/>
                <a:gd name="T92" fmla="*/ 84 w 989"/>
                <a:gd name="T93" fmla="*/ 949 h 1439"/>
                <a:gd name="T94" fmla="*/ 159 w 989"/>
                <a:gd name="T95" fmla="*/ 999 h 1439"/>
                <a:gd name="T96" fmla="*/ 487 w 989"/>
                <a:gd name="T97" fmla="*/ 1164 h 1439"/>
                <a:gd name="T98" fmla="*/ 530 w 989"/>
                <a:gd name="T99" fmla="*/ 1197 h 1439"/>
                <a:gd name="T100" fmla="*/ 569 w 989"/>
                <a:gd name="T101" fmla="*/ 1236 h 1439"/>
                <a:gd name="T102" fmla="*/ 557 w 989"/>
                <a:gd name="T103" fmla="*/ 1292 h 1439"/>
                <a:gd name="T104" fmla="*/ 502 w 989"/>
                <a:gd name="T105" fmla="*/ 1354 h 1439"/>
                <a:gd name="T106" fmla="*/ 434 w 989"/>
                <a:gd name="T107" fmla="*/ 1394 h 1439"/>
                <a:gd name="T108" fmla="*/ 525 w 989"/>
                <a:gd name="T109" fmla="*/ 1438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9" h="1439">
                  <a:moveTo>
                    <a:pt x="525" y="1438"/>
                  </a:moveTo>
                  <a:lnTo>
                    <a:pt x="582" y="1409"/>
                  </a:lnTo>
                  <a:lnTo>
                    <a:pt x="647" y="1355"/>
                  </a:lnTo>
                  <a:lnTo>
                    <a:pt x="670" y="1304"/>
                  </a:lnTo>
                  <a:lnTo>
                    <a:pt x="686" y="1255"/>
                  </a:lnTo>
                  <a:lnTo>
                    <a:pt x="677" y="1198"/>
                  </a:lnTo>
                  <a:lnTo>
                    <a:pt x="637" y="1125"/>
                  </a:lnTo>
                  <a:lnTo>
                    <a:pt x="609" y="1092"/>
                  </a:lnTo>
                  <a:lnTo>
                    <a:pt x="569" y="1063"/>
                  </a:lnTo>
                  <a:lnTo>
                    <a:pt x="259" y="905"/>
                  </a:lnTo>
                  <a:lnTo>
                    <a:pt x="201" y="863"/>
                  </a:lnTo>
                  <a:lnTo>
                    <a:pt x="177" y="843"/>
                  </a:lnTo>
                  <a:lnTo>
                    <a:pt x="160" y="800"/>
                  </a:lnTo>
                  <a:lnTo>
                    <a:pt x="171" y="766"/>
                  </a:lnTo>
                  <a:lnTo>
                    <a:pt x="215" y="738"/>
                  </a:lnTo>
                  <a:lnTo>
                    <a:pt x="294" y="709"/>
                  </a:lnTo>
                  <a:lnTo>
                    <a:pt x="780" y="521"/>
                  </a:lnTo>
                  <a:lnTo>
                    <a:pt x="856" y="471"/>
                  </a:lnTo>
                  <a:lnTo>
                    <a:pt x="918" y="417"/>
                  </a:lnTo>
                  <a:lnTo>
                    <a:pt x="953" y="379"/>
                  </a:lnTo>
                  <a:lnTo>
                    <a:pt x="984" y="334"/>
                  </a:lnTo>
                  <a:lnTo>
                    <a:pt x="988" y="274"/>
                  </a:lnTo>
                  <a:lnTo>
                    <a:pt x="972" y="214"/>
                  </a:lnTo>
                  <a:lnTo>
                    <a:pt x="953" y="167"/>
                  </a:lnTo>
                  <a:lnTo>
                    <a:pt x="920" y="126"/>
                  </a:lnTo>
                  <a:lnTo>
                    <a:pt x="875" y="85"/>
                  </a:lnTo>
                  <a:lnTo>
                    <a:pt x="828" y="50"/>
                  </a:lnTo>
                  <a:lnTo>
                    <a:pt x="803" y="29"/>
                  </a:lnTo>
                  <a:lnTo>
                    <a:pt x="756" y="0"/>
                  </a:lnTo>
                  <a:lnTo>
                    <a:pt x="588" y="61"/>
                  </a:lnTo>
                  <a:lnTo>
                    <a:pt x="649" y="104"/>
                  </a:lnTo>
                  <a:lnTo>
                    <a:pt x="694" y="145"/>
                  </a:lnTo>
                  <a:lnTo>
                    <a:pt x="739" y="182"/>
                  </a:lnTo>
                  <a:lnTo>
                    <a:pt x="780" y="223"/>
                  </a:lnTo>
                  <a:lnTo>
                    <a:pt x="803" y="272"/>
                  </a:lnTo>
                  <a:lnTo>
                    <a:pt x="787" y="323"/>
                  </a:lnTo>
                  <a:lnTo>
                    <a:pt x="729" y="369"/>
                  </a:lnTo>
                  <a:lnTo>
                    <a:pt x="639" y="413"/>
                  </a:lnTo>
                  <a:lnTo>
                    <a:pt x="212" y="589"/>
                  </a:lnTo>
                  <a:lnTo>
                    <a:pt x="160" y="608"/>
                  </a:lnTo>
                  <a:lnTo>
                    <a:pt x="88" y="653"/>
                  </a:lnTo>
                  <a:lnTo>
                    <a:pt x="43" y="698"/>
                  </a:lnTo>
                  <a:lnTo>
                    <a:pt x="9" y="755"/>
                  </a:lnTo>
                  <a:lnTo>
                    <a:pt x="0" y="820"/>
                  </a:lnTo>
                  <a:lnTo>
                    <a:pt x="10" y="872"/>
                  </a:lnTo>
                  <a:lnTo>
                    <a:pt x="40" y="914"/>
                  </a:lnTo>
                  <a:lnTo>
                    <a:pt x="84" y="949"/>
                  </a:lnTo>
                  <a:lnTo>
                    <a:pt x="159" y="999"/>
                  </a:lnTo>
                  <a:lnTo>
                    <a:pt x="487" y="1164"/>
                  </a:lnTo>
                  <a:lnTo>
                    <a:pt x="530" y="1197"/>
                  </a:lnTo>
                  <a:lnTo>
                    <a:pt x="569" y="1236"/>
                  </a:lnTo>
                  <a:lnTo>
                    <a:pt x="557" y="1292"/>
                  </a:lnTo>
                  <a:lnTo>
                    <a:pt x="502" y="1354"/>
                  </a:lnTo>
                  <a:lnTo>
                    <a:pt x="434" y="1394"/>
                  </a:lnTo>
                  <a:lnTo>
                    <a:pt x="525" y="143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4" name="Freeform 14"/>
            <p:cNvSpPr>
              <a:spLocks/>
            </p:cNvSpPr>
            <p:nvPr/>
          </p:nvSpPr>
          <p:spPr bwMode="auto">
            <a:xfrm>
              <a:off x="2100" y="1162"/>
              <a:ext cx="669" cy="582"/>
            </a:xfrm>
            <a:custGeom>
              <a:avLst/>
              <a:gdLst>
                <a:gd name="T0" fmla="*/ 668 w 669"/>
                <a:gd name="T1" fmla="*/ 553 h 582"/>
                <a:gd name="T2" fmla="*/ 668 w 669"/>
                <a:gd name="T3" fmla="*/ 450 h 582"/>
                <a:gd name="T4" fmla="*/ 562 w 669"/>
                <a:gd name="T5" fmla="*/ 435 h 582"/>
                <a:gd name="T6" fmla="*/ 448 w 669"/>
                <a:gd name="T7" fmla="*/ 420 h 582"/>
                <a:gd name="T8" fmla="*/ 367 w 669"/>
                <a:gd name="T9" fmla="*/ 400 h 582"/>
                <a:gd name="T10" fmla="*/ 314 w 669"/>
                <a:gd name="T11" fmla="*/ 378 h 582"/>
                <a:gd name="T12" fmla="*/ 257 w 669"/>
                <a:gd name="T13" fmla="*/ 349 h 582"/>
                <a:gd name="T14" fmla="*/ 220 w 669"/>
                <a:gd name="T15" fmla="*/ 314 h 582"/>
                <a:gd name="T16" fmla="*/ 193 w 669"/>
                <a:gd name="T17" fmla="*/ 274 h 582"/>
                <a:gd name="T18" fmla="*/ 180 w 669"/>
                <a:gd name="T19" fmla="*/ 231 h 582"/>
                <a:gd name="T20" fmla="*/ 180 w 669"/>
                <a:gd name="T21" fmla="*/ 189 h 582"/>
                <a:gd name="T22" fmla="*/ 193 w 669"/>
                <a:gd name="T23" fmla="*/ 165 h 582"/>
                <a:gd name="T24" fmla="*/ 209 w 669"/>
                <a:gd name="T25" fmla="*/ 143 h 582"/>
                <a:gd name="T26" fmla="*/ 255 w 669"/>
                <a:gd name="T27" fmla="*/ 127 h 582"/>
                <a:gd name="T28" fmla="*/ 297 w 669"/>
                <a:gd name="T29" fmla="*/ 127 h 582"/>
                <a:gd name="T30" fmla="*/ 345 w 669"/>
                <a:gd name="T31" fmla="*/ 141 h 582"/>
                <a:gd name="T32" fmla="*/ 396 w 669"/>
                <a:gd name="T33" fmla="*/ 156 h 582"/>
                <a:gd name="T34" fmla="*/ 448 w 669"/>
                <a:gd name="T35" fmla="*/ 163 h 582"/>
                <a:gd name="T36" fmla="*/ 477 w 669"/>
                <a:gd name="T37" fmla="*/ 125 h 582"/>
                <a:gd name="T38" fmla="*/ 464 w 669"/>
                <a:gd name="T39" fmla="*/ 86 h 582"/>
                <a:gd name="T40" fmla="*/ 415 w 669"/>
                <a:gd name="T41" fmla="*/ 42 h 582"/>
                <a:gd name="T42" fmla="*/ 363 w 669"/>
                <a:gd name="T43" fmla="*/ 18 h 582"/>
                <a:gd name="T44" fmla="*/ 319 w 669"/>
                <a:gd name="T45" fmla="*/ 7 h 582"/>
                <a:gd name="T46" fmla="*/ 273 w 669"/>
                <a:gd name="T47" fmla="*/ 2 h 582"/>
                <a:gd name="T48" fmla="*/ 222 w 669"/>
                <a:gd name="T49" fmla="*/ 0 h 582"/>
                <a:gd name="T50" fmla="*/ 176 w 669"/>
                <a:gd name="T51" fmla="*/ 4 h 582"/>
                <a:gd name="T52" fmla="*/ 136 w 669"/>
                <a:gd name="T53" fmla="*/ 15 h 582"/>
                <a:gd name="T54" fmla="*/ 86 w 669"/>
                <a:gd name="T55" fmla="*/ 33 h 582"/>
                <a:gd name="T56" fmla="*/ 50 w 669"/>
                <a:gd name="T57" fmla="*/ 66 h 582"/>
                <a:gd name="T58" fmla="*/ 22 w 669"/>
                <a:gd name="T59" fmla="*/ 99 h 582"/>
                <a:gd name="T60" fmla="*/ 6 w 669"/>
                <a:gd name="T61" fmla="*/ 145 h 582"/>
                <a:gd name="T62" fmla="*/ 0 w 669"/>
                <a:gd name="T63" fmla="*/ 189 h 582"/>
                <a:gd name="T64" fmla="*/ 9 w 669"/>
                <a:gd name="T65" fmla="*/ 237 h 582"/>
                <a:gd name="T66" fmla="*/ 22 w 669"/>
                <a:gd name="T67" fmla="*/ 285 h 582"/>
                <a:gd name="T68" fmla="*/ 50 w 669"/>
                <a:gd name="T69" fmla="*/ 330 h 582"/>
                <a:gd name="T70" fmla="*/ 81 w 669"/>
                <a:gd name="T71" fmla="*/ 375 h 582"/>
                <a:gd name="T72" fmla="*/ 125 w 669"/>
                <a:gd name="T73" fmla="*/ 419 h 582"/>
                <a:gd name="T74" fmla="*/ 169 w 669"/>
                <a:gd name="T75" fmla="*/ 457 h 582"/>
                <a:gd name="T76" fmla="*/ 217 w 669"/>
                <a:gd name="T77" fmla="*/ 488 h 582"/>
                <a:gd name="T78" fmla="*/ 266 w 669"/>
                <a:gd name="T79" fmla="*/ 514 h 582"/>
                <a:gd name="T80" fmla="*/ 310 w 669"/>
                <a:gd name="T81" fmla="*/ 534 h 582"/>
                <a:gd name="T82" fmla="*/ 369 w 669"/>
                <a:gd name="T83" fmla="*/ 549 h 582"/>
                <a:gd name="T84" fmla="*/ 437 w 669"/>
                <a:gd name="T85" fmla="*/ 568 h 582"/>
                <a:gd name="T86" fmla="*/ 516 w 669"/>
                <a:gd name="T87" fmla="*/ 581 h 582"/>
                <a:gd name="T88" fmla="*/ 595 w 669"/>
                <a:gd name="T89" fmla="*/ 577 h 582"/>
                <a:gd name="T90" fmla="*/ 668 w 669"/>
                <a:gd name="T91" fmla="*/ 553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9" h="582">
                  <a:moveTo>
                    <a:pt x="668" y="553"/>
                  </a:moveTo>
                  <a:lnTo>
                    <a:pt x="668" y="450"/>
                  </a:lnTo>
                  <a:lnTo>
                    <a:pt x="562" y="435"/>
                  </a:lnTo>
                  <a:lnTo>
                    <a:pt x="448" y="420"/>
                  </a:lnTo>
                  <a:lnTo>
                    <a:pt x="367" y="400"/>
                  </a:lnTo>
                  <a:lnTo>
                    <a:pt x="314" y="378"/>
                  </a:lnTo>
                  <a:lnTo>
                    <a:pt x="257" y="349"/>
                  </a:lnTo>
                  <a:lnTo>
                    <a:pt x="220" y="314"/>
                  </a:lnTo>
                  <a:lnTo>
                    <a:pt x="193" y="274"/>
                  </a:lnTo>
                  <a:lnTo>
                    <a:pt x="180" y="231"/>
                  </a:lnTo>
                  <a:lnTo>
                    <a:pt x="180" y="189"/>
                  </a:lnTo>
                  <a:lnTo>
                    <a:pt x="193" y="165"/>
                  </a:lnTo>
                  <a:lnTo>
                    <a:pt x="209" y="143"/>
                  </a:lnTo>
                  <a:lnTo>
                    <a:pt x="255" y="127"/>
                  </a:lnTo>
                  <a:lnTo>
                    <a:pt x="297" y="127"/>
                  </a:lnTo>
                  <a:lnTo>
                    <a:pt x="345" y="141"/>
                  </a:lnTo>
                  <a:lnTo>
                    <a:pt x="396" y="156"/>
                  </a:lnTo>
                  <a:lnTo>
                    <a:pt x="448" y="163"/>
                  </a:lnTo>
                  <a:lnTo>
                    <a:pt x="477" y="125"/>
                  </a:lnTo>
                  <a:lnTo>
                    <a:pt x="464" y="86"/>
                  </a:lnTo>
                  <a:lnTo>
                    <a:pt x="415" y="42"/>
                  </a:lnTo>
                  <a:lnTo>
                    <a:pt x="363" y="18"/>
                  </a:lnTo>
                  <a:lnTo>
                    <a:pt x="319" y="7"/>
                  </a:lnTo>
                  <a:lnTo>
                    <a:pt x="273" y="2"/>
                  </a:lnTo>
                  <a:lnTo>
                    <a:pt x="222" y="0"/>
                  </a:lnTo>
                  <a:lnTo>
                    <a:pt x="176" y="4"/>
                  </a:lnTo>
                  <a:lnTo>
                    <a:pt x="136" y="15"/>
                  </a:lnTo>
                  <a:lnTo>
                    <a:pt x="86" y="33"/>
                  </a:lnTo>
                  <a:lnTo>
                    <a:pt x="50" y="66"/>
                  </a:lnTo>
                  <a:lnTo>
                    <a:pt x="22" y="99"/>
                  </a:lnTo>
                  <a:lnTo>
                    <a:pt x="6" y="145"/>
                  </a:lnTo>
                  <a:lnTo>
                    <a:pt x="0" y="189"/>
                  </a:lnTo>
                  <a:lnTo>
                    <a:pt x="9" y="237"/>
                  </a:lnTo>
                  <a:lnTo>
                    <a:pt x="22" y="285"/>
                  </a:lnTo>
                  <a:lnTo>
                    <a:pt x="50" y="330"/>
                  </a:lnTo>
                  <a:lnTo>
                    <a:pt x="81" y="375"/>
                  </a:lnTo>
                  <a:lnTo>
                    <a:pt x="125" y="419"/>
                  </a:lnTo>
                  <a:lnTo>
                    <a:pt x="169" y="457"/>
                  </a:lnTo>
                  <a:lnTo>
                    <a:pt x="217" y="488"/>
                  </a:lnTo>
                  <a:lnTo>
                    <a:pt x="266" y="514"/>
                  </a:lnTo>
                  <a:lnTo>
                    <a:pt x="310" y="534"/>
                  </a:lnTo>
                  <a:lnTo>
                    <a:pt x="369" y="549"/>
                  </a:lnTo>
                  <a:lnTo>
                    <a:pt x="437" y="568"/>
                  </a:lnTo>
                  <a:lnTo>
                    <a:pt x="516" y="581"/>
                  </a:lnTo>
                  <a:lnTo>
                    <a:pt x="595" y="577"/>
                  </a:lnTo>
                  <a:lnTo>
                    <a:pt x="668" y="55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5" name="Freeform 15"/>
            <p:cNvSpPr>
              <a:spLocks/>
            </p:cNvSpPr>
            <p:nvPr/>
          </p:nvSpPr>
          <p:spPr bwMode="auto">
            <a:xfrm>
              <a:off x="1365" y="583"/>
              <a:ext cx="1413" cy="549"/>
            </a:xfrm>
            <a:custGeom>
              <a:avLst/>
              <a:gdLst>
                <a:gd name="T0" fmla="*/ 1412 w 1413"/>
                <a:gd name="T1" fmla="*/ 548 h 549"/>
                <a:gd name="T2" fmla="*/ 1316 w 1413"/>
                <a:gd name="T3" fmla="*/ 537 h 549"/>
                <a:gd name="T4" fmla="*/ 1237 w 1413"/>
                <a:gd name="T5" fmla="*/ 524 h 549"/>
                <a:gd name="T6" fmla="*/ 1179 w 1413"/>
                <a:gd name="T7" fmla="*/ 511 h 549"/>
                <a:gd name="T8" fmla="*/ 1118 w 1413"/>
                <a:gd name="T9" fmla="*/ 499 h 549"/>
                <a:gd name="T10" fmla="*/ 1060 w 1413"/>
                <a:gd name="T11" fmla="*/ 493 h 549"/>
                <a:gd name="T12" fmla="*/ 1000 w 1413"/>
                <a:gd name="T13" fmla="*/ 495 h 549"/>
                <a:gd name="T14" fmla="*/ 939 w 1413"/>
                <a:gd name="T15" fmla="*/ 499 h 549"/>
                <a:gd name="T16" fmla="*/ 894 w 1413"/>
                <a:gd name="T17" fmla="*/ 482 h 549"/>
                <a:gd name="T18" fmla="*/ 962 w 1413"/>
                <a:gd name="T19" fmla="*/ 440 h 549"/>
                <a:gd name="T20" fmla="*/ 1005 w 1413"/>
                <a:gd name="T21" fmla="*/ 411 h 549"/>
                <a:gd name="T22" fmla="*/ 1043 w 1413"/>
                <a:gd name="T23" fmla="*/ 381 h 549"/>
                <a:gd name="T24" fmla="*/ 1069 w 1413"/>
                <a:gd name="T25" fmla="*/ 348 h 549"/>
                <a:gd name="T26" fmla="*/ 962 w 1413"/>
                <a:gd name="T27" fmla="*/ 383 h 549"/>
                <a:gd name="T28" fmla="*/ 855 w 1413"/>
                <a:gd name="T29" fmla="*/ 418 h 549"/>
                <a:gd name="T30" fmla="*/ 783 w 1413"/>
                <a:gd name="T31" fmla="*/ 436 h 549"/>
                <a:gd name="T32" fmla="*/ 670 w 1413"/>
                <a:gd name="T33" fmla="*/ 449 h 549"/>
                <a:gd name="T34" fmla="*/ 597 w 1413"/>
                <a:gd name="T35" fmla="*/ 449 h 549"/>
                <a:gd name="T36" fmla="*/ 531 w 1413"/>
                <a:gd name="T37" fmla="*/ 444 h 549"/>
                <a:gd name="T38" fmla="*/ 486 w 1413"/>
                <a:gd name="T39" fmla="*/ 427 h 549"/>
                <a:gd name="T40" fmla="*/ 459 w 1413"/>
                <a:gd name="T41" fmla="*/ 407 h 549"/>
                <a:gd name="T42" fmla="*/ 527 w 1413"/>
                <a:gd name="T43" fmla="*/ 389 h 549"/>
                <a:gd name="T44" fmla="*/ 572 w 1413"/>
                <a:gd name="T45" fmla="*/ 365 h 549"/>
                <a:gd name="T46" fmla="*/ 599 w 1413"/>
                <a:gd name="T47" fmla="*/ 339 h 549"/>
                <a:gd name="T48" fmla="*/ 634 w 1413"/>
                <a:gd name="T49" fmla="*/ 308 h 549"/>
                <a:gd name="T50" fmla="*/ 544 w 1413"/>
                <a:gd name="T51" fmla="*/ 334 h 549"/>
                <a:gd name="T52" fmla="*/ 463 w 1413"/>
                <a:gd name="T53" fmla="*/ 348 h 549"/>
                <a:gd name="T54" fmla="*/ 378 w 1413"/>
                <a:gd name="T55" fmla="*/ 356 h 549"/>
                <a:gd name="T56" fmla="*/ 303 w 1413"/>
                <a:gd name="T57" fmla="*/ 352 h 549"/>
                <a:gd name="T58" fmla="*/ 254 w 1413"/>
                <a:gd name="T59" fmla="*/ 334 h 549"/>
                <a:gd name="T60" fmla="*/ 233 w 1413"/>
                <a:gd name="T61" fmla="*/ 312 h 549"/>
                <a:gd name="T62" fmla="*/ 281 w 1413"/>
                <a:gd name="T63" fmla="*/ 291 h 549"/>
                <a:gd name="T64" fmla="*/ 313 w 1413"/>
                <a:gd name="T65" fmla="*/ 269 h 549"/>
                <a:gd name="T66" fmla="*/ 341 w 1413"/>
                <a:gd name="T67" fmla="*/ 244 h 549"/>
                <a:gd name="T68" fmla="*/ 339 w 1413"/>
                <a:gd name="T69" fmla="*/ 229 h 549"/>
                <a:gd name="T70" fmla="*/ 262 w 1413"/>
                <a:gd name="T71" fmla="*/ 246 h 549"/>
                <a:gd name="T72" fmla="*/ 179 w 1413"/>
                <a:gd name="T73" fmla="*/ 255 h 549"/>
                <a:gd name="T74" fmla="*/ 109 w 1413"/>
                <a:gd name="T75" fmla="*/ 254 h 549"/>
                <a:gd name="T76" fmla="*/ 51 w 1413"/>
                <a:gd name="T77" fmla="*/ 244 h 549"/>
                <a:gd name="T78" fmla="*/ 19 w 1413"/>
                <a:gd name="T79" fmla="*/ 229 h 549"/>
                <a:gd name="T80" fmla="*/ 0 w 1413"/>
                <a:gd name="T81" fmla="*/ 205 h 549"/>
                <a:gd name="T82" fmla="*/ 120 w 1413"/>
                <a:gd name="T83" fmla="*/ 187 h 549"/>
                <a:gd name="T84" fmla="*/ 309 w 1413"/>
                <a:gd name="T85" fmla="*/ 156 h 549"/>
                <a:gd name="T86" fmla="*/ 544 w 1413"/>
                <a:gd name="T87" fmla="*/ 119 h 549"/>
                <a:gd name="T88" fmla="*/ 742 w 1413"/>
                <a:gd name="T89" fmla="*/ 71 h 549"/>
                <a:gd name="T90" fmla="*/ 926 w 1413"/>
                <a:gd name="T91" fmla="*/ 26 h 549"/>
                <a:gd name="T92" fmla="*/ 1020 w 1413"/>
                <a:gd name="T93" fmla="*/ 9 h 549"/>
                <a:gd name="T94" fmla="*/ 1098 w 1413"/>
                <a:gd name="T95" fmla="*/ 0 h 549"/>
                <a:gd name="T96" fmla="*/ 1165 w 1413"/>
                <a:gd name="T97" fmla="*/ 2 h 549"/>
                <a:gd name="T98" fmla="*/ 1211 w 1413"/>
                <a:gd name="T99" fmla="*/ 7 h 549"/>
                <a:gd name="T100" fmla="*/ 1254 w 1413"/>
                <a:gd name="T101" fmla="*/ 27 h 549"/>
                <a:gd name="T102" fmla="*/ 1288 w 1413"/>
                <a:gd name="T103" fmla="*/ 71 h 549"/>
                <a:gd name="T104" fmla="*/ 1301 w 1413"/>
                <a:gd name="T105" fmla="*/ 117 h 549"/>
                <a:gd name="T106" fmla="*/ 1316 w 1413"/>
                <a:gd name="T107" fmla="*/ 148 h 549"/>
                <a:gd name="T108" fmla="*/ 1344 w 1413"/>
                <a:gd name="T109" fmla="*/ 159 h 549"/>
                <a:gd name="T110" fmla="*/ 1384 w 1413"/>
                <a:gd name="T111" fmla="*/ 156 h 549"/>
                <a:gd name="T112" fmla="*/ 1412 w 1413"/>
                <a:gd name="T113" fmla="*/ 145 h 549"/>
                <a:gd name="T114" fmla="*/ 1412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1412" y="548"/>
                  </a:moveTo>
                  <a:lnTo>
                    <a:pt x="1316" y="537"/>
                  </a:lnTo>
                  <a:lnTo>
                    <a:pt x="1237" y="524"/>
                  </a:lnTo>
                  <a:lnTo>
                    <a:pt x="1179" y="511"/>
                  </a:lnTo>
                  <a:lnTo>
                    <a:pt x="1118" y="499"/>
                  </a:lnTo>
                  <a:lnTo>
                    <a:pt x="1060" y="493"/>
                  </a:lnTo>
                  <a:lnTo>
                    <a:pt x="1000" y="495"/>
                  </a:lnTo>
                  <a:lnTo>
                    <a:pt x="939" y="499"/>
                  </a:lnTo>
                  <a:lnTo>
                    <a:pt x="894" y="482"/>
                  </a:lnTo>
                  <a:lnTo>
                    <a:pt x="962" y="440"/>
                  </a:lnTo>
                  <a:lnTo>
                    <a:pt x="1005" y="411"/>
                  </a:lnTo>
                  <a:lnTo>
                    <a:pt x="1043" y="381"/>
                  </a:lnTo>
                  <a:lnTo>
                    <a:pt x="1069" y="348"/>
                  </a:lnTo>
                  <a:lnTo>
                    <a:pt x="962" y="383"/>
                  </a:lnTo>
                  <a:lnTo>
                    <a:pt x="855" y="418"/>
                  </a:lnTo>
                  <a:lnTo>
                    <a:pt x="783" y="436"/>
                  </a:lnTo>
                  <a:lnTo>
                    <a:pt x="670" y="449"/>
                  </a:lnTo>
                  <a:lnTo>
                    <a:pt x="597" y="449"/>
                  </a:lnTo>
                  <a:lnTo>
                    <a:pt x="531" y="444"/>
                  </a:lnTo>
                  <a:lnTo>
                    <a:pt x="486" y="427"/>
                  </a:lnTo>
                  <a:lnTo>
                    <a:pt x="459" y="407"/>
                  </a:lnTo>
                  <a:lnTo>
                    <a:pt x="527" y="389"/>
                  </a:lnTo>
                  <a:lnTo>
                    <a:pt x="572" y="365"/>
                  </a:lnTo>
                  <a:lnTo>
                    <a:pt x="599" y="339"/>
                  </a:lnTo>
                  <a:lnTo>
                    <a:pt x="634" y="308"/>
                  </a:lnTo>
                  <a:lnTo>
                    <a:pt x="544" y="334"/>
                  </a:lnTo>
                  <a:lnTo>
                    <a:pt x="463" y="348"/>
                  </a:lnTo>
                  <a:lnTo>
                    <a:pt x="378" y="356"/>
                  </a:lnTo>
                  <a:lnTo>
                    <a:pt x="303" y="352"/>
                  </a:lnTo>
                  <a:lnTo>
                    <a:pt x="254" y="334"/>
                  </a:lnTo>
                  <a:lnTo>
                    <a:pt x="233" y="312"/>
                  </a:lnTo>
                  <a:lnTo>
                    <a:pt x="281" y="291"/>
                  </a:lnTo>
                  <a:lnTo>
                    <a:pt x="313" y="269"/>
                  </a:lnTo>
                  <a:lnTo>
                    <a:pt x="341" y="244"/>
                  </a:lnTo>
                  <a:lnTo>
                    <a:pt x="339" y="229"/>
                  </a:lnTo>
                  <a:lnTo>
                    <a:pt x="262" y="246"/>
                  </a:lnTo>
                  <a:lnTo>
                    <a:pt x="179" y="255"/>
                  </a:lnTo>
                  <a:lnTo>
                    <a:pt x="109" y="254"/>
                  </a:lnTo>
                  <a:lnTo>
                    <a:pt x="51" y="244"/>
                  </a:lnTo>
                  <a:lnTo>
                    <a:pt x="19" y="229"/>
                  </a:lnTo>
                  <a:lnTo>
                    <a:pt x="0" y="205"/>
                  </a:lnTo>
                  <a:lnTo>
                    <a:pt x="120" y="187"/>
                  </a:lnTo>
                  <a:lnTo>
                    <a:pt x="309" y="156"/>
                  </a:lnTo>
                  <a:lnTo>
                    <a:pt x="544" y="119"/>
                  </a:lnTo>
                  <a:lnTo>
                    <a:pt x="742" y="71"/>
                  </a:lnTo>
                  <a:lnTo>
                    <a:pt x="926" y="26"/>
                  </a:lnTo>
                  <a:lnTo>
                    <a:pt x="1020" y="9"/>
                  </a:lnTo>
                  <a:lnTo>
                    <a:pt x="1098" y="0"/>
                  </a:lnTo>
                  <a:lnTo>
                    <a:pt x="1165" y="2"/>
                  </a:lnTo>
                  <a:lnTo>
                    <a:pt x="1211" y="7"/>
                  </a:lnTo>
                  <a:lnTo>
                    <a:pt x="1254" y="27"/>
                  </a:lnTo>
                  <a:lnTo>
                    <a:pt x="1288" y="71"/>
                  </a:lnTo>
                  <a:lnTo>
                    <a:pt x="1301" y="117"/>
                  </a:lnTo>
                  <a:lnTo>
                    <a:pt x="1316" y="148"/>
                  </a:lnTo>
                  <a:lnTo>
                    <a:pt x="1344" y="159"/>
                  </a:lnTo>
                  <a:lnTo>
                    <a:pt x="1384" y="156"/>
                  </a:lnTo>
                  <a:lnTo>
                    <a:pt x="1412" y="145"/>
                  </a:lnTo>
                  <a:lnTo>
                    <a:pt x="1412"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6" name="Oval 16"/>
            <p:cNvSpPr>
              <a:spLocks noChangeArrowheads="1"/>
            </p:cNvSpPr>
            <p:nvPr/>
          </p:nvSpPr>
          <p:spPr bwMode="auto">
            <a:xfrm>
              <a:off x="2785" y="355"/>
              <a:ext cx="187" cy="198"/>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7" name="Freeform 17"/>
            <p:cNvSpPr>
              <a:spLocks/>
            </p:cNvSpPr>
            <p:nvPr/>
          </p:nvSpPr>
          <p:spPr bwMode="auto">
            <a:xfrm>
              <a:off x="2976" y="583"/>
              <a:ext cx="1413" cy="549"/>
            </a:xfrm>
            <a:custGeom>
              <a:avLst/>
              <a:gdLst>
                <a:gd name="T0" fmla="*/ 0 w 1413"/>
                <a:gd name="T1" fmla="*/ 548 h 549"/>
                <a:gd name="T2" fmla="*/ 96 w 1413"/>
                <a:gd name="T3" fmla="*/ 537 h 549"/>
                <a:gd name="T4" fmla="*/ 175 w 1413"/>
                <a:gd name="T5" fmla="*/ 524 h 549"/>
                <a:gd name="T6" fmla="*/ 233 w 1413"/>
                <a:gd name="T7" fmla="*/ 511 h 549"/>
                <a:gd name="T8" fmla="*/ 294 w 1413"/>
                <a:gd name="T9" fmla="*/ 499 h 549"/>
                <a:gd name="T10" fmla="*/ 352 w 1413"/>
                <a:gd name="T11" fmla="*/ 493 h 549"/>
                <a:gd name="T12" fmla="*/ 412 w 1413"/>
                <a:gd name="T13" fmla="*/ 495 h 549"/>
                <a:gd name="T14" fmla="*/ 473 w 1413"/>
                <a:gd name="T15" fmla="*/ 499 h 549"/>
                <a:gd name="T16" fmla="*/ 518 w 1413"/>
                <a:gd name="T17" fmla="*/ 482 h 549"/>
                <a:gd name="T18" fmla="*/ 450 w 1413"/>
                <a:gd name="T19" fmla="*/ 440 h 549"/>
                <a:gd name="T20" fmla="*/ 407 w 1413"/>
                <a:gd name="T21" fmla="*/ 411 h 549"/>
                <a:gd name="T22" fmla="*/ 369 w 1413"/>
                <a:gd name="T23" fmla="*/ 381 h 549"/>
                <a:gd name="T24" fmla="*/ 343 w 1413"/>
                <a:gd name="T25" fmla="*/ 348 h 549"/>
                <a:gd name="T26" fmla="*/ 450 w 1413"/>
                <a:gd name="T27" fmla="*/ 383 h 549"/>
                <a:gd name="T28" fmla="*/ 557 w 1413"/>
                <a:gd name="T29" fmla="*/ 418 h 549"/>
                <a:gd name="T30" fmla="*/ 629 w 1413"/>
                <a:gd name="T31" fmla="*/ 436 h 549"/>
                <a:gd name="T32" fmla="*/ 742 w 1413"/>
                <a:gd name="T33" fmla="*/ 449 h 549"/>
                <a:gd name="T34" fmla="*/ 815 w 1413"/>
                <a:gd name="T35" fmla="*/ 449 h 549"/>
                <a:gd name="T36" fmla="*/ 881 w 1413"/>
                <a:gd name="T37" fmla="*/ 444 h 549"/>
                <a:gd name="T38" fmla="*/ 926 w 1413"/>
                <a:gd name="T39" fmla="*/ 427 h 549"/>
                <a:gd name="T40" fmla="*/ 953 w 1413"/>
                <a:gd name="T41" fmla="*/ 407 h 549"/>
                <a:gd name="T42" fmla="*/ 885 w 1413"/>
                <a:gd name="T43" fmla="*/ 389 h 549"/>
                <a:gd name="T44" fmla="*/ 840 w 1413"/>
                <a:gd name="T45" fmla="*/ 365 h 549"/>
                <a:gd name="T46" fmla="*/ 809 w 1413"/>
                <a:gd name="T47" fmla="*/ 339 h 549"/>
                <a:gd name="T48" fmla="*/ 778 w 1413"/>
                <a:gd name="T49" fmla="*/ 308 h 549"/>
                <a:gd name="T50" fmla="*/ 868 w 1413"/>
                <a:gd name="T51" fmla="*/ 334 h 549"/>
                <a:gd name="T52" fmla="*/ 949 w 1413"/>
                <a:gd name="T53" fmla="*/ 348 h 549"/>
                <a:gd name="T54" fmla="*/ 1034 w 1413"/>
                <a:gd name="T55" fmla="*/ 356 h 549"/>
                <a:gd name="T56" fmla="*/ 1109 w 1413"/>
                <a:gd name="T57" fmla="*/ 352 h 549"/>
                <a:gd name="T58" fmla="*/ 1158 w 1413"/>
                <a:gd name="T59" fmla="*/ 334 h 549"/>
                <a:gd name="T60" fmla="*/ 1179 w 1413"/>
                <a:gd name="T61" fmla="*/ 312 h 549"/>
                <a:gd name="T62" fmla="*/ 1131 w 1413"/>
                <a:gd name="T63" fmla="*/ 291 h 549"/>
                <a:gd name="T64" fmla="*/ 1099 w 1413"/>
                <a:gd name="T65" fmla="*/ 269 h 549"/>
                <a:gd name="T66" fmla="*/ 1071 w 1413"/>
                <a:gd name="T67" fmla="*/ 244 h 549"/>
                <a:gd name="T68" fmla="*/ 1073 w 1413"/>
                <a:gd name="T69" fmla="*/ 229 h 549"/>
                <a:gd name="T70" fmla="*/ 1150 w 1413"/>
                <a:gd name="T71" fmla="*/ 246 h 549"/>
                <a:gd name="T72" fmla="*/ 1233 w 1413"/>
                <a:gd name="T73" fmla="*/ 255 h 549"/>
                <a:gd name="T74" fmla="*/ 1311 w 1413"/>
                <a:gd name="T75" fmla="*/ 253 h 549"/>
                <a:gd name="T76" fmla="*/ 1361 w 1413"/>
                <a:gd name="T77" fmla="*/ 244 h 549"/>
                <a:gd name="T78" fmla="*/ 1393 w 1413"/>
                <a:gd name="T79" fmla="*/ 229 h 549"/>
                <a:gd name="T80" fmla="*/ 1412 w 1413"/>
                <a:gd name="T81" fmla="*/ 205 h 549"/>
                <a:gd name="T82" fmla="*/ 1292 w 1413"/>
                <a:gd name="T83" fmla="*/ 187 h 549"/>
                <a:gd name="T84" fmla="*/ 1087 w 1413"/>
                <a:gd name="T85" fmla="*/ 158 h 549"/>
                <a:gd name="T86" fmla="*/ 868 w 1413"/>
                <a:gd name="T87" fmla="*/ 119 h 549"/>
                <a:gd name="T88" fmla="*/ 670 w 1413"/>
                <a:gd name="T89" fmla="*/ 71 h 549"/>
                <a:gd name="T90" fmla="*/ 486 w 1413"/>
                <a:gd name="T91" fmla="*/ 26 h 549"/>
                <a:gd name="T92" fmla="*/ 392 w 1413"/>
                <a:gd name="T93" fmla="*/ 9 h 549"/>
                <a:gd name="T94" fmla="*/ 314 w 1413"/>
                <a:gd name="T95" fmla="*/ 0 h 549"/>
                <a:gd name="T96" fmla="*/ 247 w 1413"/>
                <a:gd name="T97" fmla="*/ 2 h 549"/>
                <a:gd name="T98" fmla="*/ 201 w 1413"/>
                <a:gd name="T99" fmla="*/ 7 h 549"/>
                <a:gd name="T100" fmla="*/ 158 w 1413"/>
                <a:gd name="T101" fmla="*/ 27 h 549"/>
                <a:gd name="T102" fmla="*/ 124 w 1413"/>
                <a:gd name="T103" fmla="*/ 71 h 549"/>
                <a:gd name="T104" fmla="*/ 111 w 1413"/>
                <a:gd name="T105" fmla="*/ 117 h 549"/>
                <a:gd name="T106" fmla="*/ 96 w 1413"/>
                <a:gd name="T107" fmla="*/ 148 h 549"/>
                <a:gd name="T108" fmla="*/ 68 w 1413"/>
                <a:gd name="T109" fmla="*/ 159 h 549"/>
                <a:gd name="T110" fmla="*/ 28 w 1413"/>
                <a:gd name="T111" fmla="*/ 156 h 549"/>
                <a:gd name="T112" fmla="*/ 0 w 1413"/>
                <a:gd name="T113" fmla="*/ 145 h 549"/>
                <a:gd name="T114" fmla="*/ 0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0" y="548"/>
                  </a:moveTo>
                  <a:lnTo>
                    <a:pt x="96" y="537"/>
                  </a:lnTo>
                  <a:lnTo>
                    <a:pt x="175" y="524"/>
                  </a:lnTo>
                  <a:lnTo>
                    <a:pt x="233" y="511"/>
                  </a:lnTo>
                  <a:lnTo>
                    <a:pt x="294" y="499"/>
                  </a:lnTo>
                  <a:lnTo>
                    <a:pt x="352" y="493"/>
                  </a:lnTo>
                  <a:lnTo>
                    <a:pt x="412" y="495"/>
                  </a:lnTo>
                  <a:lnTo>
                    <a:pt x="473" y="499"/>
                  </a:lnTo>
                  <a:lnTo>
                    <a:pt x="518" y="482"/>
                  </a:lnTo>
                  <a:lnTo>
                    <a:pt x="450" y="440"/>
                  </a:lnTo>
                  <a:lnTo>
                    <a:pt x="407" y="411"/>
                  </a:lnTo>
                  <a:lnTo>
                    <a:pt x="369" y="381"/>
                  </a:lnTo>
                  <a:lnTo>
                    <a:pt x="343" y="348"/>
                  </a:lnTo>
                  <a:lnTo>
                    <a:pt x="450" y="383"/>
                  </a:lnTo>
                  <a:lnTo>
                    <a:pt x="557" y="418"/>
                  </a:lnTo>
                  <a:lnTo>
                    <a:pt x="629" y="436"/>
                  </a:lnTo>
                  <a:lnTo>
                    <a:pt x="742" y="449"/>
                  </a:lnTo>
                  <a:lnTo>
                    <a:pt x="815" y="449"/>
                  </a:lnTo>
                  <a:lnTo>
                    <a:pt x="881" y="444"/>
                  </a:lnTo>
                  <a:lnTo>
                    <a:pt x="926" y="427"/>
                  </a:lnTo>
                  <a:lnTo>
                    <a:pt x="953" y="407"/>
                  </a:lnTo>
                  <a:lnTo>
                    <a:pt x="885" y="389"/>
                  </a:lnTo>
                  <a:lnTo>
                    <a:pt x="840" y="365"/>
                  </a:lnTo>
                  <a:lnTo>
                    <a:pt x="809" y="339"/>
                  </a:lnTo>
                  <a:lnTo>
                    <a:pt x="778" y="308"/>
                  </a:lnTo>
                  <a:lnTo>
                    <a:pt x="868" y="334"/>
                  </a:lnTo>
                  <a:lnTo>
                    <a:pt x="949" y="348"/>
                  </a:lnTo>
                  <a:lnTo>
                    <a:pt x="1034" y="356"/>
                  </a:lnTo>
                  <a:lnTo>
                    <a:pt x="1109" y="352"/>
                  </a:lnTo>
                  <a:lnTo>
                    <a:pt x="1158" y="334"/>
                  </a:lnTo>
                  <a:lnTo>
                    <a:pt x="1179" y="312"/>
                  </a:lnTo>
                  <a:lnTo>
                    <a:pt x="1131" y="291"/>
                  </a:lnTo>
                  <a:lnTo>
                    <a:pt x="1099" y="269"/>
                  </a:lnTo>
                  <a:lnTo>
                    <a:pt x="1071" y="244"/>
                  </a:lnTo>
                  <a:lnTo>
                    <a:pt x="1073" y="229"/>
                  </a:lnTo>
                  <a:lnTo>
                    <a:pt x="1150" y="246"/>
                  </a:lnTo>
                  <a:lnTo>
                    <a:pt x="1233" y="255"/>
                  </a:lnTo>
                  <a:lnTo>
                    <a:pt x="1311" y="253"/>
                  </a:lnTo>
                  <a:lnTo>
                    <a:pt x="1361" y="244"/>
                  </a:lnTo>
                  <a:lnTo>
                    <a:pt x="1393" y="229"/>
                  </a:lnTo>
                  <a:lnTo>
                    <a:pt x="1412" y="205"/>
                  </a:lnTo>
                  <a:lnTo>
                    <a:pt x="1292" y="187"/>
                  </a:lnTo>
                  <a:lnTo>
                    <a:pt x="1087" y="158"/>
                  </a:lnTo>
                  <a:lnTo>
                    <a:pt x="868" y="119"/>
                  </a:lnTo>
                  <a:lnTo>
                    <a:pt x="670" y="71"/>
                  </a:lnTo>
                  <a:lnTo>
                    <a:pt x="486" y="26"/>
                  </a:lnTo>
                  <a:lnTo>
                    <a:pt x="392" y="9"/>
                  </a:lnTo>
                  <a:lnTo>
                    <a:pt x="314" y="0"/>
                  </a:lnTo>
                  <a:lnTo>
                    <a:pt x="247" y="2"/>
                  </a:lnTo>
                  <a:lnTo>
                    <a:pt x="201" y="7"/>
                  </a:lnTo>
                  <a:lnTo>
                    <a:pt x="158" y="27"/>
                  </a:lnTo>
                  <a:lnTo>
                    <a:pt x="124" y="71"/>
                  </a:lnTo>
                  <a:lnTo>
                    <a:pt x="111" y="117"/>
                  </a:lnTo>
                  <a:lnTo>
                    <a:pt x="96" y="148"/>
                  </a:lnTo>
                  <a:lnTo>
                    <a:pt x="68" y="159"/>
                  </a:lnTo>
                  <a:lnTo>
                    <a:pt x="28" y="156"/>
                  </a:lnTo>
                  <a:lnTo>
                    <a:pt x="0" y="145"/>
                  </a:lnTo>
                  <a:lnTo>
                    <a:pt x="0"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Tree>
    <p:extLst>
      <p:ext uri="{BB962C8B-B14F-4D97-AF65-F5344CB8AC3E}">
        <p14:creationId xmlns:p14="http://schemas.microsoft.com/office/powerpoint/2010/main" val="116562128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bg2"/>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orient="horz" pos="1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65775" y="2459228"/>
            <a:ext cx="8534400" cy="1752600"/>
          </a:xfrm>
          <a:effectLst/>
        </p:spPr>
        <p:txBody>
          <a:bodyPr>
            <a:normAutofit/>
          </a:bodyPr>
          <a:lstStyle/>
          <a:p>
            <a:r>
              <a:rPr lang="en-US" sz="3200" b="1" i="1" dirty="0" smtClean="0">
                <a:solidFill>
                  <a:schemeClr val="accent1">
                    <a:lumMod val="75000"/>
                  </a:schemeClr>
                </a:solidFill>
                <a:latin typeface="Times New Roman" panose="02020603050405020304" pitchFamily="18" charset="0"/>
                <a:cs typeface="Times New Roman" panose="02020603050405020304" pitchFamily="18" charset="0"/>
              </a:rPr>
              <a:t>By Wajeeha nouman</a:t>
            </a:r>
            <a:endParaRPr lang="en-US" sz="3200" b="1" i="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a:off x="613429" y="137705"/>
            <a:ext cx="11252173" cy="1715028"/>
          </a:xfrm>
          <a:effectLst/>
        </p:spPr>
        <p:txBody>
          <a:bodyPr>
            <a:normAutofit/>
          </a:bodyPr>
          <a:lstStyle/>
          <a:p>
            <a:pPr algn="ctr"/>
            <a:r>
              <a:rPr lang="en-US" i="1" dirty="0" smtClean="0">
                <a:solidFill>
                  <a:schemeClr val="accent1">
                    <a:lumMod val="75000"/>
                  </a:schemeClr>
                </a:solidFill>
                <a:latin typeface="Times New Roman" panose="02020603050405020304" pitchFamily="18" charset="0"/>
                <a:cs typeface="Times New Roman" panose="02020603050405020304" pitchFamily="18" charset="0"/>
              </a:rPr>
              <a:t>Corona virus Analysis using sql</a:t>
            </a:r>
            <a:endParaRPr lang="en-US" i="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764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2355787"/>
            <a:ext cx="5384800" cy="1366292"/>
          </a:xfrm>
        </p:spPr>
      </p:pic>
      <p:sp>
        <p:nvSpPr>
          <p:cNvPr id="3" name="Content Placeholder 2"/>
          <p:cNvSpPr>
            <a:spLocks noGrp="1"/>
          </p:cNvSpPr>
          <p:nvPr>
            <p:ph sz="half" idx="1"/>
          </p:nvPr>
        </p:nvSpPr>
        <p:spPr/>
        <p:txBody>
          <a:bodyPr>
            <a:normAutofit fontScale="92500"/>
          </a:bodyPr>
          <a:lstStyle/>
          <a:p>
            <a:pPr marL="137160" indent="0">
              <a:buNone/>
            </a:pPr>
            <a:r>
              <a:rPr lang="en-US" b="1" dirty="0" smtClean="0">
                <a:solidFill>
                  <a:schemeClr val="accent1">
                    <a:lumMod val="75000"/>
                  </a:schemeClr>
                </a:solidFill>
                <a:latin typeface="Times New Roman" panose="02020603050405020304" pitchFamily="18" charset="0"/>
                <a:cs typeface="Times New Roman" panose="02020603050405020304" pitchFamily="18" charset="0"/>
              </a:rPr>
              <a:t>Find maximum values for confirmed, deaths, recovered per Year:</a:t>
            </a:r>
          </a:p>
          <a:p>
            <a:pPr marL="13716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SELECT </a:t>
            </a:r>
          </a:p>
          <a:p>
            <a:pPr marL="13716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YEAR(date) AS Year,</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MAX(confirmed</a:t>
            </a:r>
            <a:r>
              <a:rPr lang="en-US" dirty="0">
                <a:solidFill>
                  <a:schemeClr val="accent1">
                    <a:lumMod val="75000"/>
                  </a:schemeClr>
                </a:solidFill>
                <a:latin typeface="Times New Roman" panose="02020603050405020304" pitchFamily="18" charset="0"/>
                <a:cs typeface="Times New Roman" panose="02020603050405020304" pitchFamily="18" charset="0"/>
              </a:rPr>
              <a:t>) AS min-confirmed,</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MAX(deaths</a:t>
            </a:r>
            <a:r>
              <a:rPr lang="en-US" dirty="0">
                <a:solidFill>
                  <a:schemeClr val="accent1">
                    <a:lumMod val="75000"/>
                  </a:schemeClr>
                </a:solidFill>
                <a:latin typeface="Times New Roman" panose="02020603050405020304" pitchFamily="18" charset="0"/>
                <a:cs typeface="Times New Roman" panose="02020603050405020304" pitchFamily="18" charset="0"/>
              </a:rPr>
              <a:t>) AS min-deaths,</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MAX(recovered</a:t>
            </a:r>
            <a:r>
              <a:rPr lang="en-US" dirty="0">
                <a:solidFill>
                  <a:schemeClr val="accent1">
                    <a:lumMod val="75000"/>
                  </a:schemeClr>
                </a:solidFill>
                <a:latin typeface="Times New Roman" panose="02020603050405020304" pitchFamily="18" charset="0"/>
                <a:cs typeface="Times New Roman" panose="02020603050405020304" pitchFamily="18" charset="0"/>
              </a:rPr>
              <a:t>) AS min-recovered</a:t>
            </a:r>
          </a:p>
          <a:p>
            <a:pPr marL="13716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FROM corona.virus</a:t>
            </a:r>
          </a:p>
          <a:p>
            <a:pPr marL="13716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GROUP BY</a:t>
            </a:r>
          </a:p>
          <a:p>
            <a:pPr marL="13716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YEAR(date);</a:t>
            </a:r>
          </a:p>
          <a:p>
            <a:pPr marL="137160" indent="0">
              <a:buNone/>
            </a:pPr>
            <a:endParaRPr lang="en-GB"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p:txBody>
          <a:bodyPr/>
          <a:lstStyle/>
          <a:p>
            <a:r>
              <a:rPr lang="en-US" i="1" dirty="0" smtClean="0">
                <a:solidFill>
                  <a:schemeClr val="accent1">
                    <a:lumMod val="75000"/>
                  </a:schemeClr>
                </a:solidFill>
                <a:latin typeface="Times New Roman" panose="02020603050405020304" pitchFamily="18" charset="0"/>
                <a:cs typeface="Times New Roman" panose="02020603050405020304" pitchFamily="18" charset="0"/>
              </a:rPr>
              <a:t>Queries</a:t>
            </a:r>
            <a:endParaRPr lang="en-GB" i="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2163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00277" y="1897906"/>
            <a:ext cx="4182261" cy="3930551"/>
          </a:xfrm>
        </p:spPr>
      </p:pic>
      <p:sp>
        <p:nvSpPr>
          <p:cNvPr id="3" name="Content Placeholder 2"/>
          <p:cNvSpPr>
            <a:spLocks noGrp="1"/>
          </p:cNvSpPr>
          <p:nvPr>
            <p:ph sz="half" idx="1"/>
          </p:nvPr>
        </p:nvSpPr>
        <p:spPr/>
        <p:txBody>
          <a:bodyPr>
            <a:normAutofit fontScale="92500" lnSpcReduction="10000"/>
          </a:bodyPr>
          <a:lstStyle/>
          <a:p>
            <a:pPr marL="137160" indent="0">
              <a:buNone/>
            </a:pPr>
            <a:r>
              <a:rPr lang="en-US" b="1" dirty="0" smtClean="0">
                <a:solidFill>
                  <a:schemeClr val="accent1">
                    <a:lumMod val="75000"/>
                  </a:schemeClr>
                </a:solidFill>
                <a:latin typeface="Times New Roman" panose="02020603050405020304" pitchFamily="18" charset="0"/>
                <a:cs typeface="Times New Roman" panose="02020603050405020304" pitchFamily="18" charset="0"/>
              </a:rPr>
              <a:t>Total number of cases of confirmed, deaths and recovered patients:</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SELECT</a:t>
            </a:r>
          </a:p>
          <a:p>
            <a:pPr marL="13716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 </a:t>
            </a:r>
            <a:r>
              <a:rPr lang="en-US" dirty="0" smtClean="0">
                <a:solidFill>
                  <a:schemeClr val="accent1">
                    <a:lumMod val="75000"/>
                  </a:schemeClr>
                </a:solidFill>
                <a:latin typeface="Times New Roman" panose="02020603050405020304" pitchFamily="18" charset="0"/>
                <a:cs typeface="Times New Roman" panose="02020603050405020304" pitchFamily="18" charset="0"/>
              </a:rPr>
              <a:t>    YEAR(date) AS Year,</a:t>
            </a:r>
          </a:p>
          <a:p>
            <a:pPr marL="13716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 </a:t>
            </a:r>
            <a:r>
              <a:rPr lang="en-US" dirty="0" smtClean="0">
                <a:solidFill>
                  <a:schemeClr val="accent1">
                    <a:lumMod val="75000"/>
                  </a:schemeClr>
                </a:solidFill>
                <a:latin typeface="Times New Roman" panose="02020603050405020304" pitchFamily="18" charset="0"/>
                <a:cs typeface="Times New Roman" panose="02020603050405020304" pitchFamily="18" charset="0"/>
              </a:rPr>
              <a:t>    MONTH(date) AS Month,</a:t>
            </a:r>
          </a:p>
          <a:p>
            <a:pPr marL="13716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 </a:t>
            </a:r>
            <a:r>
              <a:rPr lang="en-US" dirty="0" smtClean="0">
                <a:solidFill>
                  <a:schemeClr val="accent1">
                    <a:lumMod val="75000"/>
                  </a:schemeClr>
                </a:solidFill>
                <a:latin typeface="Times New Roman" panose="02020603050405020304" pitchFamily="18" charset="0"/>
                <a:cs typeface="Times New Roman" panose="02020603050405020304" pitchFamily="18" charset="0"/>
              </a:rPr>
              <a:t>SUM(confirmed) AS total-confirmed,</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SUM(deaths) AS total-deaths,</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SUM(recovered) AS total-recovered</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FROM corona.virus</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GROUP BY</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YEAR(date), MONTH(date);</a:t>
            </a:r>
            <a:endParaRPr lang="en-GB"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p:txBody>
          <a:bodyPr/>
          <a:lstStyle/>
          <a:p>
            <a:r>
              <a:rPr lang="en-US" i="1" dirty="0" smtClean="0">
                <a:solidFill>
                  <a:schemeClr val="accent1">
                    <a:lumMod val="75000"/>
                  </a:schemeClr>
                </a:solidFill>
                <a:latin typeface="Times New Roman" panose="02020603050405020304" pitchFamily="18" charset="0"/>
                <a:cs typeface="Times New Roman" panose="02020603050405020304" pitchFamily="18" charset="0"/>
              </a:rPr>
              <a:t>QUERIES</a:t>
            </a:r>
            <a:endParaRPr lang="en-GB" i="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57875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29420" y="2164932"/>
            <a:ext cx="5384800" cy="3164679"/>
          </a:xfrm>
        </p:spPr>
      </p:pic>
      <p:sp>
        <p:nvSpPr>
          <p:cNvPr id="3" name="Content Placeholder 2"/>
          <p:cNvSpPr>
            <a:spLocks noGrp="1"/>
          </p:cNvSpPr>
          <p:nvPr>
            <p:ph sz="half" idx="1"/>
          </p:nvPr>
        </p:nvSpPr>
        <p:spPr/>
        <p:txBody>
          <a:bodyPr>
            <a:normAutofit fontScale="77500" lnSpcReduction="20000"/>
          </a:bodyPr>
          <a:lstStyle/>
          <a:p>
            <a:pPr marL="137160" indent="0">
              <a:buNone/>
            </a:pPr>
            <a:r>
              <a:rPr lang="en-US" b="1" dirty="0" smtClean="0">
                <a:solidFill>
                  <a:schemeClr val="accent1">
                    <a:lumMod val="75000"/>
                  </a:schemeClr>
                </a:solidFill>
                <a:latin typeface="Times New Roman" panose="02020603050405020304" pitchFamily="18" charset="0"/>
                <a:cs typeface="Times New Roman" panose="02020603050405020304" pitchFamily="18" charset="0"/>
              </a:rPr>
              <a:t>How corona virus spread out with respect to confirmed cases:</a:t>
            </a:r>
          </a:p>
          <a:p>
            <a:pPr marL="13716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SELECT</a:t>
            </a:r>
          </a:p>
          <a:p>
            <a:pPr marL="13716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     YEAR(date) AS Year,</a:t>
            </a:r>
          </a:p>
          <a:p>
            <a:pPr marL="13716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     MONTH(date) AS Month,</a:t>
            </a:r>
          </a:p>
          <a:p>
            <a:pPr marL="13716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 SUM(confirmed) AS </a:t>
            </a:r>
            <a:r>
              <a:rPr lang="en-US" dirty="0" smtClean="0">
                <a:solidFill>
                  <a:schemeClr val="accent1">
                    <a:lumMod val="75000"/>
                  </a:schemeClr>
                </a:solidFill>
                <a:latin typeface="Times New Roman" panose="02020603050405020304" pitchFamily="18" charset="0"/>
                <a:cs typeface="Times New Roman" panose="02020603050405020304" pitchFamily="18" charset="0"/>
              </a:rPr>
              <a:t>Totalconfirmed</a:t>
            </a:r>
            <a:r>
              <a:rPr lang="en-US" dirty="0">
                <a:solidFill>
                  <a:schemeClr val="accent1">
                    <a:lumMod val="75000"/>
                  </a:schemeClr>
                </a:solidFill>
                <a:latin typeface="Times New Roman" panose="02020603050405020304" pitchFamily="18" charset="0"/>
                <a:cs typeface="Times New Roman" panose="02020603050405020304" pitchFamily="18" charset="0"/>
              </a:rPr>
              <a:t>,</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AVG(confirmed) </a:t>
            </a:r>
            <a:r>
              <a:rPr lang="en-US" dirty="0">
                <a:solidFill>
                  <a:schemeClr val="accent1">
                    <a:lumMod val="75000"/>
                  </a:schemeClr>
                </a:solidFill>
                <a:latin typeface="Times New Roman" panose="02020603050405020304" pitchFamily="18" charset="0"/>
                <a:cs typeface="Times New Roman" panose="02020603050405020304" pitchFamily="18" charset="0"/>
              </a:rPr>
              <a:t>AS </a:t>
            </a:r>
            <a:r>
              <a:rPr lang="en-US" dirty="0" smtClean="0">
                <a:solidFill>
                  <a:schemeClr val="accent1">
                    <a:lumMod val="75000"/>
                  </a:schemeClr>
                </a:solidFill>
                <a:latin typeface="Times New Roman" panose="02020603050405020304" pitchFamily="18" charset="0"/>
                <a:cs typeface="Times New Roman" panose="02020603050405020304" pitchFamily="18" charset="0"/>
              </a:rPr>
              <a:t>AVGConfirmed,</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Variance(confirmed) </a:t>
            </a:r>
            <a:r>
              <a:rPr lang="en-US" dirty="0">
                <a:solidFill>
                  <a:schemeClr val="accent1">
                    <a:lumMod val="75000"/>
                  </a:schemeClr>
                </a:solidFill>
                <a:latin typeface="Times New Roman" panose="02020603050405020304" pitchFamily="18" charset="0"/>
                <a:cs typeface="Times New Roman" panose="02020603050405020304" pitchFamily="18" charset="0"/>
              </a:rPr>
              <a:t>AS </a:t>
            </a:r>
            <a:r>
              <a:rPr lang="en-US" dirty="0" smtClean="0">
                <a:solidFill>
                  <a:schemeClr val="accent1">
                    <a:lumMod val="75000"/>
                  </a:schemeClr>
                </a:solidFill>
                <a:latin typeface="Times New Roman" panose="02020603050405020304" pitchFamily="18" charset="0"/>
                <a:cs typeface="Times New Roman" panose="02020603050405020304" pitchFamily="18" charset="0"/>
              </a:rPr>
              <a:t>VarianConfirmed,</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STDDEV(confirmed) AS STDDEVConfirmed</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a:p>
            <a:pPr marL="13716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FROM corona.virus</a:t>
            </a:r>
          </a:p>
          <a:p>
            <a:pPr marL="13716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GROUP BY</a:t>
            </a:r>
          </a:p>
          <a:p>
            <a:pPr marL="13716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YEAR(date), MONTH(date</a:t>
            </a:r>
            <a:r>
              <a:rPr lang="en-US" dirty="0" smtClean="0">
                <a:solidFill>
                  <a:schemeClr val="accent1">
                    <a:lumMod val="75000"/>
                  </a:schemeClr>
                </a:solidFill>
                <a:latin typeface="Times New Roman" panose="02020603050405020304" pitchFamily="18" charset="0"/>
                <a:cs typeface="Times New Roman" panose="02020603050405020304" pitchFamily="18" charset="0"/>
              </a:rPr>
              <a:t>)</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ORDER BY</a:t>
            </a:r>
          </a:p>
          <a:p>
            <a:pPr marL="13716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YEAR(date), MONTH(date</a:t>
            </a:r>
            <a:r>
              <a:rPr lang="en-US" dirty="0" smtClean="0">
                <a:solidFill>
                  <a:schemeClr val="accent1">
                    <a:lumMod val="75000"/>
                  </a:schemeClr>
                </a:solidFill>
                <a:latin typeface="Times New Roman" panose="02020603050405020304" pitchFamily="18" charset="0"/>
                <a:cs typeface="Times New Roman" panose="02020603050405020304" pitchFamily="18" charset="0"/>
              </a:rPr>
              <a:t>);</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a:p>
            <a:pPr marL="137160" indent="0">
              <a:buNone/>
            </a:pPr>
            <a:endParaRPr lang="en-US" dirty="0" smtClean="0">
              <a:solidFill>
                <a:schemeClr val="accent1">
                  <a:lumMod val="75000"/>
                </a:schemeClr>
              </a:solidFill>
              <a:latin typeface="Times New Roman" panose="02020603050405020304" pitchFamily="18" charset="0"/>
              <a:cs typeface="Times New Roman" panose="02020603050405020304" pitchFamily="18" charset="0"/>
            </a:endParaRPr>
          </a:p>
          <a:p>
            <a:pPr marL="137160" indent="0">
              <a:buNone/>
            </a:pPr>
            <a:endParaRPr lang="en-GB" dirty="0">
              <a:solidFill>
                <a:schemeClr val="accent1">
                  <a:lumMod val="75000"/>
                </a:schemeClr>
              </a:solidFill>
              <a:latin typeface="Times New Roman" panose="02020603050405020304" pitchFamily="18" charset="0"/>
              <a:cs typeface="Times New Roman" panose="02020603050405020304" pitchFamily="18" charset="0"/>
            </a:endParaRPr>
          </a:p>
          <a:p>
            <a:pPr marL="137160" indent="0">
              <a:buNone/>
            </a:pPr>
            <a:endParaRPr lang="en-GB"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p:txBody>
          <a:bodyPr/>
          <a:lstStyle/>
          <a:p>
            <a:r>
              <a:rPr lang="en-US" i="1" dirty="0" smtClean="0">
                <a:solidFill>
                  <a:schemeClr val="accent1">
                    <a:lumMod val="75000"/>
                  </a:schemeClr>
                </a:solidFill>
                <a:latin typeface="Times New Roman" panose="02020603050405020304" pitchFamily="18" charset="0"/>
                <a:cs typeface="Times New Roman" panose="02020603050405020304" pitchFamily="18" charset="0"/>
              </a:rPr>
              <a:t>QUERIES</a:t>
            </a:r>
            <a:endParaRPr lang="en-GB" i="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58049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1927345"/>
            <a:ext cx="5384800" cy="3485307"/>
          </a:xfrm>
        </p:spPr>
      </p:pic>
      <p:sp>
        <p:nvSpPr>
          <p:cNvPr id="3" name="Content Placeholder 2"/>
          <p:cNvSpPr>
            <a:spLocks noGrp="1"/>
          </p:cNvSpPr>
          <p:nvPr>
            <p:ph sz="half" idx="1"/>
          </p:nvPr>
        </p:nvSpPr>
        <p:spPr/>
        <p:txBody>
          <a:bodyPr>
            <a:normAutofit fontScale="77500" lnSpcReduction="20000"/>
          </a:bodyPr>
          <a:lstStyle/>
          <a:p>
            <a:pPr marL="137160" indent="0">
              <a:buNone/>
            </a:pPr>
            <a:r>
              <a:rPr lang="en-US" b="1" dirty="0">
                <a:solidFill>
                  <a:schemeClr val="accent1">
                    <a:lumMod val="75000"/>
                  </a:schemeClr>
                </a:solidFill>
                <a:latin typeface="Times New Roman" panose="02020603050405020304" pitchFamily="18" charset="0"/>
                <a:cs typeface="Times New Roman" panose="02020603050405020304" pitchFamily="18" charset="0"/>
              </a:rPr>
              <a:t>How corona virus spread out with respect to </a:t>
            </a:r>
            <a:r>
              <a:rPr lang="en-US" b="1" dirty="0" smtClean="0">
                <a:solidFill>
                  <a:schemeClr val="accent1">
                    <a:lumMod val="75000"/>
                  </a:schemeClr>
                </a:solidFill>
                <a:latin typeface="Times New Roman" panose="02020603050405020304" pitchFamily="18" charset="0"/>
                <a:cs typeface="Times New Roman" panose="02020603050405020304" pitchFamily="18" charset="0"/>
              </a:rPr>
              <a:t>death </a:t>
            </a:r>
            <a:r>
              <a:rPr lang="en-US" b="1" dirty="0">
                <a:solidFill>
                  <a:schemeClr val="accent1">
                    <a:lumMod val="75000"/>
                  </a:schemeClr>
                </a:solidFill>
                <a:latin typeface="Times New Roman" panose="02020603050405020304" pitchFamily="18" charset="0"/>
                <a:cs typeface="Times New Roman" panose="02020603050405020304" pitchFamily="18" charset="0"/>
              </a:rPr>
              <a:t>cases</a:t>
            </a:r>
            <a:r>
              <a:rPr lang="en-US" b="1" dirty="0" smtClean="0">
                <a:solidFill>
                  <a:schemeClr val="accent1">
                    <a:lumMod val="75000"/>
                  </a:schemeClr>
                </a:solidFill>
                <a:latin typeface="Times New Roman" panose="02020603050405020304" pitchFamily="18" charset="0"/>
                <a:cs typeface="Times New Roman" panose="02020603050405020304" pitchFamily="18" charset="0"/>
              </a:rPr>
              <a:t>:</a:t>
            </a:r>
          </a:p>
          <a:p>
            <a:pPr marL="13716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SELECT</a:t>
            </a:r>
          </a:p>
          <a:p>
            <a:pPr marL="13716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     YEAR(date) AS Year,</a:t>
            </a:r>
          </a:p>
          <a:p>
            <a:pPr marL="13716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     MONTH(date) AS Month,</a:t>
            </a:r>
          </a:p>
          <a:p>
            <a:pPr marL="13716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 </a:t>
            </a:r>
            <a:r>
              <a:rPr lang="en-US" dirty="0" smtClean="0">
                <a:solidFill>
                  <a:schemeClr val="accent1">
                    <a:lumMod val="75000"/>
                  </a:schemeClr>
                </a:solidFill>
                <a:latin typeface="Times New Roman" panose="02020603050405020304" pitchFamily="18" charset="0"/>
                <a:cs typeface="Times New Roman" panose="02020603050405020304" pitchFamily="18" charset="0"/>
              </a:rPr>
              <a:t>SUM(Deaths) </a:t>
            </a:r>
            <a:r>
              <a:rPr lang="en-US" dirty="0">
                <a:solidFill>
                  <a:schemeClr val="accent1">
                    <a:lumMod val="75000"/>
                  </a:schemeClr>
                </a:solidFill>
                <a:latin typeface="Times New Roman" panose="02020603050405020304" pitchFamily="18" charset="0"/>
                <a:cs typeface="Times New Roman" panose="02020603050405020304" pitchFamily="18" charset="0"/>
              </a:rPr>
              <a:t>AS </a:t>
            </a:r>
            <a:r>
              <a:rPr lang="en-US" dirty="0" smtClean="0">
                <a:solidFill>
                  <a:schemeClr val="accent1">
                    <a:lumMod val="75000"/>
                  </a:schemeClr>
                </a:solidFill>
                <a:latin typeface="Times New Roman" panose="02020603050405020304" pitchFamily="18" charset="0"/>
                <a:cs typeface="Times New Roman" panose="02020603050405020304" pitchFamily="18" charset="0"/>
              </a:rPr>
              <a:t>TotalDeaths,</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AVG(Deaths) </a:t>
            </a:r>
            <a:r>
              <a:rPr lang="en-US" dirty="0">
                <a:solidFill>
                  <a:schemeClr val="accent1">
                    <a:lumMod val="75000"/>
                  </a:schemeClr>
                </a:solidFill>
                <a:latin typeface="Times New Roman" panose="02020603050405020304" pitchFamily="18" charset="0"/>
                <a:cs typeface="Times New Roman" panose="02020603050405020304" pitchFamily="18" charset="0"/>
              </a:rPr>
              <a:t>AS </a:t>
            </a:r>
            <a:r>
              <a:rPr lang="en-US" dirty="0" smtClean="0">
                <a:solidFill>
                  <a:schemeClr val="accent1">
                    <a:lumMod val="75000"/>
                  </a:schemeClr>
                </a:solidFill>
                <a:latin typeface="Times New Roman" panose="02020603050405020304" pitchFamily="18" charset="0"/>
                <a:cs typeface="Times New Roman" panose="02020603050405020304" pitchFamily="18" charset="0"/>
              </a:rPr>
              <a:t>AVGDeaths,</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Variance(Deaths) </a:t>
            </a:r>
            <a:r>
              <a:rPr lang="en-US" dirty="0">
                <a:solidFill>
                  <a:schemeClr val="accent1">
                    <a:lumMod val="75000"/>
                  </a:schemeClr>
                </a:solidFill>
                <a:latin typeface="Times New Roman" panose="02020603050405020304" pitchFamily="18" charset="0"/>
                <a:cs typeface="Times New Roman" panose="02020603050405020304" pitchFamily="18" charset="0"/>
              </a:rPr>
              <a:t>AS </a:t>
            </a:r>
            <a:r>
              <a:rPr lang="en-US" dirty="0" smtClean="0">
                <a:solidFill>
                  <a:schemeClr val="accent1">
                    <a:lumMod val="75000"/>
                  </a:schemeClr>
                </a:solidFill>
                <a:latin typeface="Times New Roman" panose="02020603050405020304" pitchFamily="18" charset="0"/>
                <a:cs typeface="Times New Roman" panose="02020603050405020304" pitchFamily="18" charset="0"/>
              </a:rPr>
              <a:t>VarianDeaths,</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STDDEV(Deaths) </a:t>
            </a:r>
            <a:r>
              <a:rPr lang="en-US" dirty="0">
                <a:solidFill>
                  <a:schemeClr val="accent1">
                    <a:lumMod val="75000"/>
                  </a:schemeClr>
                </a:solidFill>
                <a:latin typeface="Times New Roman" panose="02020603050405020304" pitchFamily="18" charset="0"/>
                <a:cs typeface="Times New Roman" panose="02020603050405020304" pitchFamily="18" charset="0"/>
              </a:rPr>
              <a:t>AS </a:t>
            </a:r>
            <a:r>
              <a:rPr lang="en-US" dirty="0" smtClean="0">
                <a:solidFill>
                  <a:schemeClr val="accent1">
                    <a:lumMod val="75000"/>
                  </a:schemeClr>
                </a:solidFill>
                <a:latin typeface="Times New Roman" panose="02020603050405020304" pitchFamily="18" charset="0"/>
                <a:cs typeface="Times New Roman" panose="02020603050405020304" pitchFamily="18" charset="0"/>
              </a:rPr>
              <a:t>STDDEVDeaths</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a:p>
            <a:pPr marL="13716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FROM corona.virus</a:t>
            </a:r>
          </a:p>
          <a:p>
            <a:pPr marL="13716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GROUP BY</a:t>
            </a:r>
          </a:p>
          <a:p>
            <a:pPr marL="13716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YEAR(date), MONTH(date)</a:t>
            </a:r>
          </a:p>
          <a:p>
            <a:pPr marL="13716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ORDER BY</a:t>
            </a:r>
          </a:p>
          <a:p>
            <a:pPr marL="13716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YEAR(date), MONTH(date);</a:t>
            </a:r>
          </a:p>
          <a:p>
            <a:pPr marL="137160" indent="0">
              <a:buNone/>
            </a:pPr>
            <a:endParaRPr lang="en-US" b="1" dirty="0" smtClean="0">
              <a:solidFill>
                <a:schemeClr val="accent1">
                  <a:lumMod val="75000"/>
                </a:schemeClr>
              </a:solidFill>
              <a:latin typeface="Times New Roman" panose="02020603050405020304" pitchFamily="18" charset="0"/>
              <a:cs typeface="Times New Roman" panose="02020603050405020304" pitchFamily="18" charset="0"/>
            </a:endParaRPr>
          </a:p>
          <a:p>
            <a:pPr marL="137160" indent="0">
              <a:buNone/>
            </a:pPr>
            <a:endParaRPr lang="en-US"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p:txBody>
          <a:bodyPr/>
          <a:lstStyle/>
          <a:p>
            <a:r>
              <a:rPr lang="en-US" i="1" dirty="0" smtClean="0">
                <a:solidFill>
                  <a:schemeClr val="accent1">
                    <a:lumMod val="75000"/>
                  </a:schemeClr>
                </a:solidFill>
                <a:latin typeface="Times New Roman" panose="02020603050405020304" pitchFamily="18" charset="0"/>
                <a:cs typeface="Times New Roman" panose="02020603050405020304" pitchFamily="18" charset="0"/>
              </a:rPr>
              <a:t>QUERIES</a:t>
            </a:r>
            <a:endParaRPr lang="en-GB" i="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94244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6541" y="2031548"/>
            <a:ext cx="5384800" cy="3248790"/>
          </a:xfrm>
        </p:spPr>
      </p:pic>
      <p:sp>
        <p:nvSpPr>
          <p:cNvPr id="3" name="Content Placeholder 2"/>
          <p:cNvSpPr>
            <a:spLocks noGrp="1"/>
          </p:cNvSpPr>
          <p:nvPr>
            <p:ph sz="half" idx="1"/>
          </p:nvPr>
        </p:nvSpPr>
        <p:spPr/>
        <p:txBody>
          <a:bodyPr>
            <a:normAutofit fontScale="77500" lnSpcReduction="20000"/>
          </a:bodyPr>
          <a:lstStyle/>
          <a:p>
            <a:pPr marL="137160" indent="0">
              <a:buNone/>
            </a:pPr>
            <a:r>
              <a:rPr lang="en-US" b="1" dirty="0">
                <a:solidFill>
                  <a:schemeClr val="accent1">
                    <a:lumMod val="75000"/>
                  </a:schemeClr>
                </a:solidFill>
                <a:latin typeface="Times New Roman" panose="02020603050405020304" pitchFamily="18" charset="0"/>
                <a:cs typeface="Times New Roman" panose="02020603050405020304" pitchFamily="18" charset="0"/>
              </a:rPr>
              <a:t>How corona virus spread out with respect to </a:t>
            </a:r>
            <a:r>
              <a:rPr lang="en-US" b="1" dirty="0" smtClean="0">
                <a:solidFill>
                  <a:schemeClr val="accent1">
                    <a:lumMod val="75000"/>
                  </a:schemeClr>
                </a:solidFill>
                <a:latin typeface="Times New Roman" panose="02020603050405020304" pitchFamily="18" charset="0"/>
                <a:cs typeface="Times New Roman" panose="02020603050405020304" pitchFamily="18" charset="0"/>
              </a:rPr>
              <a:t>recovered </a:t>
            </a:r>
            <a:r>
              <a:rPr lang="en-US" b="1" dirty="0">
                <a:solidFill>
                  <a:schemeClr val="accent1">
                    <a:lumMod val="75000"/>
                  </a:schemeClr>
                </a:solidFill>
                <a:latin typeface="Times New Roman" panose="02020603050405020304" pitchFamily="18" charset="0"/>
                <a:cs typeface="Times New Roman" panose="02020603050405020304" pitchFamily="18" charset="0"/>
              </a:rPr>
              <a:t>cases</a:t>
            </a:r>
            <a:r>
              <a:rPr lang="en-US" b="1" dirty="0" smtClean="0">
                <a:solidFill>
                  <a:schemeClr val="accent1">
                    <a:lumMod val="75000"/>
                  </a:schemeClr>
                </a:solidFill>
                <a:latin typeface="Times New Roman" panose="02020603050405020304" pitchFamily="18" charset="0"/>
                <a:cs typeface="Times New Roman" panose="02020603050405020304" pitchFamily="18" charset="0"/>
              </a:rPr>
              <a:t>:</a:t>
            </a:r>
          </a:p>
          <a:p>
            <a:pPr marL="13716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SELECT</a:t>
            </a:r>
          </a:p>
          <a:p>
            <a:pPr marL="13716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     YEAR(date) AS Year,</a:t>
            </a:r>
          </a:p>
          <a:p>
            <a:pPr marL="13716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     MONTH(date) AS Month,</a:t>
            </a:r>
          </a:p>
          <a:p>
            <a:pPr marL="13716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 </a:t>
            </a:r>
            <a:r>
              <a:rPr lang="en-US" dirty="0" smtClean="0">
                <a:solidFill>
                  <a:schemeClr val="accent1">
                    <a:lumMod val="75000"/>
                  </a:schemeClr>
                </a:solidFill>
                <a:latin typeface="Times New Roman" panose="02020603050405020304" pitchFamily="18" charset="0"/>
                <a:cs typeface="Times New Roman" panose="02020603050405020304" pitchFamily="18" charset="0"/>
              </a:rPr>
              <a:t>SUM(Recovered) </a:t>
            </a:r>
            <a:r>
              <a:rPr lang="en-US" dirty="0">
                <a:solidFill>
                  <a:schemeClr val="accent1">
                    <a:lumMod val="75000"/>
                  </a:schemeClr>
                </a:solidFill>
                <a:latin typeface="Times New Roman" panose="02020603050405020304" pitchFamily="18" charset="0"/>
                <a:cs typeface="Times New Roman" panose="02020603050405020304" pitchFamily="18" charset="0"/>
              </a:rPr>
              <a:t>AS </a:t>
            </a:r>
            <a:r>
              <a:rPr lang="en-US" dirty="0" smtClean="0">
                <a:solidFill>
                  <a:schemeClr val="accent1">
                    <a:lumMod val="75000"/>
                  </a:schemeClr>
                </a:solidFill>
                <a:latin typeface="Times New Roman" panose="02020603050405020304" pitchFamily="18" charset="0"/>
                <a:cs typeface="Times New Roman" panose="02020603050405020304" pitchFamily="18" charset="0"/>
              </a:rPr>
              <a:t>TotalRecoveredcases,</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AVG(Recovered) </a:t>
            </a:r>
            <a:r>
              <a:rPr lang="en-US" dirty="0">
                <a:solidFill>
                  <a:schemeClr val="accent1">
                    <a:lumMod val="75000"/>
                  </a:schemeClr>
                </a:solidFill>
                <a:latin typeface="Times New Roman" panose="02020603050405020304" pitchFamily="18" charset="0"/>
                <a:cs typeface="Times New Roman" panose="02020603050405020304" pitchFamily="18" charset="0"/>
              </a:rPr>
              <a:t>AS </a:t>
            </a:r>
            <a:r>
              <a:rPr lang="en-US" dirty="0" smtClean="0">
                <a:solidFill>
                  <a:schemeClr val="accent1">
                    <a:lumMod val="75000"/>
                  </a:schemeClr>
                </a:solidFill>
                <a:latin typeface="Times New Roman" panose="02020603050405020304" pitchFamily="18" charset="0"/>
                <a:cs typeface="Times New Roman" panose="02020603050405020304" pitchFamily="18" charset="0"/>
              </a:rPr>
              <a:t>AVGRecoveredcases,</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Variance(Recovred) </a:t>
            </a:r>
            <a:r>
              <a:rPr lang="en-US" dirty="0">
                <a:solidFill>
                  <a:schemeClr val="accent1">
                    <a:lumMod val="75000"/>
                  </a:schemeClr>
                </a:solidFill>
                <a:latin typeface="Times New Roman" panose="02020603050405020304" pitchFamily="18" charset="0"/>
                <a:cs typeface="Times New Roman" panose="02020603050405020304" pitchFamily="18" charset="0"/>
              </a:rPr>
              <a:t>AS </a:t>
            </a:r>
            <a:r>
              <a:rPr lang="en-US" dirty="0" smtClean="0">
                <a:solidFill>
                  <a:schemeClr val="accent1">
                    <a:lumMod val="75000"/>
                  </a:schemeClr>
                </a:solidFill>
                <a:latin typeface="Times New Roman" panose="02020603050405020304" pitchFamily="18" charset="0"/>
                <a:cs typeface="Times New Roman" panose="02020603050405020304" pitchFamily="18" charset="0"/>
              </a:rPr>
              <a:t>VarianRecoveredcases,</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STDDEV(Recovered) </a:t>
            </a:r>
            <a:r>
              <a:rPr lang="en-US" dirty="0">
                <a:solidFill>
                  <a:schemeClr val="accent1">
                    <a:lumMod val="75000"/>
                  </a:schemeClr>
                </a:solidFill>
                <a:latin typeface="Times New Roman" panose="02020603050405020304" pitchFamily="18" charset="0"/>
                <a:cs typeface="Times New Roman" panose="02020603050405020304" pitchFamily="18" charset="0"/>
              </a:rPr>
              <a:t>AS </a:t>
            </a:r>
            <a:r>
              <a:rPr lang="en-US" dirty="0" smtClean="0">
                <a:solidFill>
                  <a:schemeClr val="accent1">
                    <a:lumMod val="75000"/>
                  </a:schemeClr>
                </a:solidFill>
                <a:latin typeface="Times New Roman" panose="02020603050405020304" pitchFamily="18" charset="0"/>
                <a:cs typeface="Times New Roman" panose="02020603050405020304" pitchFamily="18" charset="0"/>
              </a:rPr>
              <a:t>STDDEVRecoveredcases</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a:p>
            <a:pPr marL="13716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FROM corona.virus</a:t>
            </a:r>
          </a:p>
          <a:p>
            <a:pPr marL="13716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GROUP BY</a:t>
            </a:r>
          </a:p>
          <a:p>
            <a:pPr marL="13716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YEAR(date), MONTH(date)</a:t>
            </a:r>
          </a:p>
          <a:p>
            <a:pPr marL="13716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ORDER BY</a:t>
            </a:r>
          </a:p>
          <a:p>
            <a:pPr marL="13716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YEAR(date), MONTH(date);</a:t>
            </a:r>
          </a:p>
          <a:p>
            <a:pPr marL="137160" indent="0">
              <a:buNone/>
            </a:pPr>
            <a:endParaRPr lang="en-US"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p:txBody>
          <a:bodyPr/>
          <a:lstStyle/>
          <a:p>
            <a:r>
              <a:rPr lang="en-US" i="1" dirty="0" smtClean="0">
                <a:solidFill>
                  <a:schemeClr val="accent1">
                    <a:lumMod val="75000"/>
                  </a:schemeClr>
                </a:solidFill>
                <a:latin typeface="Times New Roman" panose="02020603050405020304" pitchFamily="18" charset="0"/>
                <a:cs typeface="Times New Roman" panose="02020603050405020304" pitchFamily="18" charset="0"/>
              </a:rPr>
              <a:t>Queries</a:t>
            </a:r>
            <a:endParaRPr lang="en-GB" i="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79509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 y="5370490"/>
            <a:ext cx="4710618" cy="1212038"/>
          </a:xfrm>
        </p:spPr>
      </p:pic>
      <p:sp>
        <p:nvSpPr>
          <p:cNvPr id="3" name="Content Placeholder 2"/>
          <p:cNvSpPr>
            <a:spLocks noGrp="1"/>
          </p:cNvSpPr>
          <p:nvPr>
            <p:ph sz="half" idx="1"/>
          </p:nvPr>
        </p:nvSpPr>
        <p:spPr/>
        <p:txBody>
          <a:bodyPr/>
          <a:lstStyle/>
          <a:p>
            <a:pPr marL="137160" indent="0">
              <a:buNone/>
            </a:pPr>
            <a:r>
              <a:rPr lang="en-US" b="1" dirty="0" smtClean="0">
                <a:solidFill>
                  <a:schemeClr val="accent1">
                    <a:lumMod val="75000"/>
                  </a:schemeClr>
                </a:solidFill>
                <a:latin typeface="Times New Roman" panose="02020603050405020304" pitchFamily="18" charset="0"/>
                <a:cs typeface="Times New Roman" panose="02020603050405020304" pitchFamily="18" charset="0"/>
              </a:rPr>
              <a:t>Countries having highest number of confirmed cases</a:t>
            </a:r>
            <a:r>
              <a:rPr lang="en-US" dirty="0" smtClean="0"/>
              <a:t>:</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SELECT Country, max(confirmed) as Highest- confirmed-case</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FROM corona.virus</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Group by Country</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Order by Highest-confirmed-case desc limit 1;</a:t>
            </a:r>
          </a:p>
          <a:p>
            <a:pPr marL="137160" indent="0">
              <a:buNone/>
            </a:pPr>
            <a:endParaRPr lang="en-US" dirty="0" smtClean="0"/>
          </a:p>
          <a:p>
            <a:pPr marL="137160" indent="0">
              <a:buNone/>
            </a:pPr>
            <a:endParaRPr lang="en-GB" dirty="0"/>
          </a:p>
        </p:txBody>
      </p:sp>
      <p:sp>
        <p:nvSpPr>
          <p:cNvPr id="4" name="Title 3"/>
          <p:cNvSpPr>
            <a:spLocks noGrp="1"/>
          </p:cNvSpPr>
          <p:nvPr>
            <p:ph type="title"/>
          </p:nvPr>
        </p:nvSpPr>
        <p:spPr/>
        <p:txBody>
          <a:bodyPr/>
          <a:lstStyle/>
          <a:p>
            <a:r>
              <a:rPr lang="en-US" i="1" dirty="0" smtClean="0">
                <a:solidFill>
                  <a:schemeClr val="accent1">
                    <a:lumMod val="75000"/>
                  </a:schemeClr>
                </a:solidFill>
                <a:latin typeface="Times New Roman" panose="02020603050405020304" pitchFamily="18" charset="0"/>
                <a:cs typeface="Times New Roman" panose="02020603050405020304" pitchFamily="18" charset="0"/>
              </a:rPr>
              <a:t>Queries</a:t>
            </a:r>
            <a:endParaRPr lang="en-GB" i="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5994400" y="1600201"/>
            <a:ext cx="5384800" cy="4525963"/>
          </a:xfrm>
          <a:prstGeom prst="rect">
            <a:avLst/>
          </a:prstGeom>
        </p:spPr>
        <p:txBody>
          <a:bodyPr vert="horz">
            <a:normAutofit/>
          </a:bodyPr>
          <a:lstStyle>
            <a:lvl1pPr marL="548640" indent="-411480" algn="l" rtl="0" eaLnBrk="1" latinLnBrk="0" hangingPunct="1">
              <a:spcBef>
                <a:spcPct val="20000"/>
              </a:spcBef>
              <a:buClr>
                <a:schemeClr val="bg2"/>
              </a:buClr>
              <a:buSzPct val="65000"/>
              <a:buFont typeface="Wingdings 2"/>
              <a:buChar char=""/>
              <a:defRPr kumimoji="0" sz="26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0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18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a:lstStyle>
          <a:p>
            <a:pPr marL="137160" indent="0">
              <a:buFont typeface="Wingdings 2"/>
              <a:buNone/>
            </a:pPr>
            <a:r>
              <a:rPr lang="en-US" b="1" dirty="0" smtClean="0">
                <a:solidFill>
                  <a:schemeClr val="accent1">
                    <a:lumMod val="75000"/>
                  </a:schemeClr>
                </a:solidFill>
                <a:latin typeface="Times New Roman" panose="02020603050405020304" pitchFamily="18" charset="0"/>
                <a:cs typeface="Times New Roman" panose="02020603050405020304" pitchFamily="18" charset="0"/>
              </a:rPr>
              <a:t>Countries having lowest number of death cases</a:t>
            </a:r>
            <a:r>
              <a:rPr lang="en-US" dirty="0" smtClean="0"/>
              <a:t>:</a:t>
            </a:r>
          </a:p>
          <a:p>
            <a:pPr marL="137160" indent="0">
              <a:buFont typeface="Wingdings 2"/>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SELECT Country, min(deaths) as lowest- num-deaths</a:t>
            </a:r>
          </a:p>
          <a:p>
            <a:pPr marL="137160" indent="0">
              <a:buFont typeface="Wingdings 2"/>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FROM corona.virus</a:t>
            </a:r>
          </a:p>
          <a:p>
            <a:pPr marL="137160" indent="0">
              <a:buFont typeface="Wingdings 2"/>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Group by Country</a:t>
            </a:r>
          </a:p>
          <a:p>
            <a:pPr marL="137160" indent="0">
              <a:buFont typeface="Wingdings 2"/>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Order by lowest-num-deaths desc limit 1;</a:t>
            </a:r>
          </a:p>
          <a:p>
            <a:pPr marL="137160" indent="0">
              <a:buFont typeface="Wingdings 2"/>
              <a:buNone/>
            </a:pPr>
            <a:endParaRPr lang="en-US" dirty="0" smtClean="0">
              <a:solidFill>
                <a:schemeClr val="accent1">
                  <a:lumMod val="75000"/>
                </a:schemeClr>
              </a:solidFill>
              <a:latin typeface="Times New Roman" panose="02020603050405020304" pitchFamily="18" charset="0"/>
              <a:cs typeface="Times New Roman" panose="02020603050405020304" pitchFamily="18" charset="0"/>
            </a:endParaRPr>
          </a:p>
          <a:p>
            <a:pPr marL="137160" indent="0">
              <a:buFont typeface="Wingdings 2"/>
              <a:buNone/>
            </a:pPr>
            <a:endParaRPr lang="en-US" dirty="0" smtClean="0"/>
          </a:p>
          <a:p>
            <a:pPr marL="137160" indent="0">
              <a:buFont typeface="Wingdings 2"/>
              <a:buNone/>
            </a:pPr>
            <a:endParaRPr lang="en-GB"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6867" y="5423982"/>
            <a:ext cx="4715533" cy="1105054"/>
          </a:xfrm>
          <a:prstGeom prst="rect">
            <a:avLst/>
          </a:prstGeom>
        </p:spPr>
      </p:pic>
    </p:spTree>
    <p:extLst>
      <p:ext uri="{BB962C8B-B14F-4D97-AF65-F5344CB8AC3E}">
        <p14:creationId xmlns:p14="http://schemas.microsoft.com/office/powerpoint/2010/main" val="23790938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74536" y="1828801"/>
            <a:ext cx="4907864" cy="2848314"/>
          </a:xfrm>
        </p:spPr>
      </p:pic>
      <p:sp>
        <p:nvSpPr>
          <p:cNvPr id="3" name="Content Placeholder 2"/>
          <p:cNvSpPr>
            <a:spLocks noGrp="1"/>
          </p:cNvSpPr>
          <p:nvPr>
            <p:ph sz="half" idx="1"/>
          </p:nvPr>
        </p:nvSpPr>
        <p:spPr/>
        <p:txBody>
          <a:bodyPr/>
          <a:lstStyle/>
          <a:p>
            <a:pPr marL="137160" indent="0">
              <a:buNone/>
            </a:pPr>
            <a:r>
              <a:rPr lang="en-US" b="1" dirty="0" smtClean="0">
                <a:solidFill>
                  <a:schemeClr val="accent1">
                    <a:lumMod val="75000"/>
                  </a:schemeClr>
                </a:solidFill>
                <a:latin typeface="Times New Roman" panose="02020603050405020304" pitchFamily="18" charset="0"/>
                <a:cs typeface="Times New Roman" panose="02020603050405020304" pitchFamily="18" charset="0"/>
              </a:rPr>
              <a:t>Find top five countries having recovered cases:</a:t>
            </a:r>
          </a:p>
          <a:p>
            <a:pPr marL="13716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SELECT Country, </a:t>
            </a:r>
            <a:r>
              <a:rPr lang="en-US" dirty="0" smtClean="0">
                <a:solidFill>
                  <a:schemeClr val="accent1">
                    <a:lumMod val="75000"/>
                  </a:schemeClr>
                </a:solidFill>
                <a:latin typeface="Times New Roman" panose="02020603050405020304" pitchFamily="18" charset="0"/>
                <a:cs typeface="Times New Roman" panose="02020603050405020304" pitchFamily="18" charset="0"/>
              </a:rPr>
              <a:t>max(recovered) </a:t>
            </a:r>
            <a:r>
              <a:rPr lang="en-US" dirty="0">
                <a:solidFill>
                  <a:schemeClr val="accent1">
                    <a:lumMod val="75000"/>
                  </a:schemeClr>
                </a:solidFill>
                <a:latin typeface="Times New Roman" panose="02020603050405020304" pitchFamily="18" charset="0"/>
                <a:cs typeface="Times New Roman" panose="02020603050405020304" pitchFamily="18" charset="0"/>
              </a:rPr>
              <a:t>as Highest- </a:t>
            </a:r>
            <a:r>
              <a:rPr lang="en-US" dirty="0" smtClean="0">
                <a:solidFill>
                  <a:schemeClr val="accent1">
                    <a:lumMod val="75000"/>
                  </a:schemeClr>
                </a:solidFill>
                <a:latin typeface="Times New Roman" panose="02020603050405020304" pitchFamily="18" charset="0"/>
                <a:cs typeface="Times New Roman" panose="02020603050405020304" pitchFamily="18" charset="0"/>
              </a:rPr>
              <a:t>recovered-case</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a:p>
            <a:pPr marL="13716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FROM corona.virus</a:t>
            </a:r>
          </a:p>
          <a:p>
            <a:pPr marL="13716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Group by Country</a:t>
            </a:r>
          </a:p>
          <a:p>
            <a:pPr marL="13716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Order by </a:t>
            </a:r>
            <a:r>
              <a:rPr lang="en-US" dirty="0" smtClean="0">
                <a:solidFill>
                  <a:schemeClr val="accent1">
                    <a:lumMod val="75000"/>
                  </a:schemeClr>
                </a:solidFill>
                <a:latin typeface="Times New Roman" panose="02020603050405020304" pitchFamily="18" charset="0"/>
                <a:cs typeface="Times New Roman" panose="02020603050405020304" pitchFamily="18" charset="0"/>
              </a:rPr>
              <a:t>Highest-recovered-case </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desc </a:t>
            </a:r>
            <a:r>
              <a:rPr lang="en-US" dirty="0">
                <a:solidFill>
                  <a:schemeClr val="accent1">
                    <a:lumMod val="75000"/>
                  </a:schemeClr>
                </a:solidFill>
                <a:latin typeface="Times New Roman" panose="02020603050405020304" pitchFamily="18" charset="0"/>
                <a:cs typeface="Times New Roman" panose="02020603050405020304" pitchFamily="18" charset="0"/>
              </a:rPr>
              <a:t>limit 1;</a:t>
            </a:r>
          </a:p>
          <a:p>
            <a:pPr marL="137160" indent="0">
              <a:buNone/>
            </a:pPr>
            <a:endParaRPr lang="en-GB"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p:txBody>
          <a:bodyPr/>
          <a:lstStyle/>
          <a:p>
            <a:r>
              <a:rPr lang="en-US" i="1" dirty="0" smtClean="0">
                <a:solidFill>
                  <a:schemeClr val="accent1">
                    <a:lumMod val="75000"/>
                  </a:schemeClr>
                </a:solidFill>
                <a:latin typeface="Times New Roman" panose="02020603050405020304" pitchFamily="18" charset="0"/>
                <a:cs typeface="Times New Roman" panose="02020603050405020304" pitchFamily="18" charset="0"/>
              </a:rPr>
              <a:t>Queries</a:t>
            </a:r>
            <a:endParaRPr lang="en-GB" i="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60351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6535" y="936135"/>
            <a:ext cx="5826616" cy="436996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9667945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Content Placeholder 13"/>
          <p:cNvSpPr>
            <a:spLocks noGrp="1"/>
          </p:cNvSpPr>
          <p:nvPr>
            <p:ph idx="1"/>
          </p:nvPr>
        </p:nvSpPr>
        <p:spPr/>
        <p:txBody>
          <a:bodyPr/>
          <a:lstStyle/>
          <a:p>
            <a:pPr marL="137160" lvl="0" indent="0" algn="just">
              <a:buNone/>
            </a:pPr>
            <a:r>
              <a:rPr lang="en-US" dirty="0">
                <a:solidFill>
                  <a:schemeClr val="accent1">
                    <a:lumMod val="75000"/>
                  </a:schemeClr>
                </a:solidFill>
                <a:latin typeface="Times New Roman" panose="02020603050405020304" pitchFamily="18" charset="0"/>
                <a:cs typeface="Times New Roman" panose="02020603050405020304" pitchFamily="18" charset="0"/>
              </a:rPr>
              <a:t>The coronavirus, also known as COVID-19, is a highly contagious respiratory illness caused by the novel coronavirus SARS-CoV-2. It was first identified in Wuhan, China in December 2019 and has since spread globally, leading to a pandemic. The virus primarily spreads through respiratory droplets when an infected person coughs, sneezes, or talks. Symptoms of COVID-19 can range from mild to severe and may include fever, cough, shortness of breath, fatigue, and loss of taste or smell. It is important to follow public health guidelines such as wearing masks, practicing social distancing, and washing hands frequently to prevent the spread of the virus.</a:t>
            </a:r>
            <a:endParaRPr lang="en-US" dirty="0" smtClean="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3" name="Title 12"/>
          <p:cNvSpPr>
            <a:spLocks noGrp="1"/>
          </p:cNvSpPr>
          <p:nvPr>
            <p:ph type="title"/>
          </p:nvPr>
        </p:nvSpPr>
        <p:spPr>
          <a:xfrm>
            <a:off x="609600" y="261759"/>
            <a:ext cx="10972800" cy="1143000"/>
          </a:xfrm>
        </p:spPr>
        <p:txBody>
          <a:bodyPr>
            <a:normAutofit/>
          </a:bodyPr>
          <a:lstStyle/>
          <a:p>
            <a:r>
              <a:rPr lang="en-US" i="1" dirty="0" smtClean="0">
                <a:solidFill>
                  <a:schemeClr val="accent1">
                    <a:lumMod val="75000"/>
                  </a:schemeClr>
                </a:solidFill>
                <a:latin typeface="Times New Roman" panose="02020603050405020304" pitchFamily="18" charset="0"/>
                <a:cs typeface="Times New Roman" panose="02020603050405020304" pitchFamily="18" charset="0"/>
              </a:rPr>
              <a:t>INTRODUCTION</a:t>
            </a:r>
            <a:endParaRPr lang="en-US" i="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551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solidFill>
                  <a:schemeClr val="accent1">
                    <a:lumMod val="75000"/>
                  </a:schemeClr>
                </a:solidFill>
                <a:latin typeface="Times New Roman" panose="02020603050405020304" pitchFamily="18" charset="0"/>
                <a:cs typeface="Times New Roman" panose="02020603050405020304" pitchFamily="18" charset="0"/>
              </a:rPr>
              <a:t>DATA DETAILS</a:t>
            </a:r>
            <a:endParaRPr lang="en-US" i="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137160" indent="0">
              <a:buNone/>
            </a:pPr>
            <a:r>
              <a:rPr lang="en-US" b="1" dirty="0" smtClean="0">
                <a:solidFill>
                  <a:schemeClr val="accent1">
                    <a:lumMod val="75000"/>
                  </a:schemeClr>
                </a:solidFill>
                <a:latin typeface="Times New Roman" panose="02020603050405020304" pitchFamily="18" charset="0"/>
                <a:cs typeface="Times New Roman" panose="02020603050405020304" pitchFamily="18" charset="0"/>
              </a:rPr>
              <a:t>PROVINCE</a:t>
            </a:r>
            <a:r>
              <a:rPr lang="en-US" dirty="0" smtClean="0">
                <a:solidFill>
                  <a:schemeClr val="accent1">
                    <a:lumMod val="75000"/>
                  </a:schemeClr>
                </a:solidFill>
                <a:latin typeface="Times New Roman" panose="02020603050405020304" pitchFamily="18" charset="0"/>
                <a:cs typeface="Times New Roman" panose="02020603050405020304" pitchFamily="18" charset="0"/>
              </a:rPr>
              <a:t> : Geographic subdivision within a country/region.</a:t>
            </a:r>
            <a:endParaRPr lang="en-GB" dirty="0">
              <a:solidFill>
                <a:schemeClr val="accent1">
                  <a:lumMod val="75000"/>
                </a:schemeClr>
              </a:solidFill>
              <a:latin typeface="Times New Roman" panose="02020603050405020304" pitchFamily="18" charset="0"/>
              <a:cs typeface="Times New Roman" panose="02020603050405020304" pitchFamily="18" charset="0"/>
            </a:endParaRPr>
          </a:p>
          <a:p>
            <a:pPr marL="137160" indent="0">
              <a:buNone/>
            </a:pPr>
            <a:r>
              <a:rPr lang="en-US" b="1" dirty="0" smtClean="0">
                <a:solidFill>
                  <a:schemeClr val="accent1">
                    <a:lumMod val="75000"/>
                  </a:schemeClr>
                </a:solidFill>
                <a:latin typeface="Times New Roman" panose="02020603050405020304" pitchFamily="18" charset="0"/>
                <a:cs typeface="Times New Roman" panose="02020603050405020304" pitchFamily="18" charset="0"/>
              </a:rPr>
              <a:t>COUNTRY</a:t>
            </a:r>
            <a:r>
              <a:rPr lang="en-US" dirty="0" smtClean="0">
                <a:solidFill>
                  <a:schemeClr val="accent1">
                    <a:lumMod val="75000"/>
                  </a:schemeClr>
                </a:solidFill>
                <a:latin typeface="Times New Roman" panose="02020603050405020304" pitchFamily="18" charset="0"/>
                <a:cs typeface="Times New Roman" panose="02020603050405020304" pitchFamily="18" charset="0"/>
              </a:rPr>
              <a:t>: Geographic record where data is stored</a:t>
            </a:r>
            <a:r>
              <a:rPr lang="en-US" dirty="0" smtClean="0"/>
              <a:t>..</a:t>
            </a:r>
          </a:p>
          <a:p>
            <a:pPr marL="137160" indent="0">
              <a:buNone/>
            </a:pPr>
            <a:r>
              <a:rPr lang="en-US" b="1" dirty="0" smtClean="0">
                <a:solidFill>
                  <a:schemeClr val="accent1">
                    <a:lumMod val="75000"/>
                  </a:schemeClr>
                </a:solidFill>
                <a:latin typeface="Times New Roman" panose="02020603050405020304" pitchFamily="18" charset="0"/>
                <a:cs typeface="Times New Roman" panose="02020603050405020304" pitchFamily="18" charset="0"/>
              </a:rPr>
              <a:t>LATITUDE</a:t>
            </a:r>
            <a:r>
              <a:rPr lang="en-US" dirty="0" smtClean="0">
                <a:solidFill>
                  <a:schemeClr val="accent1">
                    <a:lumMod val="75000"/>
                  </a:schemeClr>
                </a:solidFill>
                <a:latin typeface="Times New Roman" panose="02020603050405020304" pitchFamily="18" charset="0"/>
                <a:cs typeface="Times New Roman" panose="02020603050405020304" pitchFamily="18" charset="0"/>
              </a:rPr>
              <a:t>:</a:t>
            </a:r>
            <a:r>
              <a:rPr lang="en-US"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dirty="0" smtClean="0">
                <a:solidFill>
                  <a:schemeClr val="accent1">
                    <a:lumMod val="75000"/>
                  </a:schemeClr>
                </a:solidFill>
                <a:latin typeface="Times New Roman" panose="02020603050405020304" pitchFamily="18" charset="0"/>
                <a:cs typeface="Times New Roman" panose="02020603050405020304" pitchFamily="18" charset="0"/>
              </a:rPr>
              <a:t>North-South position on earth surface.</a:t>
            </a:r>
          </a:p>
          <a:p>
            <a:pPr marL="137160" indent="0">
              <a:buNone/>
            </a:pPr>
            <a:r>
              <a:rPr lang="en-US" b="1" dirty="0" smtClean="0">
                <a:solidFill>
                  <a:schemeClr val="accent1">
                    <a:lumMod val="75000"/>
                  </a:schemeClr>
                </a:solidFill>
                <a:latin typeface="Times New Roman" panose="02020603050405020304" pitchFamily="18" charset="0"/>
                <a:cs typeface="Times New Roman" panose="02020603050405020304" pitchFamily="18" charset="0"/>
              </a:rPr>
              <a:t>LONGITUDE</a:t>
            </a:r>
            <a:r>
              <a:rPr lang="en-US" dirty="0" smtClean="0">
                <a:solidFill>
                  <a:schemeClr val="accent1">
                    <a:lumMod val="75000"/>
                  </a:schemeClr>
                </a:solidFill>
                <a:latin typeface="Times New Roman" panose="02020603050405020304" pitchFamily="18" charset="0"/>
                <a:cs typeface="Times New Roman" panose="02020603050405020304" pitchFamily="18" charset="0"/>
              </a:rPr>
              <a:t>: East-West position on earth surface.</a:t>
            </a:r>
          </a:p>
          <a:p>
            <a:pPr marL="137160" indent="0">
              <a:buNone/>
            </a:pPr>
            <a:r>
              <a:rPr lang="en-US" b="1" dirty="0" smtClean="0">
                <a:solidFill>
                  <a:schemeClr val="accent1">
                    <a:lumMod val="75000"/>
                  </a:schemeClr>
                </a:solidFill>
                <a:latin typeface="Times New Roman" panose="02020603050405020304" pitchFamily="18" charset="0"/>
                <a:cs typeface="Times New Roman" panose="02020603050405020304" pitchFamily="18" charset="0"/>
              </a:rPr>
              <a:t>DATA</a:t>
            </a:r>
            <a:r>
              <a:rPr lang="en-US" dirty="0" smtClean="0">
                <a:solidFill>
                  <a:schemeClr val="accent1">
                    <a:lumMod val="75000"/>
                  </a:schemeClr>
                </a:solidFill>
                <a:latin typeface="Times New Roman" panose="02020603050405020304" pitchFamily="18" charset="0"/>
                <a:cs typeface="Times New Roman" panose="02020603050405020304" pitchFamily="18" charset="0"/>
              </a:rPr>
              <a:t>: Recoded data of Corona Virus.</a:t>
            </a:r>
          </a:p>
          <a:p>
            <a:pPr marL="137160" indent="0">
              <a:buNone/>
            </a:pPr>
            <a:r>
              <a:rPr lang="en-US" b="1" dirty="0" smtClean="0">
                <a:solidFill>
                  <a:schemeClr val="accent1">
                    <a:lumMod val="75000"/>
                  </a:schemeClr>
                </a:solidFill>
                <a:latin typeface="Times New Roman" panose="02020603050405020304" pitchFamily="18" charset="0"/>
                <a:cs typeface="Times New Roman" panose="02020603050405020304" pitchFamily="18" charset="0"/>
              </a:rPr>
              <a:t>VERIFIED</a:t>
            </a:r>
            <a:r>
              <a:rPr lang="en-US" dirty="0" smtClean="0">
                <a:solidFill>
                  <a:schemeClr val="accent1">
                    <a:lumMod val="75000"/>
                  </a:schemeClr>
                </a:solidFill>
                <a:latin typeface="Times New Roman" panose="02020603050405020304" pitchFamily="18" charset="0"/>
                <a:cs typeface="Times New Roman" panose="02020603050405020304" pitchFamily="18" charset="0"/>
              </a:rPr>
              <a:t>: Number of diagnosed corona cases.</a:t>
            </a:r>
          </a:p>
          <a:p>
            <a:pPr marL="137160" indent="0">
              <a:buNone/>
            </a:pPr>
            <a:r>
              <a:rPr lang="en-US" b="1" dirty="0" smtClean="0">
                <a:solidFill>
                  <a:schemeClr val="accent1">
                    <a:lumMod val="75000"/>
                  </a:schemeClr>
                </a:solidFill>
                <a:latin typeface="Times New Roman" panose="02020603050405020304" pitchFamily="18" charset="0"/>
                <a:cs typeface="Times New Roman" panose="02020603050405020304" pitchFamily="18" charset="0"/>
              </a:rPr>
              <a:t>FATALITIES</a:t>
            </a:r>
            <a:r>
              <a:rPr lang="en-US" dirty="0" smtClean="0">
                <a:solidFill>
                  <a:schemeClr val="accent1">
                    <a:lumMod val="75000"/>
                  </a:schemeClr>
                </a:solidFill>
                <a:latin typeface="Times New Roman" panose="02020603050405020304" pitchFamily="18" charset="0"/>
                <a:cs typeface="Times New Roman" panose="02020603050405020304" pitchFamily="18" charset="0"/>
              </a:rPr>
              <a:t>: Number of deaths due to Corona-Virus.</a:t>
            </a:r>
          </a:p>
          <a:p>
            <a:pPr marL="137160" indent="0">
              <a:buNone/>
            </a:pPr>
            <a:r>
              <a:rPr lang="en-US" b="1" dirty="0" smtClean="0">
                <a:solidFill>
                  <a:schemeClr val="accent1">
                    <a:lumMod val="75000"/>
                  </a:schemeClr>
                </a:solidFill>
                <a:latin typeface="Times New Roman" panose="02020603050405020304" pitchFamily="18" charset="0"/>
                <a:cs typeface="Times New Roman" panose="02020603050405020304" pitchFamily="18" charset="0"/>
              </a:rPr>
              <a:t>RETRIVED</a:t>
            </a:r>
            <a:r>
              <a:rPr lang="en-US" dirty="0" smtClean="0">
                <a:solidFill>
                  <a:schemeClr val="accent1">
                    <a:lumMod val="75000"/>
                  </a:schemeClr>
                </a:solidFill>
                <a:latin typeface="Times New Roman" panose="02020603050405020304" pitchFamily="18" charset="0"/>
                <a:cs typeface="Times New Roman" panose="02020603050405020304" pitchFamily="18" charset="0"/>
              </a:rPr>
              <a:t>: Number of recovered patients from Corona-Virus.</a:t>
            </a:r>
          </a:p>
          <a:p>
            <a:pPr marL="137160" indent="0">
              <a:buNone/>
            </a:pPr>
            <a:endParaRPr lang="en-US" dirty="0" smtClean="0">
              <a:solidFill>
                <a:schemeClr val="accent1">
                  <a:lumMod val="75000"/>
                </a:schemeClr>
              </a:solidFill>
              <a:latin typeface="Times New Roman" panose="02020603050405020304" pitchFamily="18" charset="0"/>
              <a:cs typeface="Times New Roman" panose="02020603050405020304" pitchFamily="18" charset="0"/>
            </a:endParaRPr>
          </a:p>
          <a:p>
            <a:pPr marL="137160" indent="0">
              <a:buNone/>
            </a:pPr>
            <a:endParaRPr lang="en-GB" dirty="0"/>
          </a:p>
        </p:txBody>
      </p:sp>
    </p:spTree>
    <p:extLst>
      <p:ext uri="{BB962C8B-B14F-4D97-AF65-F5344CB8AC3E}">
        <p14:creationId xmlns:p14="http://schemas.microsoft.com/office/powerpoint/2010/main" val="3191102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Content Placeholder 10"/>
          <p:cNvSpPr>
            <a:spLocks noGrp="1"/>
          </p:cNvSpPr>
          <p:nvPr>
            <p:ph sz="half" idx="2"/>
          </p:nvPr>
        </p:nvSpPr>
        <p:spPr>
          <a:xfrm>
            <a:off x="6197600" y="1600201"/>
            <a:ext cx="5509296" cy="4525963"/>
          </a:xfrm>
        </p:spPr>
        <p:txBody>
          <a:bodyPr>
            <a:normAutofit fontScale="92500"/>
          </a:bodyPr>
          <a:lstStyle/>
          <a:p>
            <a:pPr marL="137160" indent="0">
              <a:buNone/>
            </a:pPr>
            <a:r>
              <a:rPr lang="en-US" b="1" dirty="0" smtClean="0">
                <a:solidFill>
                  <a:schemeClr val="accent1">
                    <a:lumMod val="75000"/>
                  </a:schemeClr>
                </a:solidFill>
                <a:latin typeface="Times New Roman" panose="02020603050405020304" pitchFamily="18" charset="0"/>
                <a:cs typeface="Times New Roman" panose="02020603050405020304" pitchFamily="18" charset="0"/>
              </a:rPr>
              <a:t>Update null values with ‘0’</a:t>
            </a:r>
            <a:r>
              <a:rPr lang="en-US" b="1" dirty="0" smtClean="0">
                <a:solidFill>
                  <a:schemeClr val="accent1">
                    <a:lumMod val="75000"/>
                  </a:schemeClr>
                </a:solidFill>
              </a:rPr>
              <a:t>:</a:t>
            </a:r>
            <a:endParaRPr lang="en-US" b="1" dirty="0">
              <a:solidFill>
                <a:schemeClr val="accent1">
                  <a:lumMod val="75000"/>
                </a:schemeClr>
              </a:solidFill>
            </a:endParaRP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Update corona.virus</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Set</a:t>
            </a:r>
          </a:p>
          <a:p>
            <a:pPr marL="13716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 </a:t>
            </a:r>
            <a:r>
              <a:rPr lang="en-US" dirty="0" smtClean="0">
                <a:solidFill>
                  <a:schemeClr val="accent1">
                    <a:lumMod val="75000"/>
                  </a:schemeClr>
                </a:solidFill>
                <a:latin typeface="Times New Roman" panose="02020603050405020304" pitchFamily="18" charset="0"/>
                <a:cs typeface="Times New Roman" panose="02020603050405020304" pitchFamily="18" charset="0"/>
              </a:rPr>
              <a:t>Province = COALESCE(Province,’0’),</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 Country = COALESCE(Country,’0’),</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 Latitude = COALESCE(Latitude, ‘0’),</a:t>
            </a:r>
          </a:p>
          <a:p>
            <a:pPr marL="13716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 </a:t>
            </a:r>
            <a:r>
              <a:rPr lang="en-US" dirty="0" smtClean="0">
                <a:solidFill>
                  <a:schemeClr val="accent1">
                    <a:lumMod val="75000"/>
                  </a:schemeClr>
                </a:solidFill>
                <a:latin typeface="Times New Roman" panose="02020603050405020304" pitchFamily="18" charset="0"/>
                <a:cs typeface="Times New Roman" panose="02020603050405020304" pitchFamily="18" charset="0"/>
              </a:rPr>
              <a:t>Date = COALESCE(Date, ‘0’),</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Confirmed=COALESCE(Confirmed,’0’),</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Deaths=COALESCE(Deaths, ‘0’),</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Reacovered=COLESCE(Recovered,’0’);</a:t>
            </a:r>
          </a:p>
          <a:p>
            <a:pPr marL="137160" indent="0">
              <a:buNone/>
            </a:pPr>
            <a:endParaRPr lang="en-US" dirty="0" smtClean="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r>
              <a:rPr lang="en-US" i="1" dirty="0" smtClean="0">
                <a:solidFill>
                  <a:schemeClr val="accent1">
                    <a:lumMod val="75000"/>
                  </a:schemeClr>
                </a:solidFill>
                <a:latin typeface="Times New Roman" panose="02020603050405020304" pitchFamily="18" charset="0"/>
                <a:cs typeface="Times New Roman" panose="02020603050405020304" pitchFamily="18" charset="0"/>
              </a:rPr>
              <a:t>QUERIES</a:t>
            </a:r>
            <a:endParaRPr lang="en-US" i="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609600" y="1600201"/>
            <a:ext cx="5588000" cy="4852114"/>
          </a:xfrm>
        </p:spPr>
        <p:txBody>
          <a:bodyPr>
            <a:normAutofit fontScale="92500"/>
          </a:bodyPr>
          <a:lstStyle/>
          <a:p>
            <a:pPr marL="137160" indent="0">
              <a:buNone/>
            </a:pPr>
            <a:r>
              <a:rPr lang="en-US" b="1" dirty="0" smtClean="0">
                <a:solidFill>
                  <a:schemeClr val="accent1">
                    <a:lumMod val="75000"/>
                  </a:schemeClr>
                </a:solidFill>
                <a:latin typeface="Times New Roman" panose="02020603050405020304" pitchFamily="18" charset="0"/>
                <a:cs typeface="Times New Roman" panose="02020603050405020304" pitchFamily="18" charset="0"/>
              </a:rPr>
              <a:t>Check whether  data have null values:</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Select from corona.virus</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Where NOT(Province IS NOT NULL AND</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Country IS NOT NULL  AND</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Latitude IS NOT NULL AND</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Longitude IS NOT NULL AND</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Date IS NOT NULL AND </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Confirmed IS NOT NULL AND</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Deaths IS NOT NULL AND</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Recovered IS NOT NULL AND);</a:t>
            </a:r>
          </a:p>
          <a:p>
            <a:pPr marL="137160" indent="0">
              <a:buNone/>
            </a:pPr>
            <a:endParaRPr lang="en-US" b="1" dirty="0" smtClean="0">
              <a:solidFill>
                <a:schemeClr val="accent1">
                  <a:lumMod val="75000"/>
                </a:schemeClr>
              </a:solidFill>
              <a:latin typeface="Times New Roman" panose="02020603050405020304" pitchFamily="18" charset="0"/>
              <a:cs typeface="Times New Roman" panose="02020603050405020304" pitchFamily="18" charset="0"/>
            </a:endParaRPr>
          </a:p>
          <a:p>
            <a:pPr marL="137160" indent="0">
              <a:buNone/>
            </a:pPr>
            <a:endParaRPr lang="en-US" b="1" dirty="0" smtClean="0">
              <a:solidFill>
                <a:schemeClr val="accent1">
                  <a:lumMod val="75000"/>
                </a:schemeClr>
              </a:solidFill>
              <a:latin typeface="Times New Roman" panose="02020603050405020304" pitchFamily="18" charset="0"/>
              <a:cs typeface="Times New Roman" panose="02020603050405020304" pitchFamily="18" charset="0"/>
            </a:endParaRPr>
          </a:p>
          <a:p>
            <a:pPr marL="137160" indent="0">
              <a:buNone/>
            </a:pPr>
            <a:endParaRPr lang="en-GB" dirty="0"/>
          </a:p>
        </p:txBody>
      </p:sp>
    </p:spTree>
    <p:extLst>
      <p:ext uri="{BB962C8B-B14F-4D97-AF65-F5344CB8AC3E}">
        <p14:creationId xmlns:p14="http://schemas.microsoft.com/office/powerpoint/2010/main" val="4183894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58377" y="3669871"/>
            <a:ext cx="3233319" cy="1141171"/>
          </a:xfrm>
        </p:spPr>
      </p:pic>
      <p:sp>
        <p:nvSpPr>
          <p:cNvPr id="3" name="Content Placeholder 2"/>
          <p:cNvSpPr>
            <a:spLocks noGrp="1"/>
          </p:cNvSpPr>
          <p:nvPr>
            <p:ph sz="half" idx="1"/>
          </p:nvPr>
        </p:nvSpPr>
        <p:spPr/>
        <p:txBody>
          <a:bodyPr/>
          <a:lstStyle/>
          <a:p>
            <a:pPr marL="137160" indent="0">
              <a:buNone/>
            </a:pPr>
            <a:r>
              <a:rPr lang="en-US" b="1" dirty="0">
                <a:solidFill>
                  <a:schemeClr val="accent1">
                    <a:lumMod val="75000"/>
                  </a:schemeClr>
                </a:solidFill>
                <a:latin typeface="Times New Roman" panose="02020603050405020304" pitchFamily="18" charset="0"/>
                <a:cs typeface="Times New Roman" panose="02020603050405020304" pitchFamily="18" charset="0"/>
              </a:rPr>
              <a:t>check total number of rows in </a:t>
            </a:r>
            <a:r>
              <a:rPr lang="en-US" b="1" dirty="0" smtClean="0">
                <a:solidFill>
                  <a:schemeClr val="accent1">
                    <a:lumMod val="75000"/>
                  </a:schemeClr>
                </a:solidFill>
                <a:latin typeface="Times New Roman" panose="02020603050405020304" pitchFamily="18" charset="0"/>
                <a:cs typeface="Times New Roman" panose="02020603050405020304" pitchFamily="18" charset="0"/>
              </a:rPr>
              <a:t>dataset:</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SELECT COUNT(*) AS total-rows</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FROM corona.virus;</a:t>
            </a:r>
          </a:p>
          <a:p>
            <a:pPr marL="137160" indent="0">
              <a:buNone/>
            </a:pPr>
            <a:endParaRPr lang="en-GB"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a:off x="609600" y="261759"/>
            <a:ext cx="10972800" cy="1143000"/>
          </a:xfrm>
        </p:spPr>
        <p:txBody>
          <a:bodyPr/>
          <a:lstStyle/>
          <a:p>
            <a:r>
              <a:rPr lang="en-US" i="1" dirty="0" smtClean="0">
                <a:solidFill>
                  <a:schemeClr val="accent1">
                    <a:lumMod val="75000"/>
                  </a:schemeClr>
                </a:solidFill>
                <a:latin typeface="Times New Roman" panose="02020603050405020304" pitchFamily="18" charset="0"/>
                <a:cs typeface="Times New Roman" panose="02020603050405020304" pitchFamily="18" charset="0"/>
              </a:rPr>
              <a:t>QUERIES</a:t>
            </a:r>
            <a:endParaRPr lang="en-GB" i="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Content Placeholder 2"/>
          <p:cNvSpPr txBox="1">
            <a:spLocks/>
          </p:cNvSpPr>
          <p:nvPr/>
        </p:nvSpPr>
        <p:spPr>
          <a:xfrm>
            <a:off x="6197600" y="1526148"/>
            <a:ext cx="5599448" cy="4525963"/>
          </a:xfrm>
          <a:prstGeom prst="rect">
            <a:avLst/>
          </a:prstGeom>
        </p:spPr>
        <p:txBody>
          <a:bodyPr vert="horz">
            <a:normAutofit/>
          </a:bodyPr>
          <a:lstStyle>
            <a:lvl1pPr marL="548640" indent="-411480" algn="l" rtl="0" eaLnBrk="1" latinLnBrk="0" hangingPunct="1">
              <a:spcBef>
                <a:spcPct val="20000"/>
              </a:spcBef>
              <a:buClr>
                <a:schemeClr val="bg2"/>
              </a:buClr>
              <a:buSzPct val="65000"/>
              <a:buFont typeface="Wingdings 2"/>
              <a:buChar char=""/>
              <a:defRPr kumimoji="0" sz="26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0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18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a:lstStyle>
          <a:p>
            <a:pPr marL="137160" indent="0">
              <a:buNone/>
            </a:pPr>
            <a:r>
              <a:rPr lang="en-US" b="1" dirty="0">
                <a:solidFill>
                  <a:schemeClr val="accent1">
                    <a:lumMod val="75000"/>
                  </a:schemeClr>
                </a:solidFill>
                <a:latin typeface="Times New Roman" panose="02020603050405020304" pitchFamily="18" charset="0"/>
                <a:cs typeface="Times New Roman" panose="02020603050405020304" pitchFamily="18" charset="0"/>
              </a:rPr>
              <a:t>Check what is start_date and </a:t>
            </a:r>
            <a:r>
              <a:rPr lang="en-US" b="1" dirty="0" smtClean="0">
                <a:solidFill>
                  <a:schemeClr val="accent1">
                    <a:lumMod val="75000"/>
                  </a:schemeClr>
                </a:solidFill>
                <a:latin typeface="Times New Roman" panose="02020603050405020304" pitchFamily="18" charset="0"/>
                <a:cs typeface="Times New Roman" panose="02020603050405020304" pitchFamily="18" charset="0"/>
              </a:rPr>
              <a:t>end_date:</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SELECT min(DATE) AS START-DATE</a:t>
            </a:r>
            <a:r>
              <a:rPr lang="en-GB" dirty="0" smtClean="0">
                <a:solidFill>
                  <a:schemeClr val="accent1">
                    <a:lumMod val="75000"/>
                  </a:schemeClr>
                </a:solidFill>
                <a:latin typeface="Times New Roman" panose="02020603050405020304" pitchFamily="18" charset="0"/>
                <a:cs typeface="Times New Roman" panose="02020603050405020304" pitchFamily="18" charset="0"/>
              </a:rPr>
              <a:t>,</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max(DATE) AS END-DATE</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FROM corona.virus;</a:t>
            </a:r>
          </a:p>
          <a:p>
            <a:pPr marL="137160" indent="0">
              <a:buNone/>
            </a:pPr>
            <a:endParaRPr lang="en-US" dirty="0" smtClean="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1775" y="4417454"/>
            <a:ext cx="3440469" cy="1459832"/>
          </a:xfrm>
          <a:prstGeom prst="rect">
            <a:avLst/>
          </a:prstGeom>
        </p:spPr>
      </p:pic>
    </p:spTree>
    <p:extLst>
      <p:ext uri="{BB962C8B-B14F-4D97-AF65-F5344CB8AC3E}">
        <p14:creationId xmlns:p14="http://schemas.microsoft.com/office/powerpoint/2010/main" val="10571209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572778" y="1417638"/>
            <a:ext cx="3451538" cy="4994271"/>
          </a:xfrm>
        </p:spPr>
      </p:pic>
      <p:sp>
        <p:nvSpPr>
          <p:cNvPr id="3" name="Content Placeholder 2"/>
          <p:cNvSpPr>
            <a:spLocks noGrp="1"/>
          </p:cNvSpPr>
          <p:nvPr>
            <p:ph sz="half" idx="1"/>
          </p:nvPr>
        </p:nvSpPr>
        <p:spPr/>
        <p:txBody>
          <a:bodyPr>
            <a:normAutofit lnSpcReduction="10000"/>
          </a:bodyPr>
          <a:lstStyle/>
          <a:p>
            <a:pPr marL="137160" indent="0">
              <a:buNone/>
            </a:pPr>
            <a:r>
              <a:rPr lang="en-US" b="1" dirty="0">
                <a:solidFill>
                  <a:schemeClr val="accent1">
                    <a:lumMod val="75000"/>
                  </a:schemeClr>
                </a:solidFill>
                <a:latin typeface="Times New Roman" panose="02020603050405020304" pitchFamily="18" charset="0"/>
                <a:cs typeface="Times New Roman" panose="02020603050405020304" pitchFamily="18" charset="0"/>
              </a:rPr>
              <a:t>Number of </a:t>
            </a:r>
            <a:r>
              <a:rPr lang="en-US" b="1" dirty="0" smtClean="0">
                <a:solidFill>
                  <a:schemeClr val="accent1">
                    <a:lumMod val="75000"/>
                  </a:schemeClr>
                </a:solidFill>
                <a:latin typeface="Times New Roman" panose="02020603050405020304" pitchFamily="18" charset="0"/>
                <a:cs typeface="Times New Roman" panose="02020603050405020304" pitchFamily="18" charset="0"/>
              </a:rPr>
              <a:t>months </a:t>
            </a:r>
            <a:r>
              <a:rPr lang="en-US" b="1" dirty="0">
                <a:solidFill>
                  <a:schemeClr val="accent1">
                    <a:lumMod val="75000"/>
                  </a:schemeClr>
                </a:solidFill>
                <a:latin typeface="Times New Roman" panose="02020603050405020304" pitchFamily="18" charset="0"/>
                <a:cs typeface="Times New Roman" panose="02020603050405020304" pitchFamily="18" charset="0"/>
              </a:rPr>
              <a:t>present in dataset </a:t>
            </a:r>
            <a:r>
              <a:rPr lang="en-US" b="1" dirty="0" smtClean="0">
                <a:solidFill>
                  <a:schemeClr val="accent1">
                    <a:lumMod val="75000"/>
                  </a:schemeClr>
                </a:solidFill>
                <a:latin typeface="Times New Roman" panose="02020603050405020304" pitchFamily="18" charset="0"/>
                <a:cs typeface="Times New Roman" panose="02020603050405020304" pitchFamily="18" charset="0"/>
              </a:rPr>
              <a:t>:</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SELECT </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EXTRACT (Month From Date) AS Month,</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Count(*) AS NUM-OF-MONTHS</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FROM</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           Corona.virus</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GROUP BY</a:t>
            </a:r>
          </a:p>
          <a:p>
            <a:pPr marL="13716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 </a:t>
            </a:r>
            <a:r>
              <a:rPr lang="en-US" dirty="0" smtClean="0">
                <a:solidFill>
                  <a:schemeClr val="accent1">
                    <a:lumMod val="75000"/>
                  </a:schemeClr>
                </a:solidFill>
                <a:latin typeface="Times New Roman" panose="02020603050405020304" pitchFamily="18" charset="0"/>
                <a:cs typeface="Times New Roman" panose="02020603050405020304" pitchFamily="18" charset="0"/>
              </a:rPr>
              <a:t>       extract(MONTH FROM Date);</a:t>
            </a:r>
            <a:endParaRPr lang="en-GB"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p:txBody>
          <a:bodyPr/>
          <a:lstStyle/>
          <a:p>
            <a:r>
              <a:rPr lang="en-US" i="1" dirty="0" smtClean="0">
                <a:solidFill>
                  <a:schemeClr val="accent1">
                    <a:lumMod val="75000"/>
                  </a:schemeClr>
                </a:solidFill>
                <a:latin typeface="Times New Roman" panose="02020603050405020304" pitchFamily="18" charset="0"/>
                <a:cs typeface="Times New Roman" panose="02020603050405020304" pitchFamily="18" charset="0"/>
              </a:rPr>
              <a:t>QUERIES</a:t>
            </a:r>
            <a:endParaRPr lang="en-GB" i="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90672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62650" y="1524434"/>
            <a:ext cx="4586669" cy="4677495"/>
          </a:xfrm>
        </p:spPr>
      </p:pic>
      <p:sp>
        <p:nvSpPr>
          <p:cNvPr id="3" name="Content Placeholder 2"/>
          <p:cNvSpPr>
            <a:spLocks noGrp="1"/>
          </p:cNvSpPr>
          <p:nvPr>
            <p:ph sz="half" idx="1"/>
          </p:nvPr>
        </p:nvSpPr>
        <p:spPr/>
        <p:txBody>
          <a:bodyPr>
            <a:normAutofit fontScale="92500" lnSpcReduction="20000"/>
          </a:bodyPr>
          <a:lstStyle/>
          <a:p>
            <a:pPr marL="137160" indent="0" algn="just">
              <a:buNone/>
            </a:pPr>
            <a:r>
              <a:rPr lang="pt-BR" b="1" dirty="0" smtClean="0">
                <a:solidFill>
                  <a:schemeClr val="accent1">
                    <a:lumMod val="75000"/>
                  </a:schemeClr>
                </a:solidFill>
                <a:latin typeface="Times New Roman" panose="02020603050405020304" pitchFamily="18" charset="0"/>
                <a:cs typeface="Times New Roman" panose="02020603050405020304" pitchFamily="18" charset="0"/>
              </a:rPr>
              <a:t>Find monthly average for confirmed, deaths </a:t>
            </a:r>
            <a:r>
              <a:rPr lang="pt-BR" b="1" dirty="0">
                <a:solidFill>
                  <a:schemeClr val="accent1">
                    <a:lumMod val="75000"/>
                  </a:schemeClr>
                </a:solidFill>
                <a:latin typeface="Times New Roman" panose="02020603050405020304" pitchFamily="18" charset="0"/>
                <a:cs typeface="Times New Roman" panose="02020603050405020304" pitchFamily="18" charset="0"/>
              </a:rPr>
              <a:t>, </a:t>
            </a:r>
            <a:r>
              <a:rPr lang="pt-BR" b="1" dirty="0" smtClean="0">
                <a:solidFill>
                  <a:schemeClr val="accent1">
                    <a:lumMod val="75000"/>
                  </a:schemeClr>
                </a:solidFill>
                <a:latin typeface="Times New Roman" panose="02020603050405020304" pitchFamily="18" charset="0"/>
                <a:cs typeface="Times New Roman" panose="02020603050405020304" pitchFamily="18" charset="0"/>
              </a:rPr>
              <a:t>recovered</a:t>
            </a:r>
            <a:r>
              <a:rPr lang="en-GB" b="1" dirty="0" smtClean="0">
                <a:solidFill>
                  <a:schemeClr val="accent1">
                    <a:lumMod val="75000"/>
                  </a:schemeClr>
                </a:solidFill>
                <a:latin typeface="Times New Roman" panose="02020603050405020304" pitchFamily="18" charset="0"/>
                <a:cs typeface="Times New Roman" panose="02020603050405020304" pitchFamily="18" charset="0"/>
              </a:rPr>
              <a:t>:</a:t>
            </a:r>
          </a:p>
          <a:p>
            <a:pPr marL="137160" indent="0" algn="just">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SELECT</a:t>
            </a:r>
            <a:endParaRPr lang="pt-BR" dirty="0">
              <a:solidFill>
                <a:schemeClr val="accent1">
                  <a:lumMod val="75000"/>
                </a:schemeClr>
              </a:solidFill>
              <a:latin typeface="Times New Roman" panose="02020603050405020304" pitchFamily="18" charset="0"/>
              <a:cs typeface="Times New Roman" panose="02020603050405020304" pitchFamily="18" charset="0"/>
            </a:endParaRPr>
          </a:p>
          <a:p>
            <a:pPr marL="137160" indent="0" algn="just">
              <a:buNone/>
            </a:pPr>
            <a:r>
              <a:rPr lang="pt-BR" dirty="0" smtClean="0">
                <a:solidFill>
                  <a:schemeClr val="accent1">
                    <a:lumMod val="75000"/>
                  </a:schemeClr>
                </a:solidFill>
                <a:latin typeface="Times New Roman" panose="02020603050405020304" pitchFamily="18" charset="0"/>
                <a:cs typeface="Times New Roman" panose="02020603050405020304" pitchFamily="18" charset="0"/>
              </a:rPr>
              <a:t>YEAR(Date) AS YEAR,</a:t>
            </a:r>
          </a:p>
          <a:p>
            <a:pPr marL="137160" indent="0" algn="just">
              <a:buNone/>
            </a:pPr>
            <a:r>
              <a:rPr lang="pt-BR" dirty="0" smtClean="0">
                <a:solidFill>
                  <a:schemeClr val="accent1">
                    <a:lumMod val="75000"/>
                  </a:schemeClr>
                </a:solidFill>
                <a:latin typeface="Times New Roman" panose="02020603050405020304" pitchFamily="18" charset="0"/>
                <a:cs typeface="Times New Roman" panose="02020603050405020304" pitchFamily="18" charset="0"/>
              </a:rPr>
              <a:t>MONTH(Date) AS MONTH,</a:t>
            </a:r>
          </a:p>
          <a:p>
            <a:pPr marL="137160" indent="0" algn="just">
              <a:buNone/>
            </a:pPr>
            <a:r>
              <a:rPr lang="pt-BR" dirty="0" smtClean="0">
                <a:solidFill>
                  <a:schemeClr val="accent1">
                    <a:lumMod val="75000"/>
                  </a:schemeClr>
                </a:solidFill>
                <a:latin typeface="Times New Roman" panose="02020603050405020304" pitchFamily="18" charset="0"/>
                <a:cs typeface="Times New Roman" panose="02020603050405020304" pitchFamily="18" charset="0"/>
              </a:rPr>
              <a:t>AVG(Confirmed) AS avg-confirmed,</a:t>
            </a:r>
          </a:p>
          <a:p>
            <a:pPr marL="137160" indent="0" algn="just">
              <a:buNone/>
            </a:pPr>
            <a:r>
              <a:rPr lang="pt-BR" dirty="0" smtClean="0">
                <a:solidFill>
                  <a:schemeClr val="accent1">
                    <a:lumMod val="75000"/>
                  </a:schemeClr>
                </a:solidFill>
                <a:latin typeface="Times New Roman" panose="02020603050405020304" pitchFamily="18" charset="0"/>
                <a:cs typeface="Times New Roman" panose="02020603050405020304" pitchFamily="18" charset="0"/>
              </a:rPr>
              <a:t>AVG(Deaths) AS avg-deaths,</a:t>
            </a:r>
          </a:p>
          <a:p>
            <a:pPr marL="137160" indent="0" algn="just">
              <a:buNone/>
            </a:pPr>
            <a:r>
              <a:rPr lang="pt-BR" dirty="0" smtClean="0">
                <a:solidFill>
                  <a:schemeClr val="accent1">
                    <a:lumMod val="75000"/>
                  </a:schemeClr>
                </a:solidFill>
                <a:latin typeface="Times New Roman" panose="02020603050405020304" pitchFamily="18" charset="0"/>
                <a:cs typeface="Times New Roman" panose="02020603050405020304" pitchFamily="18" charset="0"/>
              </a:rPr>
              <a:t>AVG(Recovered) AS avg-recovered</a:t>
            </a:r>
          </a:p>
          <a:p>
            <a:pPr marL="137160" indent="0" algn="just">
              <a:buNone/>
            </a:pPr>
            <a:r>
              <a:rPr lang="pt-BR" dirty="0" smtClean="0">
                <a:solidFill>
                  <a:schemeClr val="accent1">
                    <a:lumMod val="75000"/>
                  </a:schemeClr>
                </a:solidFill>
                <a:latin typeface="Times New Roman" panose="02020603050405020304" pitchFamily="18" charset="0"/>
                <a:cs typeface="Times New Roman" panose="02020603050405020304" pitchFamily="18" charset="0"/>
              </a:rPr>
              <a:t>FROM</a:t>
            </a:r>
          </a:p>
          <a:p>
            <a:pPr marL="137160" indent="0" algn="just">
              <a:buNone/>
            </a:pPr>
            <a:r>
              <a:rPr lang="pt-BR" dirty="0">
                <a:solidFill>
                  <a:schemeClr val="accent1">
                    <a:lumMod val="75000"/>
                  </a:schemeClr>
                </a:solidFill>
                <a:latin typeface="Times New Roman" panose="02020603050405020304" pitchFamily="18" charset="0"/>
                <a:cs typeface="Times New Roman" panose="02020603050405020304" pitchFamily="18" charset="0"/>
              </a:rPr>
              <a:t> </a:t>
            </a:r>
            <a:r>
              <a:rPr lang="pt-BR" dirty="0" smtClean="0">
                <a:solidFill>
                  <a:schemeClr val="accent1">
                    <a:lumMod val="75000"/>
                  </a:schemeClr>
                </a:solidFill>
                <a:latin typeface="Times New Roman" panose="02020603050405020304" pitchFamily="18" charset="0"/>
                <a:cs typeface="Times New Roman" panose="02020603050405020304" pitchFamily="18" charset="0"/>
              </a:rPr>
              <a:t>     corona.virus</a:t>
            </a:r>
          </a:p>
          <a:p>
            <a:pPr marL="137160" indent="0" algn="just">
              <a:buNone/>
            </a:pPr>
            <a:r>
              <a:rPr lang="pt-BR" dirty="0" smtClean="0">
                <a:solidFill>
                  <a:schemeClr val="accent1">
                    <a:lumMod val="75000"/>
                  </a:schemeClr>
                </a:solidFill>
                <a:latin typeface="Times New Roman" panose="02020603050405020304" pitchFamily="18" charset="0"/>
                <a:cs typeface="Times New Roman" panose="02020603050405020304" pitchFamily="18" charset="0"/>
              </a:rPr>
              <a:t>GROUP BY</a:t>
            </a:r>
          </a:p>
          <a:p>
            <a:pPr marL="137160" indent="0" algn="just">
              <a:buNone/>
            </a:pPr>
            <a:r>
              <a:rPr lang="pt-BR" dirty="0" smtClean="0">
                <a:solidFill>
                  <a:schemeClr val="accent1">
                    <a:lumMod val="75000"/>
                  </a:schemeClr>
                </a:solidFill>
                <a:latin typeface="Times New Roman" panose="02020603050405020304" pitchFamily="18" charset="0"/>
                <a:cs typeface="Times New Roman" panose="02020603050405020304" pitchFamily="18" charset="0"/>
              </a:rPr>
              <a:t>YEAR(Date) , MONTH(Date);</a:t>
            </a:r>
            <a:endParaRPr lang="en-US" dirty="0" smtClean="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p:txBody>
          <a:bodyPr/>
          <a:lstStyle/>
          <a:p>
            <a:r>
              <a:rPr lang="en-US" i="1" dirty="0" smtClean="0">
                <a:solidFill>
                  <a:schemeClr val="accent1">
                    <a:lumMod val="75000"/>
                  </a:schemeClr>
                </a:solidFill>
                <a:latin typeface="Times New Roman" panose="02020603050405020304" pitchFamily="18" charset="0"/>
                <a:cs typeface="Times New Roman" panose="02020603050405020304" pitchFamily="18" charset="0"/>
              </a:rPr>
              <a:t>QUERIES</a:t>
            </a:r>
            <a:endParaRPr lang="en-GB" i="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76294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76340" y="1600201"/>
            <a:ext cx="4906060" cy="3610479"/>
          </a:xfrm>
        </p:spPr>
      </p:pic>
      <p:sp>
        <p:nvSpPr>
          <p:cNvPr id="3" name="Content Placeholder 2"/>
          <p:cNvSpPr>
            <a:spLocks noGrp="1"/>
          </p:cNvSpPr>
          <p:nvPr>
            <p:ph sz="half" idx="1"/>
          </p:nvPr>
        </p:nvSpPr>
        <p:spPr/>
        <p:txBody>
          <a:bodyPr>
            <a:normAutofit fontScale="85000" lnSpcReduction="20000"/>
          </a:bodyPr>
          <a:lstStyle/>
          <a:p>
            <a:pPr marL="137160" indent="0">
              <a:buNone/>
            </a:pPr>
            <a:r>
              <a:rPr lang="en-US" b="1" dirty="0" smtClean="0">
                <a:solidFill>
                  <a:schemeClr val="accent1">
                    <a:lumMod val="75000"/>
                  </a:schemeClr>
                </a:solidFill>
                <a:latin typeface="Times New Roman" panose="02020603050405020304" pitchFamily="18" charset="0"/>
                <a:cs typeface="Times New Roman" panose="02020603050405020304" pitchFamily="18" charset="0"/>
              </a:rPr>
              <a:t>Find most frequent value for confirmed, deaths, recievered each month:</a:t>
            </a:r>
          </a:p>
          <a:p>
            <a:pPr marL="137160" indent="0">
              <a:buNone/>
            </a:pPr>
            <a:endParaRPr lang="en-US" b="1" dirty="0" smtClean="0">
              <a:solidFill>
                <a:schemeClr val="accent1">
                  <a:lumMod val="75000"/>
                </a:schemeClr>
              </a:solidFill>
              <a:latin typeface="Times New Roman" panose="02020603050405020304" pitchFamily="18" charset="0"/>
              <a:cs typeface="Times New Roman" panose="02020603050405020304" pitchFamily="18" charset="0"/>
            </a:endParaRP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SELECT MONTH(date) AS MONTH, YEAR(date) AS YEAR,</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MAX(confirmed) AS most-frequent-confirmed,</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MAX(deaths) AS most-frequent-deaths,</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MAX(recovered) AS most-frequent-recovered</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FROM corona.virus</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GROUP BY MONTH,YEAR</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ORDER BY YEAR,MONTH;</a:t>
            </a:r>
          </a:p>
          <a:p>
            <a:pPr marL="137160" indent="0">
              <a:buNone/>
            </a:pPr>
            <a:endParaRPr lang="en-GB"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p:txBody>
          <a:bodyPr/>
          <a:lstStyle/>
          <a:p>
            <a:r>
              <a:rPr lang="en-US" i="1" dirty="0" smtClean="0">
                <a:solidFill>
                  <a:schemeClr val="accent1">
                    <a:lumMod val="75000"/>
                  </a:schemeClr>
                </a:solidFill>
                <a:latin typeface="Times New Roman" panose="02020603050405020304" pitchFamily="18" charset="0"/>
                <a:cs typeface="Times New Roman" panose="02020603050405020304" pitchFamily="18" charset="0"/>
              </a:rPr>
              <a:t>QUERIES</a:t>
            </a:r>
            <a:endParaRPr lang="en-GB" i="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93966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80766" y="2614316"/>
            <a:ext cx="5384800" cy="1364391"/>
          </a:xfrm>
        </p:spPr>
      </p:pic>
      <p:sp>
        <p:nvSpPr>
          <p:cNvPr id="3" name="Content Placeholder 2"/>
          <p:cNvSpPr>
            <a:spLocks noGrp="1"/>
          </p:cNvSpPr>
          <p:nvPr>
            <p:ph sz="half" idx="1"/>
          </p:nvPr>
        </p:nvSpPr>
        <p:spPr/>
        <p:txBody>
          <a:bodyPr>
            <a:normAutofit fontScale="92500"/>
          </a:bodyPr>
          <a:lstStyle/>
          <a:p>
            <a:pPr marL="137160" indent="0">
              <a:buNone/>
            </a:pPr>
            <a:r>
              <a:rPr lang="en-US" b="1" dirty="0" smtClean="0">
                <a:solidFill>
                  <a:schemeClr val="accent1">
                    <a:lumMod val="75000"/>
                  </a:schemeClr>
                </a:solidFill>
                <a:latin typeface="Times New Roman" panose="02020603050405020304" pitchFamily="18" charset="0"/>
                <a:cs typeface="Times New Roman" panose="02020603050405020304" pitchFamily="18" charset="0"/>
              </a:rPr>
              <a:t>Find minimum values for confirmed, recovered, deaths per year:</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SELECT </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YEAR(date) AS Year,</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MIN(confirmed) AS min-confirmed,</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MIN(deaths) AS min-deaths,</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MIN(recovered) AS min-recovered</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FROM corona.virus</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GROUP BY</a:t>
            </a:r>
          </a:p>
          <a:p>
            <a:pPr marL="137160" indent="0">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YEAR(date);</a:t>
            </a:r>
          </a:p>
          <a:p>
            <a:pPr marL="137160" indent="0">
              <a:buNone/>
            </a:pPr>
            <a:endParaRPr lang="en-GB"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p:txBody>
          <a:bodyPr/>
          <a:lstStyle/>
          <a:p>
            <a:r>
              <a:rPr lang="en-US" i="1" dirty="0" smtClean="0">
                <a:solidFill>
                  <a:schemeClr val="accent1">
                    <a:lumMod val="75000"/>
                  </a:schemeClr>
                </a:solidFill>
                <a:latin typeface="Times New Roman" panose="02020603050405020304" pitchFamily="18" charset="0"/>
                <a:cs typeface="Times New Roman" panose="02020603050405020304" pitchFamily="18" charset="0"/>
              </a:rPr>
              <a:t>QUERIES</a:t>
            </a:r>
            <a:endParaRPr lang="en-GB" i="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80648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dical design templat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extLst>
    <a:ext uri="{05A4C25C-085E-4340-85A3-A5531E510DB2}">
      <thm15:themeFamily xmlns:thm15="http://schemas.microsoft.com/office/thememl/2012/main" name="Medical design template" id="{BE883315-6697-4975-AEB2-5905098383C4}" vid="{D3CC9EF4-996F-4232-B765-B82F773B7949}"/>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856783</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2012-09-20T10:48:20+00:00</AssetStart>
    <FriendlyTitle xmlns="4873beb7-5857-4685-be1f-d57550cc96cc" xsi:nil="true"/>
    <MarketSpecific xmlns="4873beb7-5857-4685-be1f-d57550cc96cc">false</MarketSpecific>
    <TPNamespace xmlns="4873beb7-5857-4685-be1f-d57550cc96cc" xsi:nil="true"/>
    <PublishStatusLookup xmlns="4873beb7-5857-4685-be1f-d57550cc96cc">
      <Value>1622871</Value>
    </PublishStatusLookup>
    <APAuthor xmlns="4873beb7-5857-4685-be1f-d57550cc96cc">
      <UserInfo>
        <DisplayName>REDMOND\v-luannv</DisplayName>
        <AccountId>92</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 xsi:nil="true"/>
    <MachineTranslated xmlns="4873beb7-5857-4685-be1f-d57550cc96cc">false</MachineTranslated>
    <OutputCachingOn xmlns="4873beb7-5857-4685-be1f-d57550cc96cc">false</OutputCachingOn>
    <TemplateStatus xmlns="4873beb7-5857-4685-be1f-d57550cc96cc">Complete</TemplateStatus>
    <IsSearchable xmlns="4873beb7-5857-4685-be1f-d57550cc96cc">false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TP103460417</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100AC149-8447-4BE5-88C7-DBE24EA73E83}">
  <ds:schemaRefs>
    <ds:schemaRef ds:uri="http://schemas.microsoft.com/sharepoint/v3/contenttype/forms"/>
  </ds:schemaRefs>
</ds:datastoreItem>
</file>

<file path=customXml/itemProps2.xml><?xml version="1.0" encoding="utf-8"?>
<ds:datastoreItem xmlns:ds="http://schemas.openxmlformats.org/officeDocument/2006/customXml" ds:itemID="{79EEAAAD-F811-4325-83A2-D14EDE05FB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0D1C9B0-FE26-433B-8E1A-54CCDFA4EB1D}">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Medical presentation design slides</Template>
  <TotalTime>0</TotalTime>
  <Words>857</Words>
  <Application>Microsoft Office PowerPoint</Application>
  <PresentationFormat>Widescreen</PresentationFormat>
  <Paragraphs>168</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Times New Roman</vt:lpstr>
      <vt:lpstr>Wingdings</vt:lpstr>
      <vt:lpstr>Wingdings 2</vt:lpstr>
      <vt:lpstr>Wingdings 3</vt:lpstr>
      <vt:lpstr>Medical design template</vt:lpstr>
      <vt:lpstr>Corona virus Analysis using sql</vt:lpstr>
      <vt:lpstr>INTRODUCTION</vt:lpstr>
      <vt:lpstr>DATA DETAILS</vt:lpstr>
      <vt:lpstr>QUERIES</vt:lpstr>
      <vt:lpstr>QUERIES</vt:lpstr>
      <vt:lpstr>QUERIES</vt:lpstr>
      <vt:lpstr>QUERIES</vt:lpstr>
      <vt:lpstr>QUERIES</vt:lpstr>
      <vt:lpstr>QUERIES</vt:lpstr>
      <vt:lpstr>Queries</vt:lpstr>
      <vt:lpstr>QUERIES</vt:lpstr>
      <vt:lpstr>QUERIES</vt:lpstr>
      <vt:lpstr>QUERIES</vt:lpstr>
      <vt:lpstr>Queries</vt:lpstr>
      <vt:lpstr>Queries</vt:lpstr>
      <vt:lpstr>Queries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2024-05-12T11:49:28Z</dcterms:created>
  <dcterms:modified xsi:type="dcterms:W3CDTF">2024-05-12T15:06:49Z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Order">
    <vt:r8>74064500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