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7"/>
  </p:notesMasterIdLst>
  <p:handoutMasterIdLst>
    <p:handoutMasterId r:id="rId18"/>
  </p:handoutMasterIdLst>
  <p:sldIdLst>
    <p:sldId id="258" r:id="rId5"/>
    <p:sldId id="269" r:id="rId6"/>
    <p:sldId id="270" r:id="rId7"/>
    <p:sldId id="277" r:id="rId8"/>
    <p:sldId id="278" r:id="rId9"/>
    <p:sldId id="271" r:id="rId10"/>
    <p:sldId id="279" r:id="rId11"/>
    <p:sldId id="280" r:id="rId12"/>
    <p:sldId id="281" r:id="rId13"/>
    <p:sldId id="282" r:id="rId14"/>
    <p:sldId id="283"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7949" autoAdjust="0"/>
  </p:normalViewPr>
  <p:slideViewPr>
    <p:cSldViewPr snapToGrid="0" showGuides="1">
      <p:cViewPr>
        <p:scale>
          <a:sx n="74" d="100"/>
          <a:sy n="74" d="100"/>
        </p:scale>
        <p:origin x="858"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5/16/2024</a:t>
            </a:fld>
            <a:endParaRPr lang="en-US" dirty="0"/>
          </a:p>
        </p:txBody>
      </p:sp>
      <p:sp>
        <p:nvSpPr>
          <p:cNvPr id="4" name="Footer Placeholder 3">
            <a:extLst>
              <a:ext uri="{FF2B5EF4-FFF2-40B4-BE49-F238E27FC236}">
                <a16:creationId xmlns:a16="http://schemas.microsoft.com/office/drawing/2014/main" xmlns=""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5/16/2024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dirty="0"/>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dirty="0"/>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dirty="0"/>
          </a:p>
        </p:txBody>
      </p:sp>
    </p:spTree>
    <p:extLst>
      <p:ext uri="{BB962C8B-B14F-4D97-AF65-F5344CB8AC3E}">
        <p14:creationId xmlns:p14="http://schemas.microsoft.com/office/powerpoint/2010/main" val="33280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dirty="0"/>
          </a:p>
        </p:txBody>
      </p:sp>
    </p:spTree>
    <p:extLst>
      <p:ext uri="{BB962C8B-B14F-4D97-AF65-F5344CB8AC3E}">
        <p14:creationId xmlns:p14="http://schemas.microsoft.com/office/powerpoint/2010/main" val="388040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12</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xmlns=""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xmlns=""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xmlns=""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xmlns=""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xmlns=""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xmlns=""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xmlns=""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xmlns=""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xmlns=""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xmlns=""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xmlns=""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xmlns=""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xmlns=""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xmlns=""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xmlns=""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xmlns=""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xmlns=""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xmlns=""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xmlns=""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a16="http://schemas.microsoft.com/office/drawing/2014/main" xmlns=""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xmlns=""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xmlns=""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xmlns=""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xmlns=""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xmlns=""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xmlns=""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xmlns=""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xmlns=""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xmlns=""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xmlns=""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a16="http://schemas.microsoft.com/office/drawing/2014/main" xmlns=""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xmlns=""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a16="http://schemas.microsoft.com/office/drawing/2014/main" xmlns=""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a16="http://schemas.microsoft.com/office/drawing/2014/main" xmlns=""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xmlns=""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xmlns=""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xmlns=""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a16="http://schemas.microsoft.com/office/drawing/2014/main" xmlns=""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xmlns=""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xmlns=""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xmlns=""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xmlns=""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xmlns=""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a16="http://schemas.microsoft.com/office/drawing/2014/main" xmlns=""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xmlns=""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dirty="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xmlns=""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xmlns=""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xmlns=""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xmlns=""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xmlns=""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dirty="0" smtClean="0"/>
              <a:t>Click icon to add picture</a:t>
            </a:r>
            <a:endParaRPr lang="en-US" noProof="0" dirty="0"/>
          </a:p>
        </p:txBody>
      </p:sp>
      <p:sp>
        <p:nvSpPr>
          <p:cNvPr id="14" name="Title 1">
            <a:extLst>
              <a:ext uri="{FF2B5EF4-FFF2-40B4-BE49-F238E27FC236}">
                <a16:creationId xmlns:a16="http://schemas.microsoft.com/office/drawing/2014/main" xmlns=""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xmlns=""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xmlns=""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dirty="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xmlns=""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xmlns=""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xmlns=""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dirty="0" smtClean="0"/>
              <a:t>Click icon to add picture</a:t>
            </a:r>
            <a:endParaRPr lang="en-US" noProof="0" dirty="0"/>
          </a:p>
        </p:txBody>
      </p:sp>
      <p:sp>
        <p:nvSpPr>
          <p:cNvPr id="17" name="Content Placeholder 2">
            <a:extLst>
              <a:ext uri="{FF2B5EF4-FFF2-40B4-BE49-F238E27FC236}">
                <a16:creationId xmlns:a16="http://schemas.microsoft.com/office/drawing/2014/main" xmlns=""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xmlns=""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xmlns=""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xmlns=""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xmlns=""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xmlns=""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xmlns=""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xmlns=""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xmlns=""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xmlns=""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xmlns=""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xmlns=""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xmlns=""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xmlns=""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xmlns=""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xmlns=""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xmlns=""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xmlns=""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xmlns=""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xmlns=""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smtClean="0"/>
              <a:t>Click icon to add picture</a:t>
            </a:r>
            <a:endParaRPr lang="en-US" noProof="0" dirty="0"/>
          </a:p>
        </p:txBody>
      </p:sp>
      <p:sp>
        <p:nvSpPr>
          <p:cNvPr id="11" name="Picture Placeholder 2">
            <a:extLst>
              <a:ext uri="{FF2B5EF4-FFF2-40B4-BE49-F238E27FC236}">
                <a16:creationId xmlns:a16="http://schemas.microsoft.com/office/drawing/2014/main" xmlns=""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smtClean="0"/>
              <a:t>Click icon to add picture</a:t>
            </a:r>
            <a:endParaRPr lang="en-US" noProof="0" dirty="0"/>
          </a:p>
        </p:txBody>
      </p:sp>
      <p:sp>
        <p:nvSpPr>
          <p:cNvPr id="12" name="Picture Placeholder 2">
            <a:extLst>
              <a:ext uri="{FF2B5EF4-FFF2-40B4-BE49-F238E27FC236}">
                <a16:creationId xmlns:a16="http://schemas.microsoft.com/office/drawing/2014/main" xmlns=""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smtClean="0"/>
              <a:t>Click icon to add picture</a:t>
            </a:r>
            <a:endParaRPr lang="en-US" noProof="0" dirty="0"/>
          </a:p>
        </p:txBody>
      </p:sp>
      <p:sp>
        <p:nvSpPr>
          <p:cNvPr id="13" name="Picture Placeholder 2">
            <a:extLst>
              <a:ext uri="{FF2B5EF4-FFF2-40B4-BE49-F238E27FC236}">
                <a16:creationId xmlns:a16="http://schemas.microsoft.com/office/drawing/2014/main" xmlns=""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smtClean="0"/>
              <a:t>Click icon to add picture</a:t>
            </a:r>
            <a:endParaRPr lang="en-US" noProof="0" dirty="0"/>
          </a:p>
        </p:txBody>
      </p:sp>
      <p:sp>
        <p:nvSpPr>
          <p:cNvPr id="27" name="Content Placeholder 2">
            <a:extLst>
              <a:ext uri="{FF2B5EF4-FFF2-40B4-BE49-F238E27FC236}">
                <a16:creationId xmlns:a16="http://schemas.microsoft.com/office/drawing/2014/main" xmlns=""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a16="http://schemas.microsoft.com/office/drawing/2014/main" xmlns=""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xmlns=""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a16="http://schemas.microsoft.com/office/drawing/2014/main" xmlns=""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xmlns=""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a16="http://schemas.microsoft.com/office/drawing/2014/main" xmlns=""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xmlns=""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a16="http://schemas.microsoft.com/office/drawing/2014/main" xmlns=""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5/16/2024</a:t>
            </a:fld>
            <a:endParaRPr lang="en-US" noProof="0" dirty="0"/>
          </a:p>
        </p:txBody>
      </p:sp>
      <p:sp>
        <p:nvSpPr>
          <p:cNvPr id="5" name="Footer Placeholder 4">
            <a:extLst>
              <a:ext uri="{FF2B5EF4-FFF2-40B4-BE49-F238E27FC236}">
                <a16:creationId xmlns:a16="http://schemas.microsoft.com/office/drawing/2014/main" xmlns=""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5.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B08B8-3DB3-4637-AE23-B8DB96D9FCEC}"/>
              </a:ext>
            </a:extLst>
          </p:cNvPr>
          <p:cNvSpPr>
            <a:spLocks noGrp="1"/>
          </p:cNvSpPr>
          <p:nvPr>
            <p:ph type="ctrTitle"/>
          </p:nvPr>
        </p:nvSpPr>
        <p:spPr/>
        <p:txBody>
          <a:bodyPr/>
          <a:lstStyle/>
          <a:p>
            <a:r>
              <a:rPr lang="en-US" dirty="0" smtClean="0"/>
              <a:t>Hotel aggregator analysis</a:t>
            </a:r>
            <a:endParaRPr lang="en-US" dirty="0"/>
          </a:p>
        </p:txBody>
      </p:sp>
      <p:pic>
        <p:nvPicPr>
          <p:cNvPr id="10" name="Picture Placeholder 9" descr="city scape">
            <a:extLst>
              <a:ext uri="{FF2B5EF4-FFF2-40B4-BE49-F238E27FC236}">
                <a16:creationId xmlns:a16="http://schemas.microsoft.com/office/drawing/2014/main" xmlns=""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GB" dirty="0"/>
          </a:p>
        </p:txBody>
      </p:sp>
      <p:sp>
        <p:nvSpPr>
          <p:cNvPr id="3" name="Content Placeholder 2"/>
          <p:cNvSpPr>
            <a:spLocks noGrp="1"/>
          </p:cNvSpPr>
          <p:nvPr>
            <p:ph idx="1"/>
          </p:nvPr>
        </p:nvSpPr>
        <p:spPr>
          <a:xfrm>
            <a:off x="527448" y="1492646"/>
            <a:ext cx="4914189" cy="4351338"/>
          </a:xfrm>
        </p:spPr>
        <p:txBody>
          <a:bodyPr/>
          <a:lstStyle/>
          <a:p>
            <a:r>
              <a:rPr lang="en-US" sz="1400" dirty="0"/>
              <a:t>Geographical insights: Provides insights into the distribution of listings in popular neighborhoods, host locations, and host neighborhoods. It shows where properties are concentrated, where hosts are based, and which areas are popular among hosts and guests</a:t>
            </a:r>
            <a:r>
              <a:rPr lang="en-US" sz="1400" dirty="0" smtClean="0"/>
              <a:t>.</a:t>
            </a:r>
          </a:p>
          <a:p>
            <a:r>
              <a:rPr lang="en-US" sz="1400" dirty="0" smtClean="0"/>
              <a:t> </a:t>
            </a:r>
            <a:r>
              <a:rPr lang="en-US" sz="1400" dirty="0"/>
              <a:t>• Pricing &amp; availability analysis: It showcases average prices for different property types, room types, and based on accommodates. • </a:t>
            </a:r>
            <a:endParaRPr lang="en-US" sz="1400" dirty="0" smtClean="0"/>
          </a:p>
          <a:p>
            <a:r>
              <a:rPr lang="en-US" sz="1400" dirty="0" smtClean="0"/>
              <a:t>Host </a:t>
            </a:r>
            <a:r>
              <a:rPr lang="en-US" sz="1400" dirty="0"/>
              <a:t>performance: Presents insights into host performance metrics such as host response time, host verification methods, and host status. By analyzing this data, one can understand the distribution of host response times, verification methods used by hosts, and the proportion of super hosts versus regular hosts</a:t>
            </a:r>
            <a:r>
              <a:rPr lang="en-US" sz="1400" dirty="0" smtClean="0"/>
              <a:t>.</a:t>
            </a:r>
          </a:p>
          <a:p>
            <a:r>
              <a:rPr lang="en-US" sz="1400" dirty="0" smtClean="0"/>
              <a:t> </a:t>
            </a:r>
            <a:r>
              <a:rPr lang="en-US" sz="1400" dirty="0"/>
              <a:t>• Review scores &amp; guest satisfaction: It displays the relationship between review scores and host listing counts, host total listings count by year, and review scores based on property and room types. This data helps in understanding guest satisfaction levels, trends in review scores over time, and the impact of property and room types on guest experiences</a:t>
            </a:r>
            <a:r>
              <a:rPr lang="en-US" sz="1400" dirty="0" smtClean="0"/>
              <a:t>.</a:t>
            </a:r>
          </a:p>
          <a:p>
            <a:r>
              <a:rPr lang="en-US" sz="1400" dirty="0" smtClean="0"/>
              <a:t> </a:t>
            </a:r>
            <a:r>
              <a:rPr lang="en-US" sz="1400" dirty="0"/>
              <a:t>• Property type &amp; room analysis: It presents the count of different property types and room types, showcasing the distribution of accommodation options.</a:t>
            </a:r>
            <a:endParaRPr lang="en-GB" sz="1400" dirty="0"/>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10</a:t>
            </a:fld>
            <a:endParaRPr lang="en-US" noProof="0" dirty="0"/>
          </a:p>
        </p:txBody>
      </p:sp>
      <p:pic>
        <p:nvPicPr>
          <p:cNvPr id="6" name="Picture Placeholder 6" descr="skyscrapers">
            <a:extLst>
              <a:ext uri="{FF2B5EF4-FFF2-40B4-BE49-F238E27FC236}">
                <a16:creationId xmlns:a16="http://schemas.microsoft.com/office/drawing/2014/main" xmlns="" id="{29305ED8-D39E-4A20-A7CB-7EC58B3E325D}"/>
              </a:ext>
            </a:extLst>
          </p:cNvPr>
          <p:cNvPicPr>
            <a:picLocks noGrp="1" noChangeAspect="1"/>
          </p:cNvPicPr>
          <p:nvPr>
            <p:ph type="pic" sz="quarter" idx="13"/>
          </p:nvPr>
        </p:nvPicPr>
        <p:blipFill>
          <a:blip r:embed="rId2"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66689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GB" dirty="0"/>
          </a:p>
        </p:txBody>
      </p:sp>
      <p:sp>
        <p:nvSpPr>
          <p:cNvPr id="3" name="Content Placeholder 2"/>
          <p:cNvSpPr>
            <a:spLocks noGrp="1"/>
          </p:cNvSpPr>
          <p:nvPr>
            <p:ph idx="1"/>
          </p:nvPr>
        </p:nvSpPr>
        <p:spPr/>
        <p:txBody>
          <a:bodyPr/>
          <a:lstStyle/>
          <a:p>
            <a:r>
              <a:rPr lang="en-US" sz="1400" dirty="0"/>
              <a:t>Host Performance Optimization: Encourage hosts to maintain quick response times to enhance guest satisfaction. Promote the use of multiple verification methods to build trust with guests. Consider the benefits of achieving super host status for improved credibility. </a:t>
            </a:r>
            <a:endParaRPr lang="en-US" sz="1400" dirty="0" smtClean="0"/>
          </a:p>
          <a:p>
            <a:r>
              <a:rPr lang="en-US" sz="1400" dirty="0" smtClean="0"/>
              <a:t>• </a:t>
            </a:r>
            <a:r>
              <a:rPr lang="en-US" sz="1400" dirty="0"/>
              <a:t>Pricing and Availability Strategies: Analyze pricing trends for different property and room types to set competitive rates. Adjust pricing based on accommodates to maximize revenue and occupancy. Monitor availability to capitalize on high-demand periods and adjust pricing accordingly</a:t>
            </a:r>
            <a:r>
              <a:rPr lang="en-US" sz="1400" dirty="0" smtClean="0"/>
              <a:t>.</a:t>
            </a:r>
          </a:p>
          <a:p>
            <a:r>
              <a:rPr lang="en-US" sz="1400" dirty="0"/>
              <a:t>Guest Satisfaction Enhancement: Focus on improving review scores by providing exceptional service and amenities. Track guest satisfaction levels over time to identify areas for improvement. Tailor property and room offerings to meet guest preferences and enhance satisfaction</a:t>
            </a:r>
            <a:r>
              <a:rPr lang="en-US" sz="1400" dirty="0" smtClean="0"/>
              <a:t>.</a:t>
            </a:r>
          </a:p>
          <a:p>
            <a:r>
              <a:rPr lang="en-US" sz="1400" dirty="0" smtClean="0"/>
              <a:t> </a:t>
            </a:r>
            <a:r>
              <a:rPr lang="en-US" sz="1400" dirty="0"/>
              <a:t>• Property and Room Type Management: Understand the popularity of different property and room types to optimize inventory. Diversify offerings based on demand for specific accommodation options. Utilize insights to enhance marketing strategies and target relevant customer segments.</a:t>
            </a:r>
            <a:endParaRPr lang="en-GB" sz="1400" dirty="0"/>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11</a:t>
            </a:fld>
            <a:endParaRPr lang="en-US" noProof="0" dirty="0"/>
          </a:p>
        </p:txBody>
      </p:sp>
      <p:pic>
        <p:nvPicPr>
          <p:cNvPr id="6" name="Picture Placeholder 6" descr="skyscrapers">
            <a:extLst>
              <a:ext uri="{FF2B5EF4-FFF2-40B4-BE49-F238E27FC236}">
                <a16:creationId xmlns:a16="http://schemas.microsoft.com/office/drawing/2014/main" xmlns="" id="{29305ED8-D39E-4A20-A7CB-7EC58B3E325D}"/>
              </a:ext>
            </a:extLst>
          </p:cNvPr>
          <p:cNvPicPr>
            <a:picLocks noGrp="1" noChangeAspect="1"/>
          </p:cNvPicPr>
          <p:nvPr>
            <p:ph type="pic" sz="quarter" idx="13"/>
          </p:nvPr>
        </p:nvPicPr>
        <p:blipFill>
          <a:blip r:embed="rId2"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49133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xmlns=""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xmlns=""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2" name="Text Placeholder 1"/>
          <p:cNvSpPr>
            <a:spLocks noGrp="1"/>
          </p:cNvSpPr>
          <p:nvPr>
            <p:ph type="body" sz="quarter" idx="11"/>
          </p:nvPr>
        </p:nvSpPr>
        <p:spPr/>
        <p:txBody>
          <a:bodyPr/>
          <a:lstStyle/>
          <a:p>
            <a:r>
              <a:rPr lang="en-US" smtClean="0"/>
              <a:t>www.menorness.com</a:t>
            </a:r>
            <a:endParaRPr lang="en-GB" dirty="0"/>
          </a:p>
        </p:txBody>
      </p:sp>
      <p:sp>
        <p:nvSpPr>
          <p:cNvPr id="3" name="Subtitle 2"/>
          <p:cNvSpPr>
            <a:spLocks noGrp="1"/>
          </p:cNvSpPr>
          <p:nvPr>
            <p:ph type="subTitle" idx="1"/>
          </p:nvPr>
        </p:nvSpPr>
        <p:spPr/>
        <p:txBody>
          <a:bodyPr/>
          <a:lstStyle/>
          <a:p>
            <a:r>
              <a:rPr lang="en-US" dirty="0" smtClean="0"/>
              <a:t>wajeehawajji89@gmail.com</a:t>
            </a:r>
            <a:endParaRPr lang="en-GB" dirty="0"/>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Table of content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61" y="1825625"/>
            <a:ext cx="3991476" cy="4351338"/>
          </a:xfrm>
        </p:spPr>
        <p:txBody>
          <a:bodyPr/>
          <a:lstStyle/>
          <a:p>
            <a:r>
              <a:rPr lang="en-US" dirty="0" smtClean="0"/>
              <a:t>Problem statement</a:t>
            </a:r>
          </a:p>
          <a:p>
            <a:r>
              <a:rPr lang="en-US" dirty="0" smtClean="0"/>
              <a:t>Project objectives</a:t>
            </a:r>
          </a:p>
          <a:p>
            <a:r>
              <a:rPr lang="en-US" dirty="0" smtClean="0"/>
              <a:t>Conclusions</a:t>
            </a:r>
          </a:p>
          <a:p>
            <a:r>
              <a:rPr lang="en-US" dirty="0" smtClean="0"/>
              <a:t>Recommendations</a:t>
            </a:r>
          </a:p>
        </p:txBody>
      </p:sp>
      <p:pic>
        <p:nvPicPr>
          <p:cNvPr id="7" name="Picture Placeholder 6" descr="skycrapers">
            <a:extLst>
              <a:ext uri="{FF2B5EF4-FFF2-40B4-BE49-F238E27FC236}">
                <a16:creationId xmlns:a16="http://schemas.microsoft.com/office/drawing/2014/main" xmlns=""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A9A18-93E0-4615-B7AA-B8C8FBB14464}"/>
              </a:ext>
            </a:extLst>
          </p:cNvPr>
          <p:cNvSpPr>
            <a:spLocks noGrp="1"/>
          </p:cNvSpPr>
          <p:nvPr>
            <p:ph type="title"/>
          </p:nvPr>
        </p:nvSpPr>
        <p:spPr/>
        <p:txBody>
          <a:bodyPr/>
          <a:lstStyle/>
          <a:p>
            <a:r>
              <a:rPr lang="en-US" dirty="0" smtClean="0"/>
              <a:t>PROBLEM STATEMENT</a:t>
            </a:r>
            <a:endParaRPr lang="en-US" dirty="0"/>
          </a:p>
        </p:txBody>
      </p:sp>
      <p:pic>
        <p:nvPicPr>
          <p:cNvPr id="7" name="Picture Placeholder 6" descr="skyscrapers">
            <a:extLst>
              <a:ext uri="{FF2B5EF4-FFF2-40B4-BE49-F238E27FC236}">
                <a16:creationId xmlns:a16="http://schemas.microsoft.com/office/drawing/2014/main" xmlns=""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5453149" y="988536"/>
            <a:ext cx="4884848" cy="4884848"/>
          </a:xfrm>
        </p:spPr>
      </p:pic>
      <p:sp>
        <p:nvSpPr>
          <p:cNvPr id="4" name="Slide Number Placeholder 3">
            <a:extLst>
              <a:ext uri="{FF2B5EF4-FFF2-40B4-BE49-F238E27FC236}">
                <a16:creationId xmlns:a16="http://schemas.microsoft.com/office/drawing/2014/main" xmlns="" id="{0BDDBFEE-BC50-46CF-AB8F-D145B99B57A6}"/>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10" name="Content Placeholder 2">
            <a:extLst>
              <a:ext uri="{FF2B5EF4-FFF2-40B4-BE49-F238E27FC236}">
                <a16:creationId xmlns:a16="http://schemas.microsoft.com/office/drawing/2014/main" xmlns="" id="{B91B32C0-5E61-447F-9557-57AF415D6FE9}"/>
              </a:ext>
            </a:extLst>
          </p:cNvPr>
          <p:cNvSpPr txBox="1">
            <a:spLocks/>
          </p:cNvSpPr>
          <p:nvPr/>
        </p:nvSpPr>
        <p:spPr>
          <a:xfrm flipV="1">
            <a:off x="1054898" y="4678381"/>
            <a:ext cx="2497051" cy="4571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smtClean="0"/>
          </a:p>
          <a:p>
            <a:pPr marL="0" indent="0">
              <a:buFont typeface="Arial" panose="020B0604020202020204" pitchFamily="34" charset="0"/>
              <a:buNone/>
            </a:pPr>
            <a:endParaRPr lang="en-US" sz="1800" dirty="0"/>
          </a:p>
        </p:txBody>
      </p:sp>
      <p:sp>
        <p:nvSpPr>
          <p:cNvPr id="11" name="Rectangle 1"/>
          <p:cNvSpPr>
            <a:spLocks noChangeArrowheads="1"/>
          </p:cNvSpPr>
          <p:nvPr/>
        </p:nvSpPr>
        <p:spPr bwMode="auto">
          <a:xfrm>
            <a:off x="293298" y="1825158"/>
            <a:ext cx="471002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goal of this work is to utilize Power BI to gauge a collection of hotel aggregator's listings. The dataset includes several factors availability, reviews, hosts, and listings. The objective is to create a comprehensive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insights and infographics that indicate patterns, trends, and factors influencing listings' performance.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173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GB" dirty="0"/>
          </a:p>
        </p:txBody>
      </p:sp>
      <p:sp>
        <p:nvSpPr>
          <p:cNvPr id="3" name="Content Placeholder 2"/>
          <p:cNvSpPr>
            <a:spLocks noGrp="1"/>
          </p:cNvSpPr>
          <p:nvPr>
            <p:ph idx="1"/>
          </p:nvPr>
        </p:nvSpPr>
        <p:spPr/>
        <p:txBody>
          <a:bodyPr/>
          <a:lstStyle/>
          <a:p>
            <a:r>
              <a:rPr lang="en-US" dirty="0"/>
              <a:t>Geographical Insights: </a:t>
            </a:r>
            <a:endParaRPr lang="en-US" dirty="0" smtClean="0"/>
          </a:p>
          <a:p>
            <a:r>
              <a:rPr lang="en-US" dirty="0" smtClean="0"/>
              <a:t>Pricing </a:t>
            </a:r>
            <a:r>
              <a:rPr lang="en-US" dirty="0"/>
              <a:t>and Availability </a:t>
            </a:r>
            <a:r>
              <a:rPr lang="en-US" dirty="0" smtClean="0"/>
              <a:t>Analysis</a:t>
            </a:r>
          </a:p>
          <a:p>
            <a:r>
              <a:rPr lang="en-US" dirty="0" smtClean="0"/>
              <a:t>Host Performance</a:t>
            </a:r>
          </a:p>
          <a:p>
            <a:r>
              <a:rPr lang="en-US" dirty="0" smtClean="0"/>
              <a:t> </a:t>
            </a:r>
            <a:r>
              <a:rPr lang="en-US" dirty="0"/>
              <a:t>Review Scores and Guest </a:t>
            </a:r>
            <a:r>
              <a:rPr lang="en-US" dirty="0" smtClean="0"/>
              <a:t>Satisfaction</a:t>
            </a:r>
          </a:p>
          <a:p>
            <a:r>
              <a:rPr lang="en-US" dirty="0" smtClean="0"/>
              <a:t>Property </a:t>
            </a:r>
            <a:r>
              <a:rPr lang="en-US" dirty="0"/>
              <a:t>Type and Room </a:t>
            </a:r>
            <a:r>
              <a:rPr lang="en-US" dirty="0" smtClean="0"/>
              <a:t>Analysis</a:t>
            </a:r>
            <a:endParaRPr lang="en-GB" dirty="0"/>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4</a:t>
            </a:fld>
            <a:endParaRPr lang="en-US" noProof="0" dirty="0"/>
          </a:p>
        </p:txBody>
      </p:sp>
      <p:pic>
        <p:nvPicPr>
          <p:cNvPr id="6" name="Picture Placeholder 6" descr="skyscrapers">
            <a:extLst>
              <a:ext uri="{FF2B5EF4-FFF2-40B4-BE49-F238E27FC236}">
                <a16:creationId xmlns:a16="http://schemas.microsoft.com/office/drawing/2014/main" xmlns="" id="{29305ED8-D39E-4A20-A7CB-7EC58B3E325D}"/>
              </a:ext>
            </a:extLst>
          </p:cNvPr>
          <p:cNvPicPr>
            <a:picLocks noGrp="1" noChangeAspect="1"/>
          </p:cNvPicPr>
          <p:nvPr>
            <p:ph type="pic" sz="quarter" idx="13"/>
          </p:nvPr>
        </p:nvPicPr>
        <p:blipFill>
          <a:blip r:embed="rId2" cstate="print">
            <a:extLst>
              <a:ext uri="{28A0092B-C50C-407E-A947-70E740481C1C}">
                <a14:useLocalDpi xmlns:a14="http://schemas.microsoft.com/office/drawing/2010/main"/>
              </a:ext>
            </a:extLst>
          </a:blip>
          <a:srcRect/>
          <a:stretch>
            <a:fillRect/>
          </a:stretch>
        </p:blipFill>
        <p:spPr>
          <a:xfrm>
            <a:off x="5831456" y="1105989"/>
            <a:ext cx="4673710" cy="4673710"/>
          </a:xfrm>
        </p:spPr>
      </p:pic>
    </p:spTree>
    <p:extLst>
      <p:ext uri="{BB962C8B-B14F-4D97-AF65-F5344CB8AC3E}">
        <p14:creationId xmlns:p14="http://schemas.microsoft.com/office/powerpoint/2010/main" val="68155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Project data</a:t>
            </a:r>
            <a:endParaRPr lang="en-GB" sz="400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5</a:t>
            </a:fld>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038" y="1570831"/>
            <a:ext cx="10058400" cy="4481034"/>
          </a:xfrm>
          <a:prstGeom prst="rect">
            <a:avLst/>
          </a:prstGeom>
        </p:spPr>
      </p:pic>
    </p:spTree>
    <p:extLst>
      <p:ext uri="{BB962C8B-B14F-4D97-AF65-F5344CB8AC3E}">
        <p14:creationId xmlns:p14="http://schemas.microsoft.com/office/powerpoint/2010/main" val="11377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B985D-7833-4E74-AA1C-E9A4BC3CC6D1}"/>
              </a:ext>
            </a:extLst>
          </p:cNvPr>
          <p:cNvSpPr>
            <a:spLocks noGrp="1"/>
          </p:cNvSpPr>
          <p:nvPr>
            <p:ph type="title"/>
          </p:nvPr>
        </p:nvSpPr>
        <p:spPr/>
        <p:txBody>
          <a:bodyPr/>
          <a:lstStyle/>
          <a:p>
            <a:pPr algn="ctr"/>
            <a:r>
              <a:rPr lang="en-US" sz="4000" dirty="0" smtClean="0"/>
              <a:t>Geographica</a:t>
            </a:r>
            <a:r>
              <a:rPr lang="en-US" sz="4000" dirty="0" smtClean="0"/>
              <a:t>l Insghits</a:t>
            </a:r>
            <a:endParaRPr lang="en-US" sz="4000" dirty="0"/>
          </a:p>
        </p:txBody>
      </p:sp>
      <p:pic>
        <p:nvPicPr>
          <p:cNvPr id="83" name="Picture Placeholder 82" descr="Bar chart">
            <a:extLst>
              <a:ext uri="{FF2B5EF4-FFF2-40B4-BE49-F238E27FC236}">
                <a16:creationId xmlns:a16="http://schemas.microsoft.com/office/drawing/2014/main" xmlns=""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sp>
        <p:nvSpPr>
          <p:cNvPr id="6" name="Content Placeholder 5">
            <a:extLst>
              <a:ext uri="{FF2B5EF4-FFF2-40B4-BE49-F238E27FC236}">
                <a16:creationId xmlns:a16="http://schemas.microsoft.com/office/drawing/2014/main" xmlns="" id="{5CD639B0-7991-4B2B-9E50-32064EB91255}"/>
              </a:ext>
            </a:extLst>
          </p:cNvPr>
          <p:cNvSpPr>
            <a:spLocks noGrp="1"/>
          </p:cNvSpPr>
          <p:nvPr>
            <p:ph idx="14"/>
          </p:nvPr>
        </p:nvSpPr>
        <p:spPr/>
        <p:txBody>
          <a:bodyPr>
            <a:normAutofit/>
          </a:bodyPr>
          <a:lstStyle/>
          <a:p>
            <a:r>
              <a:rPr lang="en-US" sz="1400" dirty="0" smtClean="0"/>
              <a:t>.</a:t>
            </a:r>
            <a:endParaRPr lang="en-US" sz="1400" dirty="0"/>
          </a:p>
        </p:txBody>
      </p:sp>
      <p:sp>
        <p:nvSpPr>
          <p:cNvPr id="4" name="Slide Number Placeholder 3">
            <a:extLst>
              <a:ext uri="{FF2B5EF4-FFF2-40B4-BE49-F238E27FC236}">
                <a16:creationId xmlns:a16="http://schemas.microsoft.com/office/drawing/2014/main" xmlns="" id="{1B5E3677-5FC4-4712-BA70-5DBE574539E2}"/>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11" name="Content Placeholder 10"/>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89859" y="2881223"/>
            <a:ext cx="3122684" cy="2830463"/>
          </a:xfrm>
          <a:prstGeom prst="rect">
            <a:avLst/>
          </a:prstGeom>
          <a:ln>
            <a:noFill/>
          </a:ln>
          <a:effectLst>
            <a:softEdge rad="112500"/>
          </a:effectLst>
        </p:spPr>
      </p:pic>
      <p:pic>
        <p:nvPicPr>
          <p:cNvPr id="12" name="Picture Placeholder 11"/>
          <p:cNvPicPr>
            <a:picLocks noGrp="1" noChangeAspect="1"/>
          </p:cNvPicPr>
          <p:nvPr>
            <p:ph type="pic" sz="quarter" idx="19"/>
          </p:nvPr>
        </p:nvPicPr>
        <p:blipFill>
          <a:blip r:embed="rId6">
            <a:extLst>
              <a:ext uri="{28A0092B-C50C-407E-A947-70E740481C1C}">
                <a14:useLocalDpi xmlns:a14="http://schemas.microsoft.com/office/drawing/2010/main" val="0"/>
              </a:ext>
            </a:extLst>
          </a:blip>
          <a:srcRect l="13846" r="13846"/>
          <a:stretch>
            <a:fillRect/>
          </a:stretch>
        </p:blipFill>
        <p:spPr>
          <a:xfrm>
            <a:off x="8734313" y="2764864"/>
            <a:ext cx="3238377" cy="3238371"/>
          </a:xfrm>
          <a:prstGeom prst="rect">
            <a:avLst/>
          </a:prstGeom>
          <a:ln>
            <a:noFill/>
          </a:ln>
          <a:effectLst>
            <a:softEdge rad="112500"/>
          </a:effectLst>
        </p:spPr>
      </p:pic>
      <p:pic>
        <p:nvPicPr>
          <p:cNvPr id="15" name="Picture Placeholder 82" descr="Bar chart">
            <a:extLst>
              <a:ext uri="{FF2B5EF4-FFF2-40B4-BE49-F238E27FC236}">
                <a16:creationId xmlns:a16="http://schemas.microsoft.com/office/drawing/2014/main" xmlns="" id="{C881BE4E-5D69-E447-A036-5172F6570748}"/>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a:xfrm>
            <a:off x="9998317" y="1978018"/>
            <a:ext cx="502873" cy="502873"/>
          </a:xfrm>
          <a:prstGeom prst="rect">
            <a:avLst/>
          </a:prstGeom>
          <a:noFill/>
        </p:spPr>
      </p:pic>
      <p:pic>
        <p:nvPicPr>
          <p:cNvPr id="16" name="Picture Placeholder 15"/>
          <p:cNvPicPr>
            <a:picLocks noGrp="1" noChangeAspect="1"/>
          </p:cNvPicPr>
          <p:nvPr>
            <p:ph type="pic" sz="quarter" idx="13"/>
          </p:nvPr>
        </p:nvPicPr>
        <p:blipFill>
          <a:blip r:embed="rId7">
            <a:extLst>
              <a:ext uri="{28A0092B-C50C-407E-A947-70E740481C1C}">
                <a14:useLocalDpi xmlns:a14="http://schemas.microsoft.com/office/drawing/2010/main" val="0"/>
              </a:ext>
            </a:extLst>
          </a:blip>
          <a:srcRect l="2862" r="2862"/>
          <a:stretch>
            <a:fillRect/>
          </a:stretch>
        </p:blipFill>
        <p:spPr>
          <a:xfrm>
            <a:off x="3603787" y="1630018"/>
            <a:ext cx="4704394" cy="4650012"/>
          </a:xfrm>
          <a:prstGeom prst="rect">
            <a:avLst/>
          </a:prstGeom>
          <a:ln>
            <a:noFill/>
          </a:ln>
          <a:effectLst>
            <a:softEdge rad="112500"/>
          </a:effectLst>
        </p:spPr>
      </p:pic>
    </p:spTree>
    <p:extLst>
      <p:ext uri="{BB962C8B-B14F-4D97-AF65-F5344CB8AC3E}">
        <p14:creationId xmlns:p14="http://schemas.microsoft.com/office/powerpoint/2010/main" val="460269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000" dirty="0" smtClean="0"/>
              <a:t>Price &amp; Availability analysis</a:t>
            </a:r>
            <a:endParaRPr lang="en-GB" sz="4000"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08" y="2663825"/>
            <a:ext cx="3488509" cy="2631040"/>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9EC71654-96A5-4280-94F3-931C61A9F92C}" type="slidenum">
              <a:rPr lang="en-US" noProof="0" smtClean="0"/>
              <a:pPr/>
              <a:t>7</a:t>
            </a:fld>
            <a:endParaRPr lang="en-US" noProof="0" dirty="0"/>
          </a:p>
        </p:txBody>
      </p:sp>
      <p:pic>
        <p:nvPicPr>
          <p:cNvPr id="17" name="Picture Placeholder 1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043" r="24043"/>
          <a:stretch>
            <a:fillRect/>
          </a:stretch>
        </p:blipFill>
        <p:spPr>
          <a:xfrm>
            <a:off x="3883819" y="1590675"/>
            <a:ext cx="4424362" cy="4412560"/>
          </a:xfrm>
          <a:prstGeom prst="rect">
            <a:avLst/>
          </a:prstGeom>
          <a:ln>
            <a:noFill/>
          </a:ln>
          <a:effectLst>
            <a:softEdge rad="112500"/>
          </a:effectLst>
        </p:spPr>
      </p:pic>
      <p:pic>
        <p:nvPicPr>
          <p:cNvPr id="12" name="Picture Placeholder 82" descr="Bar chart">
            <a:extLst>
              <a:ext uri="{FF2B5EF4-FFF2-40B4-BE49-F238E27FC236}">
                <a16:creationId xmlns:a16="http://schemas.microsoft.com/office/drawing/2014/main" xmlns="" id="{C881BE4E-5D69-E447-A036-5172F6570748}"/>
              </a:ext>
            </a:extLst>
          </p:cNvPr>
          <p:cNvPicPr>
            <a:picLocks noGrp="1" noChangeAspect="1"/>
          </p:cNvPicPr>
          <p:nvPr>
            <p:ph type="pic" sz="quarter" idx="17"/>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xmlns="" r:embed="rId5"/>
              </a:ext>
            </a:extLst>
          </a:blip>
          <a:srcRect t="158" b="158"/>
          <a:stretch>
            <a:fillRect/>
          </a:stretch>
        </p:blipFill>
        <p:spPr/>
      </p:pic>
      <p:pic>
        <p:nvPicPr>
          <p:cNvPr id="13" name="Picture Placeholder 82" descr="Bar chart">
            <a:extLst>
              <a:ext uri="{FF2B5EF4-FFF2-40B4-BE49-F238E27FC236}">
                <a16:creationId xmlns:a16="http://schemas.microsoft.com/office/drawing/2014/main" xmlns="" id="{C881BE4E-5D69-E447-A036-5172F6570748}"/>
              </a:ext>
            </a:extLst>
          </p:cNvPr>
          <p:cNvPicPr>
            <a:picLocks noGrp="1" noChangeAspect="1"/>
          </p:cNvPicPr>
          <p:nvPr>
            <p:ph type="pic" sz="quarter" idx="19"/>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xmlns="" r:embed="rId5"/>
              </a:ext>
            </a:extLst>
          </a:blip>
          <a:srcRect t="158" b="158"/>
          <a:stretch>
            <a:fillRect/>
          </a:stretch>
        </p:blipFill>
        <p:spPr/>
      </p:pic>
      <p:pic>
        <p:nvPicPr>
          <p:cNvPr id="20" name="Content Placeholder 19"/>
          <p:cNvPicPr>
            <a:picLocks noGrp="1" noChangeAspect="1"/>
          </p:cNvPicPr>
          <p:nvPr>
            <p:ph idx="14"/>
          </p:nvPr>
        </p:nvPicPr>
        <p:blipFill>
          <a:blip r:embed="rId6">
            <a:extLst>
              <a:ext uri="{28A0092B-C50C-407E-A947-70E740481C1C}">
                <a14:useLocalDpi xmlns:a14="http://schemas.microsoft.com/office/drawing/2010/main" val="0"/>
              </a:ext>
            </a:extLst>
          </a:blip>
          <a:stretch>
            <a:fillRect/>
          </a:stretch>
        </p:blipFill>
        <p:spPr>
          <a:xfrm>
            <a:off x="8527316" y="2808571"/>
            <a:ext cx="3444875" cy="2341547"/>
          </a:xfrm>
          <a:prstGeom prst="rect">
            <a:avLst/>
          </a:prstGeom>
          <a:ln>
            <a:noFill/>
          </a:ln>
          <a:effectLst>
            <a:softEdge rad="112500"/>
          </a:effectLst>
        </p:spPr>
      </p:pic>
    </p:spTree>
    <p:extLst>
      <p:ext uri="{BB962C8B-B14F-4D97-AF65-F5344CB8AC3E}">
        <p14:creationId xmlns:p14="http://schemas.microsoft.com/office/powerpoint/2010/main" val="292547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dirty="0" smtClean="0"/>
              <a:t>HOST PERFORMENCE</a:t>
            </a:r>
            <a:endParaRPr lang="en-GB" sz="4400" dirty="0"/>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75" y="3271487"/>
            <a:ext cx="3444875" cy="1885063"/>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9EC71654-96A5-4280-94F3-931C61A9F92C}" type="slidenum">
              <a:rPr lang="en-US" noProof="0" smtClean="0"/>
              <a:pPr/>
              <a:t>8</a:t>
            </a:fld>
            <a:endParaRPr lang="en-US" noProof="0" dirty="0"/>
          </a:p>
        </p:txBody>
      </p:sp>
      <p:pic>
        <p:nvPicPr>
          <p:cNvPr id="17" name="Picture Placeholder 1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2733" r="22733"/>
          <a:stretch>
            <a:fillRect/>
          </a:stretch>
        </p:blipFill>
        <p:spPr>
          <a:xfrm>
            <a:off x="3655380" y="1649267"/>
            <a:ext cx="4871716" cy="4373217"/>
          </a:xfrm>
          <a:prstGeom prst="rect">
            <a:avLst/>
          </a:prstGeom>
          <a:ln>
            <a:noFill/>
          </a:ln>
          <a:effectLst>
            <a:softEdge rad="112500"/>
          </a:effectLst>
        </p:spPr>
      </p:pic>
      <p:pic>
        <p:nvPicPr>
          <p:cNvPr id="13" name="Content Placeholder 12"/>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8528050" y="3181716"/>
            <a:ext cx="3444875" cy="2064605"/>
          </a:xfrm>
          <a:prstGeom prst="rect">
            <a:avLst/>
          </a:prstGeom>
          <a:ln>
            <a:noFill/>
          </a:ln>
          <a:effectLst>
            <a:softEdge rad="112500"/>
          </a:effectLst>
        </p:spPr>
      </p:pic>
      <p:sp>
        <p:nvSpPr>
          <p:cNvPr id="10" name="Picture Placeholder 9"/>
          <p:cNvSpPr>
            <a:spLocks noGrp="1"/>
          </p:cNvSpPr>
          <p:nvPr>
            <p:ph type="pic" sz="quarter" idx="17"/>
          </p:nvPr>
        </p:nvSpPr>
        <p:spPr/>
      </p:sp>
      <p:pic>
        <p:nvPicPr>
          <p:cNvPr id="11" name="Picture Placeholder 82" descr="Bar chart">
            <a:extLst>
              <a:ext uri="{FF2B5EF4-FFF2-40B4-BE49-F238E27FC236}">
                <a16:creationId xmlns:a16="http://schemas.microsoft.com/office/drawing/2014/main" xmlns="" id="{C881BE4E-5D69-E447-A036-5172F6570748}"/>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xmlns="" r:embed="rId6"/>
              </a:ext>
            </a:extLst>
          </a:blip>
          <a:srcRect t="158" b="158"/>
          <a:stretch>
            <a:fillRect/>
          </a:stretch>
        </p:blipFill>
        <p:spPr>
          <a:xfrm>
            <a:off x="1690472" y="1995834"/>
            <a:ext cx="502873" cy="502873"/>
          </a:xfrm>
          <a:prstGeom prst="rect">
            <a:avLst/>
          </a:prstGeom>
          <a:noFill/>
        </p:spPr>
      </p:pic>
      <p:pic>
        <p:nvPicPr>
          <p:cNvPr id="12" name="Picture Placeholder 82" descr="Bar chart">
            <a:extLst>
              <a:ext uri="{FF2B5EF4-FFF2-40B4-BE49-F238E27FC236}">
                <a16:creationId xmlns:a16="http://schemas.microsoft.com/office/drawing/2014/main" xmlns="" id="{C881BE4E-5D69-E447-A036-5172F6570748}"/>
              </a:ext>
            </a:extLst>
          </p:cNvPr>
          <p:cNvPicPr>
            <a:picLocks noGrp="1" noChangeAspect="1"/>
          </p:cNvPicPr>
          <p:nvPr>
            <p:ph type="pic" sz="quarter" idx="19"/>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xmlns="" r:embed="rId6"/>
              </a:ext>
            </a:extLst>
          </a:blip>
          <a:srcRect t="158" b="158"/>
          <a:stretch>
            <a:fillRect/>
          </a:stretch>
        </p:blipFill>
        <p:spPr/>
      </p:pic>
    </p:spTree>
    <p:extLst>
      <p:ext uri="{BB962C8B-B14F-4D97-AF65-F5344CB8AC3E}">
        <p14:creationId xmlns:p14="http://schemas.microsoft.com/office/powerpoint/2010/main" val="263873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Property  type and room analysis</a:t>
            </a:r>
            <a:endParaRPr lang="en-GB"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9</a:t>
            </a:fld>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250" y="1296169"/>
            <a:ext cx="9259592" cy="4734586"/>
          </a:xfrm>
          <a:prstGeom prst="rect">
            <a:avLst/>
          </a:prstGeom>
          <a:ln>
            <a:noFill/>
          </a:ln>
          <a:effectLst>
            <a:softEdge rad="112500"/>
          </a:effectLst>
        </p:spPr>
      </p:pic>
    </p:spTree>
    <p:extLst>
      <p:ext uri="{BB962C8B-B14F-4D97-AF65-F5344CB8AC3E}">
        <p14:creationId xmlns:p14="http://schemas.microsoft.com/office/powerpoint/2010/main" val="1397310182"/>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16c05727-aa75-4e4a-9b5f-8a80a1165891"/>
    <ds:schemaRef ds:uri="http://schemas.microsoft.com/office/infopath/2007/PartnerControls"/>
    <ds:schemaRef ds:uri="http://purl.org/dc/elements/1.1/"/>
    <ds:schemaRef ds:uri="http://schemas.openxmlformats.org/package/2006/metadata/core-properties"/>
    <ds:schemaRef ds:uri="71af3243-3dd4-4a8d-8c0d-dd76da1f02a5"/>
    <ds:schemaRef ds:uri="http://purl.org/dc/terms/"/>
    <ds:schemaRef ds:uri="http://schemas.microsoft.com/office/2006/documentManagement/typ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472</Words>
  <Application>Microsoft Office PowerPoint</Application>
  <PresentationFormat>Widescreen</PresentationFormat>
  <Paragraphs>49</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Office Theme</vt:lpstr>
      <vt:lpstr>Hotel aggregator analysis</vt:lpstr>
      <vt:lpstr>Table of content </vt:lpstr>
      <vt:lpstr>PROBLEM STATEMENT</vt:lpstr>
      <vt:lpstr>Project  objectives</vt:lpstr>
      <vt:lpstr>Project data</vt:lpstr>
      <vt:lpstr>Geographical Insghits</vt:lpstr>
      <vt:lpstr>Price &amp; Availability analysis</vt:lpstr>
      <vt:lpstr>HOST PERFORMENCE</vt:lpstr>
      <vt:lpstr>Property  type and room analysis</vt:lpstr>
      <vt:lpstr>Conclusions</vt:lpstr>
      <vt:lpstr>Recommendations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2024-05-16T11:19:54Z</dcterms:created>
  <dcterms:modified xsi:type="dcterms:W3CDTF">2024-05-16T12:39:59Z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