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308" r:id="rId6"/>
    <p:sldId id="311" r:id="rId7"/>
    <p:sldId id="313" r:id="rId8"/>
    <p:sldId id="314" r:id="rId9"/>
    <p:sldId id="315" r:id="rId10"/>
    <p:sldId id="316" r:id="rId11"/>
    <p:sldId id="317" r:id="rId12"/>
    <p:sldId id="325" r:id="rId13"/>
    <p:sldId id="326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4743-87D3-48C4-9774-8808EB40D55F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0AE3-993E-4C5E-87F5-3B93189D6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7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0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9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96"/>
          <p:cNvSpPr txBox="1"/>
          <p:nvPr/>
        </p:nvSpPr>
        <p:spPr>
          <a:xfrm>
            <a:off x="5877391" y="668855"/>
            <a:ext cx="6206234" cy="15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0"/>
              <a:buFont typeface="Baloo"/>
              <a:buNone/>
            </a:pPr>
            <a:r>
              <a:rPr lang="en-GB" sz="4290" b="1" i="0" u="none" strike="noStrike" cap="none" dirty="0">
                <a:solidFill>
                  <a:schemeClr val="tx1"/>
                </a:solidFill>
                <a:latin typeface="Baloo"/>
                <a:ea typeface="Baloo"/>
                <a:cs typeface="Baloo"/>
                <a:sym typeface="Baloo"/>
              </a:rPr>
              <a:t>CASE STUDY ON</a:t>
            </a:r>
          </a:p>
          <a:p>
            <a:pPr algn="ctr">
              <a:lnSpc>
                <a:spcPct val="90000"/>
              </a:lnSpc>
              <a:buClr>
                <a:srgbClr val="FFFFFF"/>
              </a:buClr>
              <a:buSzPts val="4290"/>
            </a:pPr>
            <a:r>
              <a:rPr lang="en-IN" sz="4290" b="1" dirty="0">
                <a:solidFill>
                  <a:schemeClr val="tx1"/>
                </a:solidFill>
                <a:latin typeface="Baloo"/>
              </a:rPr>
              <a:t>PIE-IN-THE-SKY</a:t>
            </a:r>
          </a:p>
          <a:p>
            <a:pPr algn="ctr">
              <a:lnSpc>
                <a:spcPct val="90000"/>
              </a:lnSpc>
              <a:buClr>
                <a:srgbClr val="FFFFFF"/>
              </a:buClr>
              <a:buSzPts val="4290"/>
            </a:pPr>
            <a:r>
              <a:rPr lang="en-IN" sz="4290" b="1" dirty="0">
                <a:solidFill>
                  <a:schemeClr val="tx1"/>
                </a:solidFill>
                <a:latin typeface="Baloo"/>
              </a:rPr>
              <a:t>IPL MATCH BIDDING APP</a:t>
            </a:r>
          </a:p>
          <a:p>
            <a:pPr algn="ctr">
              <a:lnSpc>
                <a:spcPct val="90000"/>
              </a:lnSpc>
              <a:buClr>
                <a:srgbClr val="FFFFFF"/>
              </a:buClr>
              <a:buSzPts val="4290"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90"/>
              <a:buFont typeface="Baloo"/>
              <a:buNone/>
            </a:pPr>
            <a:r>
              <a:rPr lang="en-GB" sz="4290" b="1" i="0" u="none" strike="noStrike" cap="none" dirty="0">
                <a:solidFill>
                  <a:schemeClr val="tx1"/>
                </a:solidFill>
                <a:latin typeface="Baloo"/>
                <a:ea typeface="Baloo"/>
                <a:cs typeface="Baloo"/>
                <a:sym typeface="Baloo"/>
              </a:rPr>
              <a:t> </a:t>
            </a:r>
            <a:endParaRPr sz="4290" b="1" i="0" u="none" strike="noStrike" cap="none" dirty="0">
              <a:solidFill>
                <a:schemeClr val="tx1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4" name="Picture 2" descr="Great Learning launches CareerPlus to make in-demand jobs more accessible  to college students and freshers">
            <a:extLst>
              <a:ext uri="{FF2B5EF4-FFF2-40B4-BE49-F238E27FC236}">
                <a16:creationId xmlns:a16="http://schemas.microsoft.com/office/drawing/2014/main" id="{2779696A-589F-9D8C-B5FC-7BB5D2FA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981" y="5712542"/>
            <a:ext cx="2187019" cy="11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58;p39">
            <a:extLst>
              <a:ext uri="{FF2B5EF4-FFF2-40B4-BE49-F238E27FC236}">
                <a16:creationId xmlns:a16="http://schemas.microsoft.com/office/drawing/2014/main" id="{1913C2BD-31DF-222F-A947-95DDCEF8B034}"/>
              </a:ext>
            </a:extLst>
          </p:cNvPr>
          <p:cNvSpPr txBox="1">
            <a:spLocks/>
          </p:cNvSpPr>
          <p:nvPr/>
        </p:nvSpPr>
        <p:spPr>
          <a:xfrm>
            <a:off x="6239646" y="1883481"/>
            <a:ext cx="5007562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b="1" u="sng" dirty="0"/>
              <a:t>Members: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Adhi Priyanka. A V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Aditya Singh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Mir Abrar Ali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Garimella V S Alekhya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Sonu Thalia</a:t>
            </a:r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Wajid Sharieff. A</a:t>
            </a:r>
          </a:p>
        </p:txBody>
      </p:sp>
      <p:pic>
        <p:nvPicPr>
          <p:cNvPr id="2050" name="Picture 2" descr="IndianPremierLeague (@IPL) / Twitter">
            <a:extLst>
              <a:ext uri="{FF2B5EF4-FFF2-40B4-BE49-F238E27FC236}">
                <a16:creationId xmlns:a16="http://schemas.microsoft.com/office/drawing/2014/main" id="{40676C76-FE94-434B-A29D-D51EBFEE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461-4646-A511-7144-AE76EB53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286603"/>
            <a:ext cx="1112209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Insights on ‘Bowlers, All Rounders, wickets and IPL season which has min duration and max duration’</a:t>
            </a:r>
            <a:endParaRPr lang="en-IN" sz="40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3F738E-D30C-4483-92A2-F176B391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11768"/>
              </p:ext>
            </p:extLst>
          </p:nvPr>
        </p:nvGraphicFramePr>
        <p:xfrm>
          <a:off x="541175" y="1867521"/>
          <a:ext cx="6438123" cy="297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59">
                  <a:extLst>
                    <a:ext uri="{9D8B030D-6E8A-4147-A177-3AD203B41FA5}">
                      <a16:colId xmlns:a16="http://schemas.microsoft.com/office/drawing/2014/main" val="363451671"/>
                    </a:ext>
                  </a:extLst>
                </a:gridCol>
                <a:gridCol w="1082433">
                  <a:extLst>
                    <a:ext uri="{9D8B030D-6E8A-4147-A177-3AD203B41FA5}">
                      <a16:colId xmlns:a16="http://schemas.microsoft.com/office/drawing/2014/main" val="3695982082"/>
                    </a:ext>
                  </a:extLst>
                </a:gridCol>
                <a:gridCol w="2023679">
                  <a:extLst>
                    <a:ext uri="{9D8B030D-6E8A-4147-A177-3AD203B41FA5}">
                      <a16:colId xmlns:a16="http://schemas.microsoft.com/office/drawing/2014/main" val="4132581783"/>
                    </a:ext>
                  </a:extLst>
                </a:gridCol>
                <a:gridCol w="1169028">
                  <a:extLst>
                    <a:ext uri="{9D8B030D-6E8A-4147-A177-3AD203B41FA5}">
                      <a16:colId xmlns:a16="http://schemas.microsoft.com/office/drawing/2014/main" val="277386270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064036036"/>
                    </a:ext>
                  </a:extLst>
                </a:gridCol>
              </a:tblGrid>
              <a:tr h="54562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Player_id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73045"/>
                  </a:ext>
                </a:extLst>
              </a:tr>
              <a:tr h="31588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Umesh Yadav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37164"/>
                  </a:ext>
                </a:extLst>
              </a:tr>
              <a:tr h="54562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Hardik Pandya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All-rounder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35804"/>
                  </a:ext>
                </a:extLst>
              </a:tr>
              <a:tr h="54562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Mitchell McClenaghan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All-rounder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94861"/>
                  </a:ext>
                </a:extLst>
              </a:tr>
              <a:tr h="31588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Ankit Rajpoot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60319"/>
                  </a:ext>
                </a:extLst>
              </a:tr>
              <a:tr h="31588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Shreyas Gopal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48812"/>
                  </a:ext>
                </a:extLst>
              </a:tr>
              <a:tr h="31588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Ravindra Jadeja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3550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B33475-3E82-2F48-1153-FE18CD250864}"/>
              </a:ext>
            </a:extLst>
          </p:cNvPr>
          <p:cNvSpPr txBox="1">
            <a:spLocks/>
          </p:cNvSpPr>
          <p:nvPr/>
        </p:nvSpPr>
        <p:spPr>
          <a:xfrm>
            <a:off x="7320799" y="4019369"/>
            <a:ext cx="4628607" cy="220254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factors: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Seasons of April and May(intervals between two matches is high due to extreme temperature).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Number of teams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3.Physical form of the players/miscellaneous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A0C500C-69A8-455F-DA0F-AC3ED75EC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349726"/>
              </p:ext>
            </p:extLst>
          </p:nvPr>
        </p:nvGraphicFramePr>
        <p:xfrm>
          <a:off x="7320799" y="1867521"/>
          <a:ext cx="3946849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753">
                  <a:extLst>
                    <a:ext uri="{9D8B030D-6E8A-4147-A177-3AD203B41FA5}">
                      <a16:colId xmlns:a16="http://schemas.microsoft.com/office/drawing/2014/main" val="363451671"/>
                    </a:ext>
                  </a:extLst>
                </a:gridCol>
                <a:gridCol w="864014">
                  <a:extLst>
                    <a:ext uri="{9D8B030D-6E8A-4147-A177-3AD203B41FA5}">
                      <a16:colId xmlns:a16="http://schemas.microsoft.com/office/drawing/2014/main" val="3695982082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132581783"/>
                    </a:ext>
                  </a:extLst>
                </a:gridCol>
              </a:tblGrid>
              <a:tr h="44168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matches_played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Duration_days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73045"/>
                  </a:ext>
                </a:extLst>
              </a:tr>
              <a:tr h="25571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36(minimum)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2737164"/>
                  </a:ext>
                </a:extLst>
              </a:tr>
              <a:tr h="25571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53(maximum)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2835804"/>
                  </a:ext>
                </a:extLst>
              </a:tr>
            </a:tbl>
          </a:graphicData>
        </a:graphic>
      </p:graphicFrame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D01EF5B-A774-1F97-BA19-0AF024BA3AE6}"/>
              </a:ext>
            </a:extLst>
          </p:cNvPr>
          <p:cNvSpPr/>
          <p:nvPr/>
        </p:nvSpPr>
        <p:spPr>
          <a:xfrm>
            <a:off x="615819" y="5414213"/>
            <a:ext cx="3135086" cy="1246238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0" i="0" u="sng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TRIVIA</a:t>
            </a:r>
          </a:p>
          <a:p>
            <a:pPr algn="ctr"/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1939, South Africa and England played the longest Test match in the history of the game.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0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38DE-2BBD-F50A-F9CA-06ED19EA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286603"/>
            <a:ext cx="10315925" cy="145075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Insights on ‘</a:t>
            </a:r>
            <a:r>
              <a:rPr lang="en-US" sz="4000" dirty="0">
                <a:solidFill>
                  <a:srgbClr val="002060"/>
                </a:solidFill>
              </a:rPr>
              <a:t>total points month-wise for the 2017 bid year</a:t>
            </a:r>
            <a:r>
              <a:rPr lang="en-IN" sz="4000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C330-CB42-F92C-F58F-85AAA069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5" y="2052217"/>
            <a:ext cx="10058400" cy="376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Aryabhatta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Parachure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Highest total bid points(April-210 and May-140).</a:t>
            </a: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His analysis 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Nationality of the player(7/11 should be Indians)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First team and back up player,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International player’s commitments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Structure of the squad(No too much of one strong category)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valuation of under-rated player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285FE5A-EA21-5353-56BB-88F888677581}"/>
              </a:ext>
            </a:extLst>
          </p:cNvPr>
          <p:cNvSpPr/>
          <p:nvPr/>
        </p:nvSpPr>
        <p:spPr>
          <a:xfrm>
            <a:off x="8826759" y="4823928"/>
            <a:ext cx="3116425" cy="1595534"/>
          </a:xfrm>
          <a:prstGeom prst="wedgeEllipse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sng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TRIVIA</a:t>
            </a:r>
          </a:p>
          <a:p>
            <a:pPr algn="ctr"/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111 is widely considered to be an unlucky score LITTLE WEIRD RIGHT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9720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4326-0859-BEA2-0B41-DC32B265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286603"/>
            <a:ext cx="11140751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Insights on top 3 and bottom 3 bidders based on the total bidding points for the 2018 bidding year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6269-B088-2F8B-E28D-A0CB8556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949580"/>
            <a:ext cx="10273004" cy="407799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top three bidders are well experienced in both analytical and logical thinking about the match.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bottom three need more experience and analytical thinking before bidding.</a:t>
            </a:r>
          </a:p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bottom three did not analyse the internal and external factors logically.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AAC3A-4CC2-9264-06D6-59C240681550}"/>
              </a:ext>
            </a:extLst>
          </p:cNvPr>
          <p:cNvSpPr txBox="1"/>
          <p:nvPr/>
        </p:nvSpPr>
        <p:spPr>
          <a:xfrm>
            <a:off x="4780384" y="4982547"/>
            <a:ext cx="263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8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DF5BF-676D-0689-477F-E3A28007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49" y="2110149"/>
            <a:ext cx="4258490" cy="3376276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problem statement is to use the SQL queries to find the various insight from the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Pie-in-the-Sky IPL Match Bidding App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 </a:t>
            </a:r>
          </a:p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8AD7F-754C-3A55-719C-CD8BAED50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" r="-3" b="-3"/>
          <a:stretch/>
        </p:blipFill>
        <p:spPr>
          <a:xfrm>
            <a:off x="3564294" y="565386"/>
            <a:ext cx="1259080" cy="1251983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YouTube's IPL Cricket Streams Near 450 Million Views, Blow Away Internal  Expectations • Crunchify">
            <a:extLst>
              <a:ext uri="{FF2B5EF4-FFF2-40B4-BE49-F238E27FC236}">
                <a16:creationId xmlns:a16="http://schemas.microsoft.com/office/drawing/2014/main" id="{8C15A821-B60D-31E7-A69D-F9DA10D9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00" y="2110149"/>
            <a:ext cx="6145551" cy="345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180843C-3869-D610-C60E-1CF9568F41C7}"/>
              </a:ext>
            </a:extLst>
          </p:cNvPr>
          <p:cNvSpPr/>
          <p:nvPr/>
        </p:nvSpPr>
        <p:spPr>
          <a:xfrm>
            <a:off x="391886" y="5003856"/>
            <a:ext cx="3265715" cy="15675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TRIVIA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he earliest clearly defined proof of the game existence , first appeared in 1597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7E84-7851-DA3E-BFC6-7F693474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886408"/>
            <a:ext cx="10334586" cy="74645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</a:rPr>
              <a:t>Insights from ‘</a:t>
            </a:r>
            <a:r>
              <a:rPr lang="en-US" sz="4000" dirty="0">
                <a:solidFill>
                  <a:srgbClr val="002060"/>
                </a:solidFill>
              </a:rPr>
              <a:t>Percentage of wins of each bidder and Number of matches conducted at each stadium’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2B3A-F6CE-C395-F3A4-307197B4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940769"/>
            <a:ext cx="6587611" cy="38256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Mr.Megaduta Dheer - won all the 5 bids.</a:t>
            </a: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Mr.Megaduta Dheer - bid on Sunrisers Hyderabad twice out of 5 bids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Sunil naraine was an allrounder.</a:t>
            </a: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considering Sunil’s past match performance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4361C-08B9-3C17-33F1-205702A0E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01"/>
          <a:stretch/>
        </p:blipFill>
        <p:spPr>
          <a:xfrm>
            <a:off x="7352523" y="1940769"/>
            <a:ext cx="3359020" cy="16393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978C65-B833-FE10-A38B-FCB50F2F8B09}"/>
              </a:ext>
            </a:extLst>
          </p:cNvPr>
          <p:cNvSpPr txBox="1">
            <a:spLocks/>
          </p:cNvSpPr>
          <p:nvPr/>
        </p:nvSpPr>
        <p:spPr>
          <a:xfrm>
            <a:off x="4942115" y="3888005"/>
            <a:ext cx="7352522" cy="39096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Mumbai's Wankhede Stadium - Highest number of matches(18).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 Mohali's Is Bindra stadium - with 16 matches in total.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Wankhede stadium is one of the largest stadium in India with the  seating capacity of 45000.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 is a happening city and most of the international matches are held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65CA2-7556-CE10-23E7-263DF9B2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4236698"/>
            <a:ext cx="3668189" cy="18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5E-388D-A45F-B9D0-5D03C0A5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25" y="33817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 from ‘Percentage of wins by a team which has won the </a:t>
            </a:r>
            <a:r>
              <a:rPr lang="en-US" dirty="0" err="1">
                <a:solidFill>
                  <a:srgbClr val="002060"/>
                </a:solidFill>
              </a:rPr>
              <a:t>toss’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AA9-B273-F8EF-8591-CB5E59A9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25" y="1977572"/>
            <a:ext cx="6227251" cy="404067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202124"/>
                </a:solidFill>
                <a:latin typeface="Roboto" panose="02000000000000000000" pitchFamily="2" charset="0"/>
              </a:rPr>
              <a:t>1. Sawai Mansingh stadium has got more percentage of wins by team who won the toss around 70%.</a:t>
            </a:r>
          </a:p>
          <a:p>
            <a:r>
              <a:rPr lang="en-IN" sz="1800" dirty="0">
                <a:solidFill>
                  <a:srgbClr val="202124"/>
                </a:solidFill>
                <a:latin typeface="Roboto" panose="02000000000000000000" pitchFamily="2" charset="0"/>
              </a:rPr>
              <a:t>2. Rajiv Gandhi international stadium has least percentage of wins by team who won the toss around 14%</a:t>
            </a:r>
          </a:p>
          <a:p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r>
              <a:rPr lang="en-IN" sz="1800" b="1" dirty="0"/>
              <a:t>1</a:t>
            </a:r>
            <a:r>
              <a:rPr lang="en-IN" sz="1800" dirty="0"/>
              <a:t>.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Jaipur has hot semi-arid climate. Dry pitch helps spinners. So the teams who won the toss must have chosen to bowl to win the match.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6925A-48AC-B614-B9FA-8DE02A2B6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7"/>
          <a:stretch/>
        </p:blipFill>
        <p:spPr>
          <a:xfrm>
            <a:off x="7081935" y="2200321"/>
            <a:ext cx="4940268" cy="13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B92C-F4F9-03E9-A785-C1CB9A6F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15" y="356835"/>
            <a:ext cx="1039057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Insights from ‘Total bids along with the bid team and Team name’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A448-8220-613E-E9B8-E5B53778A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" y="2014895"/>
            <a:ext cx="6027576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1. Sunrisers Hyderabad has more number of bids of 32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followed by Rajasthan Royals with a total of 27 and so on.</a:t>
            </a:r>
          </a:p>
          <a:p>
            <a:r>
              <a:rPr lang="en-US" b="1" u="sng" dirty="0">
                <a:solidFill>
                  <a:srgbClr val="202124"/>
                </a:solidFill>
                <a:latin typeface="Roboto" panose="02000000000000000000" pitchFamily="2" charset="0"/>
              </a:rPr>
              <a:t>The best supporting reasons: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1.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The bidders choose to bid on the teams with more number of all-rounder players.</a:t>
            </a:r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5122" name="Picture 2" descr="IPL 2019: Sunrisers Hyderabad infuse power-packed side with new talent |  Cricket - Hindustan Times">
            <a:extLst>
              <a:ext uri="{FF2B5EF4-FFF2-40B4-BE49-F238E27FC236}">
                <a16:creationId xmlns:a16="http://schemas.microsoft.com/office/drawing/2014/main" id="{3E9F6798-3176-AA09-338F-15CFA64B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6" y="2119430"/>
            <a:ext cx="5210629" cy="29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3E5FAB8-20D6-7230-E0BC-F9B6CCC76A10}"/>
              </a:ext>
            </a:extLst>
          </p:cNvPr>
          <p:cNvSpPr/>
          <p:nvPr/>
        </p:nvSpPr>
        <p:spPr>
          <a:xfrm>
            <a:off x="188685" y="5377873"/>
            <a:ext cx="3247053" cy="121043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sng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TRIVIA</a:t>
            </a:r>
          </a:p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first cricket ball was made of wool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7EE1-779F-B84B-8838-EB606B0D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50" y="286603"/>
            <a:ext cx="10705530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Insights from ‘Team id who won the match as per the win details’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78CE-1D13-2296-7898-D855A2F4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7" y="1399075"/>
            <a:ext cx="11961845" cy="438590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1" u="sng" dirty="0">
                <a:solidFill>
                  <a:srgbClr val="202124"/>
                </a:solidFill>
                <a:latin typeface="Roboto" panose="02000000000000000000" pitchFamily="2" charset="0"/>
              </a:rPr>
              <a:t>Teams won at least once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           </a:t>
            </a:r>
            <a:r>
              <a:rPr lang="en-US" b="1" u="sng" dirty="0">
                <a:solidFill>
                  <a:srgbClr val="202124"/>
                </a:solidFill>
                <a:latin typeface="Roboto" panose="02000000000000000000" pitchFamily="2" charset="0"/>
              </a:rPr>
              <a:t>Teams did not win at least once</a:t>
            </a:r>
            <a:endParaRPr lang="en-US" b="1" i="0" u="sng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i="0" u="sng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05DF4E-4F5B-897E-F489-310D2BC9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5410"/>
              </p:ext>
            </p:extLst>
          </p:nvPr>
        </p:nvGraphicFramePr>
        <p:xfrm>
          <a:off x="266544" y="2367513"/>
          <a:ext cx="6077961" cy="246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70">
                  <a:extLst>
                    <a:ext uri="{9D8B030D-6E8A-4147-A177-3AD203B41FA5}">
                      <a16:colId xmlns:a16="http://schemas.microsoft.com/office/drawing/2014/main" val="2937747655"/>
                    </a:ext>
                  </a:extLst>
                </a:gridCol>
                <a:gridCol w="2258008">
                  <a:extLst>
                    <a:ext uri="{9D8B030D-6E8A-4147-A177-3AD203B41FA5}">
                      <a16:colId xmlns:a16="http://schemas.microsoft.com/office/drawing/2014/main" val="3339069668"/>
                    </a:ext>
                  </a:extLst>
                </a:gridCol>
                <a:gridCol w="2649583">
                  <a:extLst>
                    <a:ext uri="{9D8B030D-6E8A-4147-A177-3AD203B41FA5}">
                      <a16:colId xmlns:a16="http://schemas.microsoft.com/office/drawing/2014/main" val="2853420409"/>
                    </a:ext>
                  </a:extLst>
                </a:gridCol>
              </a:tblGrid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MATCHES WON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16928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Chennai Super 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96392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Kings XI Punjab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00286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Kolkata Knight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4678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 Challengers 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41977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Sunrisers 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7614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F88B21-581A-CEC5-EA79-A7FA2C294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402"/>
              </p:ext>
            </p:extLst>
          </p:nvPr>
        </p:nvGraphicFramePr>
        <p:xfrm>
          <a:off x="6517639" y="2367513"/>
          <a:ext cx="5572449" cy="159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61">
                  <a:extLst>
                    <a:ext uri="{9D8B030D-6E8A-4147-A177-3AD203B41FA5}">
                      <a16:colId xmlns:a16="http://schemas.microsoft.com/office/drawing/2014/main" val="1577608608"/>
                    </a:ext>
                  </a:extLst>
                </a:gridCol>
                <a:gridCol w="1819469">
                  <a:extLst>
                    <a:ext uri="{9D8B030D-6E8A-4147-A177-3AD203B41FA5}">
                      <a16:colId xmlns:a16="http://schemas.microsoft.com/office/drawing/2014/main" val="2045433899"/>
                    </a:ext>
                  </a:extLst>
                </a:gridCol>
                <a:gridCol w="2498219">
                  <a:extLst>
                    <a:ext uri="{9D8B030D-6E8A-4147-A177-3AD203B41FA5}">
                      <a16:colId xmlns:a16="http://schemas.microsoft.com/office/drawing/2014/main" val="1158837119"/>
                    </a:ext>
                  </a:extLst>
                </a:gridCol>
              </a:tblGrid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</a:t>
                      </a: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MATCHES WON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74544"/>
                  </a:ext>
                </a:extLst>
              </a:tr>
              <a:tr h="28797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 Daredevils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0079"/>
                  </a:ext>
                </a:extLst>
              </a:tr>
              <a:tr h="27242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 Indians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56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Rajasthan Royals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4600"/>
                  </a:ext>
                </a:extLst>
              </a:tr>
            </a:tbl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A0A38B3-A438-B22D-0F86-B7E3A8094B7C}"/>
              </a:ext>
            </a:extLst>
          </p:cNvPr>
          <p:cNvSpPr/>
          <p:nvPr/>
        </p:nvSpPr>
        <p:spPr>
          <a:xfrm>
            <a:off x="6517640" y="4933530"/>
            <a:ext cx="3830010" cy="163786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TRIVIA:</a:t>
            </a:r>
          </a:p>
          <a:p>
            <a:pPr algn="ctr"/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Warne lifted the diamond studded IPL 2008 trophy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0523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7A25-B2CD-3B67-30FD-B64DA44E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77" y="286603"/>
            <a:ext cx="10394303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Insights from ‘Total matches played, total matches won and total matches lost’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6D33-0A4B-1ADB-B30B-D32BE36A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77" y="1884266"/>
            <a:ext cx="7076337" cy="429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1. Chennai Super kings won the most number of matches 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2. Royal Challengers Bangalore has won least number of matches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1. Presence of experienced team captain, MS Dhoni 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A. Well experienced players.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B. Retaining core players. 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C. Non interference of owners</a:t>
            </a:r>
          </a:p>
          <a:p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2. Presence of individual superstars in RCB.</a:t>
            </a:r>
          </a:p>
          <a:p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6146" name="Picture 2" descr="TATA IPL Chennai Super Kings Team Profile 2022: Check here the team  information about CSK with their players, profile, prices, stats, records.">
            <a:extLst>
              <a:ext uri="{FF2B5EF4-FFF2-40B4-BE49-F238E27FC236}">
                <a16:creationId xmlns:a16="http://schemas.microsoft.com/office/drawing/2014/main" id="{1A5E6F5C-8B32-7693-2FC7-3BC27422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23" y="2897468"/>
            <a:ext cx="5315820" cy="299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E14-CD82-8F55-5349-306864D8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21" y="699278"/>
            <a:ext cx="10314059" cy="10380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Insights on ‘Bowlers of the Mumbai Indians team’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2448-5515-9246-C684-0891CC86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21" y="1986903"/>
            <a:ext cx="7145383" cy="4133979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- Mumbai Indians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b="0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Majority of the bowlers in the team have more than 200 points pertaining to a strong structure with respect to bowling.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However the team has un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structure with single batsman only.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9E6D042-DAF8-2B08-3943-D78B61DD4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97348"/>
              </p:ext>
            </p:extLst>
          </p:nvPr>
        </p:nvGraphicFramePr>
        <p:xfrm>
          <a:off x="841621" y="2452280"/>
          <a:ext cx="6077961" cy="155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987">
                  <a:extLst>
                    <a:ext uri="{9D8B030D-6E8A-4147-A177-3AD203B41FA5}">
                      <a16:colId xmlns:a16="http://schemas.microsoft.com/office/drawing/2014/main" val="2937747655"/>
                    </a:ext>
                  </a:extLst>
                </a:gridCol>
                <a:gridCol w="2064553">
                  <a:extLst>
                    <a:ext uri="{9D8B030D-6E8A-4147-A177-3AD203B41FA5}">
                      <a16:colId xmlns:a16="http://schemas.microsoft.com/office/drawing/2014/main" val="3339069668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2853420409"/>
                    </a:ext>
                  </a:extLst>
                </a:gridCol>
              </a:tblGrid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16928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96392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All-rounder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00286"/>
                  </a:ext>
                </a:extLst>
              </a:tr>
              <a:tr h="389906">
                <a:tc>
                  <a:txBody>
                    <a:bodyPr/>
                    <a:lstStyle/>
                    <a:p>
                      <a:r>
                        <a:rPr lang="en-IN" sz="14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Batsman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4678"/>
                  </a:ext>
                </a:extLst>
              </a:tr>
            </a:tbl>
          </a:graphicData>
        </a:graphic>
      </p:graphicFrame>
      <p:pic>
        <p:nvPicPr>
          <p:cNvPr id="3080" name="Picture 8" descr="What is the secret of Mumbai Indians' dominance in IPL?">
            <a:extLst>
              <a:ext uri="{FF2B5EF4-FFF2-40B4-BE49-F238E27FC236}">
                <a16:creationId xmlns:a16="http://schemas.microsoft.com/office/drawing/2014/main" id="{95FD9116-D4DE-E792-0F92-FC3DD83F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92" y="2367059"/>
            <a:ext cx="4384351" cy="246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0CFF-5527-B7D7-F02A-527A3241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4" y="1017036"/>
            <a:ext cx="10935476" cy="850952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Insights on ‘All-rounders in each team and status of those bidders - who bid on CSK when it won the match in M. Chinnaswamy Stadium’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9199-607F-9031-283F-476C4C74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4" y="1950100"/>
            <a:ext cx="5433526" cy="40214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 Daredevils and Kings XI Punjab are lacking batting and bowling experts.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pPr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maximum number of matches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 to RCB.</a:t>
            </a:r>
          </a:p>
        </p:txBody>
      </p:sp>
      <p:pic>
        <p:nvPicPr>
          <p:cNvPr id="7170" name="Picture 2" descr="Delhi Daredevils set to get a new name today | Cricket News - Times of India">
            <a:extLst>
              <a:ext uri="{FF2B5EF4-FFF2-40B4-BE49-F238E27FC236}">
                <a16:creationId xmlns:a16="http://schemas.microsoft.com/office/drawing/2014/main" id="{799A1ED6-3CB1-7AC2-302E-CD797E0F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53" y="1950100"/>
            <a:ext cx="2068286" cy="15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EA781D-F689-2E1C-F191-4E7CFD988E5B}"/>
              </a:ext>
            </a:extLst>
          </p:cNvPr>
          <p:cNvSpPr txBox="1">
            <a:spLocks/>
          </p:cNvSpPr>
          <p:nvPr/>
        </p:nvSpPr>
        <p:spPr>
          <a:xfrm>
            <a:off x="4915682" y="3326364"/>
            <a:ext cx="7136359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CSK contains maximum number of batsman.</a:t>
            </a:r>
          </a:p>
          <a:p>
            <a:pPr marL="0" indent="0">
              <a:buClrTx/>
              <a:buNone/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supporting reasons: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batting pitch at M. Chinnaswamy Stadium when compared to all the stadiums in India also known as ‘batting paradise’.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roar of the crowd due to the proximity from their home ground.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hennai Super Kings - Wikipedia">
            <a:extLst>
              <a:ext uri="{FF2B5EF4-FFF2-40B4-BE49-F238E27FC236}">
                <a16:creationId xmlns:a16="http://schemas.microsoft.com/office/drawing/2014/main" id="{FC16890A-374D-0206-F91C-BE292948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9" y="4173812"/>
            <a:ext cx="2179127" cy="179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77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{043F36C6-F74F-427F-9D75-BF9E16EF9609}tf11437505_win32</Template>
  <TotalTime>754</TotalTime>
  <Words>1014</Words>
  <Application>Microsoft Office PowerPoint</Application>
  <PresentationFormat>Widescreen</PresentationFormat>
  <Paragraphs>181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Baloo</vt:lpstr>
      <vt:lpstr>Calibri</vt:lpstr>
      <vt:lpstr>Georgia Pro Cond Light</vt:lpstr>
      <vt:lpstr>Roboto</vt:lpstr>
      <vt:lpstr>Speak Pro</vt:lpstr>
      <vt:lpstr>Times New Roman</vt:lpstr>
      <vt:lpstr>Wingdings</vt:lpstr>
      <vt:lpstr>RetrospectVTI</vt:lpstr>
      <vt:lpstr>PowerPoint Presentation</vt:lpstr>
      <vt:lpstr>Objective</vt:lpstr>
      <vt:lpstr>Insights from ‘Percentage of wins of each bidder and Number of matches conducted at each stadium’</vt:lpstr>
      <vt:lpstr>Insights from ‘Percentage of wins by a team which has won the toss’</vt:lpstr>
      <vt:lpstr>Insights from ‘Total bids along with the bid team and Team name’</vt:lpstr>
      <vt:lpstr>Insights from ‘Team id who won the match as per the win details’</vt:lpstr>
      <vt:lpstr>Insights from ‘Total matches played, total matches won and total matches lost’</vt:lpstr>
      <vt:lpstr>Insights on ‘Bowlers of the Mumbai Indians team’</vt:lpstr>
      <vt:lpstr>Insights on ‘All-rounders in each team and status of those bidders - who bid on CSK when it won the match in M. Chinnaswamy Stadium’</vt:lpstr>
      <vt:lpstr>Insights on ‘Bowlers, All Rounders, wickets and IPL season which has min duration and max duration’</vt:lpstr>
      <vt:lpstr>Insights on ‘total points month-wise for the 2017 bid year’</vt:lpstr>
      <vt:lpstr>Insights on top 3 and bottom 3 bidders based on the total bidding points for the 2018 bidding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Pie-in-the-Sky IPL Match Bidding App </dc:title>
  <dc:creator>Sonu Thalia</dc:creator>
  <cp:lastModifiedBy>Wajid Sharieff</cp:lastModifiedBy>
  <cp:revision>21</cp:revision>
  <dcterms:created xsi:type="dcterms:W3CDTF">2022-10-08T05:49:00Z</dcterms:created>
  <dcterms:modified xsi:type="dcterms:W3CDTF">2022-10-09T04:39:11Z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