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22" r:id="rId5"/>
    <p:sldId id="308" r:id="rId6"/>
    <p:sldId id="309" r:id="rId7"/>
    <p:sldId id="32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72"/>
  </p:normalViewPr>
  <p:slideViewPr>
    <p:cSldViewPr snapToGrid="0">
      <p:cViewPr varScale="1">
        <p:scale>
          <a:sx n="95" d="100"/>
          <a:sy n="95" d="100"/>
        </p:scale>
        <p:origin x="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C669D0-F8F9-909F-F36A-221EAC742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1AC27-49A0-3B4C-5F49-D6641499EF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2F45D-55D9-47BA-9640-E7EB1024F606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AD1BD-C6AD-D1DF-596E-659165024C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A659A-33FC-973A-2DD5-89A959CA8C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2DCA-E9F6-4345-9316-BF42F09A2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69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9C6F8-5F98-E04A-B725-72D1A5FE8444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A9608-B288-5444-9C81-49B56A597B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7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6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5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2793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9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1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9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6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8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9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63" r:id="rId4"/>
    <p:sldLayoutId id="2147483667" r:id="rId5"/>
    <p:sldLayoutId id="2147483668" r:id="rId6"/>
    <p:sldLayoutId id="2147483669" r:id="rId7"/>
    <p:sldLayoutId id="2147483650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54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AF5A1F-B233-C75A-B7DC-066E53119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3411" y="1684421"/>
            <a:ext cx="4892419" cy="826168"/>
          </a:xfrm>
        </p:spPr>
        <p:txBody>
          <a:bodyPr/>
          <a:lstStyle/>
          <a:p>
            <a:r>
              <a:rPr lang="en-US" dirty="0"/>
              <a:t>Insight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322C-92BF-3972-EB9C-80C69BC2D9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33411" y="2566738"/>
            <a:ext cx="4417761" cy="3578518"/>
          </a:xfrm>
        </p:spPr>
        <p:txBody>
          <a:bodyPr>
            <a:noAutofit/>
          </a:bodyPr>
          <a:lstStyle/>
          <a:p>
            <a:r>
              <a:rPr lang="en-US" dirty="0"/>
              <a:t>The distribution of book ratings indicates a significant proportion of 1-star reviews (226), suggesting potential issues with content quality, audience alignment, or customer expectations that may require strategic intervention.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F67C-5190-34BB-E17A-1733452721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Placeholder 4" descr="A graph of a number of books per rating&#10;&#10;AI-generated content may be incorrect.">
            <a:extLst>
              <a:ext uri="{FF2B5EF4-FFF2-40B4-BE49-F238E27FC236}">
                <a16:creationId xmlns:a16="http://schemas.microsoft.com/office/drawing/2014/main" id="{0ACE8C0C-80F5-FED8-D39C-40DD1AD1778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t="-1684" r="1038" b="-1"/>
          <a:stretch/>
        </p:blipFill>
        <p:spPr>
          <a:xfrm>
            <a:off x="915410" y="1684421"/>
            <a:ext cx="5394960" cy="4064663"/>
          </a:xfrm>
        </p:spPr>
      </p:pic>
    </p:spTree>
    <p:extLst>
      <p:ext uri="{BB962C8B-B14F-4D97-AF65-F5344CB8AC3E}">
        <p14:creationId xmlns:p14="http://schemas.microsoft.com/office/powerpoint/2010/main" val="209745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4A7895-3FBB-9134-6284-4A5950F5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760" y="1267325"/>
            <a:ext cx="3916590" cy="157526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Insight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F04B66-5C68-5FD6-773C-3016CF0ACC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81760" y="2462464"/>
            <a:ext cx="4297680" cy="3682792"/>
          </a:xfrm>
        </p:spPr>
        <p:txBody>
          <a:bodyPr/>
          <a:lstStyle/>
          <a:p>
            <a:pPr algn="l"/>
            <a:r>
              <a:rPr lang="en-US" dirty="0"/>
              <a:t>Book prices are evenly distributed between £10 and £60, with multiple peaks indicating distinct price categories. The absence of long tails suggests no extreme outliers.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F36102-91E3-B5B6-05D2-563D2642C9A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Placeholder 11" descr="A graph of a distribution of book prices&#10;&#10;AI-generated content may be incorrect.">
            <a:extLst>
              <a:ext uri="{FF2B5EF4-FFF2-40B4-BE49-F238E27FC236}">
                <a16:creationId xmlns:a16="http://schemas.microsoft.com/office/drawing/2014/main" id="{87278A4E-D2C9-18E6-6886-CEE401C35A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" r="36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340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AF5A1F-B233-C75A-B7DC-066E53119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675" y="1178560"/>
            <a:ext cx="4505155" cy="810662"/>
          </a:xfrm>
        </p:spPr>
        <p:txBody>
          <a:bodyPr/>
          <a:lstStyle/>
          <a:p>
            <a:r>
              <a:rPr lang="en-US" dirty="0"/>
              <a:t>Insight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322C-92BF-3972-EB9C-80C69BC2D9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21313" y="1989222"/>
            <a:ext cx="4029859" cy="2414337"/>
          </a:xfrm>
        </p:spPr>
        <p:txBody>
          <a:bodyPr/>
          <a:lstStyle/>
          <a:p>
            <a:r>
              <a:rPr lang="en-US" dirty="0"/>
              <a:t>All books being in stock indicates efficient inventory management or potentially low demand.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F67C-5190-34BB-E17A-1733452721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1" name="Picture Placeholder 60" descr="A green circle with text&#10;&#10;AI-generated content may be incorrect.">
            <a:extLst>
              <a:ext uri="{FF2B5EF4-FFF2-40B4-BE49-F238E27FC236}">
                <a16:creationId xmlns:a16="http://schemas.microsoft.com/office/drawing/2014/main" id="{D1855B3D-7C1D-DAD7-54E3-6702EB8D46C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b="8275"/>
          <a:stretch/>
        </p:blipFill>
        <p:spPr>
          <a:xfrm>
            <a:off x="915410" y="1178560"/>
            <a:ext cx="5394960" cy="4785359"/>
          </a:xfrm>
        </p:spPr>
      </p:pic>
    </p:spTree>
    <p:extLst>
      <p:ext uri="{BB962C8B-B14F-4D97-AF65-F5344CB8AC3E}">
        <p14:creationId xmlns:p14="http://schemas.microsoft.com/office/powerpoint/2010/main" val="330662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4A7895-3FBB-9134-6284-4A5950F5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515" y="1300480"/>
            <a:ext cx="3611831" cy="929373"/>
          </a:xfrm>
        </p:spPr>
        <p:txBody>
          <a:bodyPr/>
          <a:lstStyle/>
          <a:p>
            <a:pPr algn="l"/>
            <a:r>
              <a:rPr lang="en-US" dirty="0"/>
              <a:t>Insight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F04B66-5C68-5FD6-773C-3016CF0ACC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73516" y="2229853"/>
            <a:ext cx="3611831" cy="2631428"/>
          </a:xfrm>
        </p:spPr>
        <p:txBody>
          <a:bodyPr/>
          <a:lstStyle/>
          <a:p>
            <a:pPr algn="l"/>
            <a:r>
              <a:rPr lang="en-US" dirty="0"/>
              <a:t>The near-zero correlation (0.03) between price and rating suggests that book prices have no significant impact on customer ratings.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F36102-91E3-B5B6-05D2-563D2642C9A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Placeholder 5" descr="A red and blue squares with white text&#10;&#10;AI-generated content may be incorrect.">
            <a:extLst>
              <a:ext uri="{FF2B5EF4-FFF2-40B4-BE49-F238E27FC236}">
                <a16:creationId xmlns:a16="http://schemas.microsoft.com/office/drawing/2014/main" id="{A847353E-3B14-CCF8-5C54-E6CBB2945C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99" b="29"/>
          <a:stretch/>
        </p:blipFill>
        <p:spPr>
          <a:xfrm>
            <a:off x="5890039" y="1300480"/>
            <a:ext cx="5394960" cy="4844775"/>
          </a:xfrm>
        </p:spPr>
      </p:pic>
    </p:spTree>
    <p:extLst>
      <p:ext uri="{BB962C8B-B14F-4D97-AF65-F5344CB8AC3E}">
        <p14:creationId xmlns:p14="http://schemas.microsoft.com/office/powerpoint/2010/main" val="3700783828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A6AD6DB-9470-4861-90FA-528B22606C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A97A83-19EA-4F1C-BA10-74DE001096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4A2E04-D8A3-4CD6-A49A-4E88613CFB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Vivid circles presentation</Template>
  <TotalTime>130</TotalTime>
  <Words>108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Calibri</vt:lpstr>
      <vt:lpstr>Madison</vt:lpstr>
      <vt:lpstr>Insight</vt:lpstr>
      <vt:lpstr>Insight</vt:lpstr>
      <vt:lpstr>Insight</vt:lpstr>
      <vt:lpstr>Insight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Vaishnavi Karnik</dc:creator>
  <cp:lastModifiedBy>Vaishnavi Karnik</cp:lastModifiedBy>
  <cp:revision>3</cp:revision>
  <dcterms:created xsi:type="dcterms:W3CDTF">2025-03-07T10:27:41Z</dcterms:created>
  <dcterms:modified xsi:type="dcterms:W3CDTF">2025-03-07T13:40:25Z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