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82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E37620DA-2A66-4F44-A8FD-CB4685ABA0D2}" type="datetimeFigureOut">
              <a:rPr lang="fr-FR" smtClean="0"/>
              <a:t>25/06/2021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77340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37620DA-2A66-4F44-A8FD-CB4685ABA0D2}" type="datetimeFigureOut">
              <a:rPr lang="fr-FR" smtClean="0"/>
              <a:t>25/06/2021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109674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37620DA-2A66-4F44-A8FD-CB4685ABA0D2}" type="datetimeFigureOut">
              <a:rPr lang="fr-FR" smtClean="0"/>
              <a:t>25/06/2021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87351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37620DA-2A66-4F44-A8FD-CB4685ABA0D2}" type="datetimeFigureOut">
              <a:rPr lang="fr-FR" smtClean="0"/>
              <a:t>25/06/2021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201826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7620DA-2A66-4F44-A8FD-CB4685ABA0D2}" type="datetimeFigureOut">
              <a:rPr lang="fr-FR" smtClean="0"/>
              <a:t>25/06/2021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286596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E37620DA-2A66-4F44-A8FD-CB4685ABA0D2}" type="datetimeFigureOut">
              <a:rPr lang="fr-FR" smtClean="0"/>
              <a:t>25/06/2021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98774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E37620DA-2A66-4F44-A8FD-CB4685ABA0D2}" type="datetimeFigureOut">
              <a:rPr lang="fr-FR" smtClean="0"/>
              <a:t>25/06/2021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717528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E37620DA-2A66-4F44-A8FD-CB4685ABA0D2}" type="datetimeFigureOut">
              <a:rPr lang="fr-FR" smtClean="0"/>
              <a:t>25/06/2021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194557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620DA-2A66-4F44-A8FD-CB4685ABA0D2}" type="datetimeFigureOut">
              <a:rPr lang="fr-FR" smtClean="0"/>
              <a:t>25/06/2021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13066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620DA-2A66-4F44-A8FD-CB4685ABA0D2}" type="datetimeFigureOut">
              <a:rPr lang="fr-FR" smtClean="0"/>
              <a:t>25/06/2021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39546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620DA-2A66-4F44-A8FD-CB4685ABA0D2}" type="datetimeFigureOut">
              <a:rPr lang="fr-FR" smtClean="0"/>
              <a:t>25/06/2021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AF9BCAB-88D1-48C8-89F5-BAD07354AD49}" type="slidenum">
              <a:rPr lang="fr-FR" smtClean="0"/>
              <a:t>‹#›</a:t>
            </a:fld>
            <a:endParaRPr lang="fr-FR"/>
          </a:p>
        </p:txBody>
      </p:sp>
    </p:spTree>
    <p:extLst>
      <p:ext uri="{BB962C8B-B14F-4D97-AF65-F5344CB8AC3E}">
        <p14:creationId xmlns:p14="http://schemas.microsoft.com/office/powerpoint/2010/main" val="254687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620DA-2A66-4F44-A8FD-CB4685ABA0D2}" type="datetimeFigureOut">
              <a:rPr lang="fr-FR" smtClean="0"/>
              <a:t>25/06/2021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9BCAB-88D1-48C8-89F5-BAD07354AD49}" type="slidenum">
              <a:rPr lang="fr-FR" smtClean="0"/>
              <a:t>‹#›</a:t>
            </a:fld>
            <a:endParaRPr lang="fr-FR"/>
          </a:p>
        </p:txBody>
      </p:sp>
    </p:spTree>
    <p:extLst>
      <p:ext uri="{BB962C8B-B14F-4D97-AF65-F5344CB8AC3E}">
        <p14:creationId xmlns:p14="http://schemas.microsoft.com/office/powerpoint/2010/main" val="383876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fr.wikipedia.org/wiki/MariaDB" TargetMode="External"/><Relationship Id="rId13" Type="http://schemas.openxmlformats.org/officeDocument/2006/relationships/hyperlink" Target="https://fr.wikipedia.org/wiki/DB2" TargetMode="External"/><Relationship Id="rId3" Type="http://schemas.openxmlformats.org/officeDocument/2006/relationships/hyperlink" Target="https://fr.wikipedia.org/wiki/Base_de_donn%C3%A9es_relationnelle" TargetMode="External"/><Relationship Id="rId7" Type="http://schemas.openxmlformats.org/officeDocument/2006/relationships/hyperlink" Target="https://fr.wikipedia.org/wiki/Licence_BSD" TargetMode="External"/><Relationship Id="rId12" Type="http://schemas.openxmlformats.org/officeDocument/2006/relationships/hyperlink" Target="https://fr.wikipedia.org/wiki/Sybase" TargetMode="External"/><Relationship Id="rId17" Type="http://schemas.openxmlformats.org/officeDocument/2006/relationships/hyperlink" Target="https://fr.wikipedia.org/wiki/Linux" TargetMode="External"/><Relationship Id="rId2" Type="http://schemas.openxmlformats.org/officeDocument/2006/relationships/hyperlink" Target="https://fr.wikipedia.org/wiki/Syst%C3%A8me_de_gestion_de_base_de_donn%C3%A9es" TargetMode="External"/><Relationship Id="rId16" Type="http://schemas.openxmlformats.org/officeDocument/2006/relationships/hyperlink" Target="https://fr.wikipedia.org/wiki/Apache_HTTP_Server" TargetMode="External"/><Relationship Id="rId1" Type="http://schemas.openxmlformats.org/officeDocument/2006/relationships/slideLayout" Target="../slideLayouts/slideLayout2.xml"/><Relationship Id="rId6" Type="http://schemas.openxmlformats.org/officeDocument/2006/relationships/hyperlink" Target="https://fr.wikipedia.org/wiki/Logiciel_libre" TargetMode="External"/><Relationship Id="rId11" Type="http://schemas.openxmlformats.org/officeDocument/2006/relationships/hyperlink" Target="https://fr.wikipedia.org/wiki/MySQL" TargetMode="External"/><Relationship Id="rId5" Type="http://schemas.openxmlformats.org/officeDocument/2006/relationships/hyperlink" Target="https://fr.wikipedia.org/wiki/Syst%C3%A8me_de_gestion_de_base_de_donn%C3%A9es_relationnel-objet" TargetMode="External"/><Relationship Id="rId15" Type="http://schemas.openxmlformats.org/officeDocument/2006/relationships/hyperlink" Target="https://fr.wikipedia.org/wiki/Microsoft_SQL_Server" TargetMode="External"/><Relationship Id="rId10" Type="http://schemas.openxmlformats.org/officeDocument/2006/relationships/hyperlink" Target="https://fr.wikipedia.org/wiki/Oracle_(base_de_donn%C3%A9es)" TargetMode="External"/><Relationship Id="rId4" Type="http://schemas.openxmlformats.org/officeDocument/2006/relationships/hyperlink" Target="https://fr.wikipedia.org/wiki/Base_de_donn%C3%A9es_orient%C3%A9e_objet" TargetMode="External"/><Relationship Id="rId9" Type="http://schemas.openxmlformats.org/officeDocument/2006/relationships/hyperlink" Target="https://fr.wikipedia.org/wiki/Firebird_(SGBDR)" TargetMode="External"/><Relationship Id="rId14" Type="http://schemas.openxmlformats.org/officeDocument/2006/relationships/hyperlink" Target="https://fr.wikipedia.org/wiki/Informi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phppgadmin.sourceforge.net/doku.php" TargetMode="External"/><Relationship Id="rId2" Type="http://schemas.openxmlformats.org/officeDocument/2006/relationships/hyperlink" Target="https://www.pgadmi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b-engines.com/en/article/Spatial+DBMS" TargetMode="External"/><Relationship Id="rId13" Type="http://schemas.openxmlformats.org/officeDocument/2006/relationships/hyperlink" Target="https://www.mysql.com/" TargetMode="External"/><Relationship Id="rId18" Type="http://schemas.openxmlformats.org/officeDocument/2006/relationships/hyperlink" Target="https://t.sidekickopen79.com/s1t/c/5/f18dQhb0SdYj8bGch0W2n0x6l2B9nMJW7t69v68pTbB4W63Bc1d16gGCMf3DJp1901?te=W3R5hFj4cm2zwW4cHbrv3K4dNZW3GGZrk1LBf35F47PNcYS6TW1&amp;si=370885007&amp;pi=a68632e2-e84c-4cff-8541-4a0fd2702aba" TargetMode="External"/><Relationship Id="rId3" Type="http://schemas.openxmlformats.org/officeDocument/2006/relationships/hyperlink" Target="https://db-engines.com/en/system/Microsoft+SQL+Server%3BPostgreSQL" TargetMode="External"/><Relationship Id="rId7" Type="http://schemas.openxmlformats.org/officeDocument/2006/relationships/hyperlink" Target="https://db-engines.com/en/article/Graph+DBMS" TargetMode="External"/><Relationship Id="rId12" Type="http://schemas.openxmlformats.org/officeDocument/2006/relationships/hyperlink" Target="https://www.microsoft.com/en-us/sql-server/" TargetMode="External"/><Relationship Id="rId17" Type="http://schemas.openxmlformats.org/officeDocument/2006/relationships/hyperlink" Target="https://www.postgresql.org/docs/" TargetMode="External"/><Relationship Id="rId2" Type="http://schemas.openxmlformats.org/officeDocument/2006/relationships/hyperlink" Target="https://db-engines.com/en/system/MySQL%3BPostgreSQL" TargetMode="External"/><Relationship Id="rId16" Type="http://schemas.openxmlformats.org/officeDocument/2006/relationships/hyperlink" Target="https://dev.mysql.com/doc/" TargetMode="External"/><Relationship Id="rId1" Type="http://schemas.openxmlformats.org/officeDocument/2006/relationships/slideLayout" Target="../slideLayouts/slideLayout2.xml"/><Relationship Id="rId6" Type="http://schemas.openxmlformats.org/officeDocument/2006/relationships/hyperlink" Target="https://db-engines.com/en/article/Document+Stores" TargetMode="External"/><Relationship Id="rId11" Type="http://schemas.openxmlformats.org/officeDocument/2006/relationships/hyperlink" Target="https://db-engines.com/en/ranking/relational+dbms" TargetMode="External"/><Relationship Id="rId5" Type="http://schemas.openxmlformats.org/officeDocument/2006/relationships/hyperlink" Target="https://db-engines.com/en/article/RDBMS" TargetMode="External"/><Relationship Id="rId15" Type="http://schemas.openxmlformats.org/officeDocument/2006/relationships/hyperlink" Target="https://docs.microsoft.com/en-US/sql/sql-server/" TargetMode="External"/><Relationship Id="rId10" Type="http://schemas.openxmlformats.org/officeDocument/2006/relationships/hyperlink" Target="https://db-engines.com/en/ranking_trend/system/Microsoft+SQL+Server%3BMySQL%3BPostgreSQL" TargetMode="External"/><Relationship Id="rId19" Type="http://schemas.openxmlformats.org/officeDocument/2006/relationships/hyperlink" Target="https://t.sidekickopen79.com/s1t/c/5/f18dQhb0SdYj8bGch0W2n0x6l2B9nMJW7t69v68pTbB4W63Bc1d16gGCMf3DJp1901?te=W3R5hFj4cm2zwW4cHbrv3K4dNZW3GGZrk1LCtCBW4fHrkG4cP21jf3R5h1204&amp;si=370885007&amp;pi=a68632e2-e84c-4cff-8541-4a0fd2702aba" TargetMode="External"/><Relationship Id="rId4" Type="http://schemas.openxmlformats.org/officeDocument/2006/relationships/hyperlink" Target="https://db-engines.com/en/system/Microsoft+SQL+Server%3BMySQL" TargetMode="External"/><Relationship Id="rId9" Type="http://schemas.openxmlformats.org/officeDocument/2006/relationships/hyperlink" Target="https://db-engines.com/en/ranking" TargetMode="External"/><Relationship Id="rId14" Type="http://schemas.openxmlformats.org/officeDocument/2006/relationships/hyperlink" Target="https://www.postgresql.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484" y="1712889"/>
            <a:ext cx="9144000" cy="1790163"/>
          </a:xfrm>
        </p:spPr>
        <p:txBody>
          <a:bodyPr/>
          <a:lstStyle/>
          <a:p>
            <a:r>
              <a:rPr lang="fr-FR" dirty="0" smtClean="0"/>
              <a:t>Introduction to </a:t>
            </a:r>
            <a:r>
              <a:rPr lang="fr-FR" dirty="0" err="1" smtClean="0"/>
              <a:t>database</a:t>
            </a:r>
            <a:r>
              <a:rPr lang="fr-FR" dirty="0" smtClean="0"/>
              <a:t> check-point</a:t>
            </a:r>
            <a:endParaRPr lang="fr-FR" dirty="0"/>
          </a:p>
        </p:txBody>
      </p:sp>
    </p:spTree>
    <p:extLst>
      <p:ext uri="{BB962C8B-B14F-4D97-AF65-F5344CB8AC3E}">
        <p14:creationId xmlns:p14="http://schemas.microsoft.com/office/powerpoint/2010/main" val="60626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0" y="313610"/>
            <a:ext cx="1905000" cy="1325563"/>
          </a:xfrm>
        </p:spPr>
        <p:txBody>
          <a:bodyPr/>
          <a:lstStyle/>
          <a:p>
            <a:r>
              <a:rPr lang="fr-FR" dirty="0" err="1" smtClean="0"/>
              <a:t>My</a:t>
            </a:r>
            <a:r>
              <a:rPr lang="fr-FR" dirty="0"/>
              <a:t> </a:t>
            </a:r>
            <a:r>
              <a:rPr lang="fr-FR" dirty="0" smtClean="0"/>
              <a:t>SQL</a:t>
            </a:r>
            <a:endParaRPr lang="fr-FR" dirty="0"/>
          </a:p>
        </p:txBody>
      </p:sp>
      <p:sp>
        <p:nvSpPr>
          <p:cNvPr id="3" name="Content Placeholder 2"/>
          <p:cNvSpPr>
            <a:spLocks noGrp="1"/>
          </p:cNvSpPr>
          <p:nvPr>
            <p:ph idx="1"/>
          </p:nvPr>
        </p:nvSpPr>
        <p:spPr/>
        <p:txBody>
          <a:bodyPr/>
          <a:lstStyle/>
          <a:p>
            <a:r>
              <a:rPr lang="fr-FR" b="1" dirty="0" smtClean="0"/>
              <a:t>MySQL e</a:t>
            </a:r>
            <a:r>
              <a:rPr lang="fr-FR" dirty="0" smtClean="0"/>
              <a:t>st </a:t>
            </a:r>
            <a:r>
              <a:rPr lang="fr-FR" dirty="0"/>
              <a:t>un </a:t>
            </a:r>
            <a:r>
              <a:rPr lang="fr-FR" b="1" dirty="0"/>
              <a:t>Système de Gestion de Bases de Données Relationnelles</a:t>
            </a:r>
            <a:r>
              <a:rPr lang="fr-FR" dirty="0"/>
              <a:t> (abrégé SGBDR), c'est-à-dire un logiciel qui permet de gérer des bases de données, et donc de gérer de grosses quantités d'informations. Il utilise pour cela </a:t>
            </a:r>
            <a:r>
              <a:rPr lang="fr-FR" b="1" dirty="0"/>
              <a:t>le langage SQL</a:t>
            </a:r>
            <a:r>
              <a:rPr lang="fr-FR" dirty="0"/>
              <a:t>. Il s'agit d'un des SGBDR les plus connus et les plus utilisés (YouTube et </a:t>
            </a:r>
            <a:r>
              <a:rPr lang="fr-FR" dirty="0" err="1"/>
              <a:t>Wordpress</a:t>
            </a:r>
            <a:r>
              <a:rPr lang="fr-FR" dirty="0"/>
              <a:t> utilisent MySQL, par exemple</a:t>
            </a:r>
            <a:r>
              <a:rPr lang="fr-FR" dirty="0" smtClean="0"/>
              <a:t>).</a:t>
            </a:r>
          </a:p>
          <a:p>
            <a:r>
              <a:rPr lang="fr-FR" dirty="0"/>
              <a:t>MySQL peut donc s'utiliser seul, mais est la plupart du temps </a:t>
            </a:r>
            <a:r>
              <a:rPr lang="fr-FR" b="1" dirty="0"/>
              <a:t>combiné à un autre langage de programmation :</a:t>
            </a:r>
            <a:r>
              <a:rPr lang="fr-FR" dirty="0"/>
              <a:t> PHP, par exemple, pour de nombreux sites web, mais aussi Java, Python, C++, et beaucoup, beaucoup d'autres.</a:t>
            </a:r>
          </a:p>
        </p:txBody>
      </p:sp>
    </p:spTree>
    <p:extLst>
      <p:ext uri="{BB962C8B-B14F-4D97-AF65-F5344CB8AC3E}">
        <p14:creationId xmlns:p14="http://schemas.microsoft.com/office/powerpoint/2010/main" val="310248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2662"/>
            <a:ext cx="10515600" cy="4984301"/>
          </a:xfrm>
        </p:spPr>
        <p:txBody>
          <a:bodyPr/>
          <a:lstStyle/>
          <a:p>
            <a:r>
              <a:rPr lang="fr-FR" dirty="0"/>
              <a:t>Interne et </a:t>
            </a:r>
            <a:r>
              <a:rPr lang="fr-FR" dirty="0" smtClean="0"/>
              <a:t>portabilité</a:t>
            </a:r>
          </a:p>
          <a:p>
            <a:r>
              <a:rPr lang="fr-FR" dirty="0"/>
              <a:t>Fonctionne sur de nombreuses plates-formes. </a:t>
            </a:r>
            <a:endParaRPr lang="fr-FR" dirty="0" smtClean="0"/>
          </a:p>
          <a:p>
            <a:r>
              <a:rPr lang="fr-FR" dirty="0"/>
              <a:t>Dispose d'API pour C, C++, Eiffel, Java, Perl, PHP, Python, Ruby et </a:t>
            </a:r>
            <a:r>
              <a:rPr lang="fr-FR" dirty="0" err="1"/>
              <a:t>Tcl</a:t>
            </a:r>
            <a:r>
              <a:rPr lang="fr-FR" dirty="0" smtClean="0"/>
              <a:t>.</a:t>
            </a:r>
          </a:p>
          <a:p>
            <a:r>
              <a:rPr lang="fr-FR" dirty="0"/>
              <a:t>Fournit des moteurs de tables transactionnels et non-transactionnels.</a:t>
            </a:r>
          </a:p>
          <a:p>
            <a:r>
              <a:rPr lang="fr-FR" dirty="0"/>
              <a:t>Facilité relative à ajouter un nouveau moteur de table. C'est utile si vous voulez ajouter une interface SQL à votre base de donnée maison.</a:t>
            </a:r>
          </a:p>
          <a:p>
            <a:r>
              <a:rPr lang="fr-FR" dirty="0"/>
              <a:t>Tables en mémoire, pour réaliser des tables temporaires.</a:t>
            </a:r>
          </a:p>
          <a:p>
            <a:endParaRPr lang="fr-FR" dirty="0"/>
          </a:p>
        </p:txBody>
      </p:sp>
      <p:sp>
        <p:nvSpPr>
          <p:cNvPr id="4" name="Rectangle 1"/>
          <p:cNvSpPr>
            <a:spLocks noGrp="1" noChangeArrowheads="1"/>
          </p:cNvSpPr>
          <p:nvPr>
            <p:ph type="title"/>
          </p:nvPr>
        </p:nvSpPr>
        <p:spPr bwMode="auto">
          <a:xfrm>
            <a:off x="4357352" y="220977"/>
            <a:ext cx="3477296" cy="6110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100" dirty="0" smtClean="0">
                <a:solidFill>
                  <a:srgbClr val="202124"/>
                </a:solidFill>
                <a:latin typeface="inherit"/>
              </a:rPr>
              <a:t>Les fonctionnalités de MySQL</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97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722" y="249216"/>
            <a:ext cx="3334555" cy="1325563"/>
          </a:xfrm>
        </p:spPr>
        <p:txBody>
          <a:bodyPr/>
          <a:lstStyle/>
          <a:p>
            <a:r>
              <a:rPr lang="fr-FR" dirty="0"/>
              <a:t>PostgreSQL </a:t>
            </a:r>
          </a:p>
        </p:txBody>
      </p:sp>
      <p:sp>
        <p:nvSpPr>
          <p:cNvPr id="3" name="Content Placeholder 2"/>
          <p:cNvSpPr>
            <a:spLocks noGrp="1"/>
          </p:cNvSpPr>
          <p:nvPr>
            <p:ph idx="1"/>
          </p:nvPr>
        </p:nvSpPr>
        <p:spPr/>
        <p:txBody>
          <a:bodyPr/>
          <a:lstStyle/>
          <a:p>
            <a:r>
              <a:rPr lang="fr-FR" b="1" dirty="0"/>
              <a:t>PostgreSQL</a:t>
            </a:r>
            <a:r>
              <a:rPr lang="fr-FR" dirty="0"/>
              <a:t> est un </a:t>
            </a:r>
            <a:r>
              <a:rPr lang="fr-FR" dirty="0">
                <a:hlinkClick r:id="rId2" tooltip="Système de gestion de base de données"/>
              </a:rPr>
              <a:t>système de gestion de base de données</a:t>
            </a:r>
            <a:r>
              <a:rPr lang="fr-FR" dirty="0"/>
              <a:t> </a:t>
            </a:r>
            <a:r>
              <a:rPr lang="fr-FR" dirty="0">
                <a:hlinkClick r:id="rId3" tooltip="Base de données relationnelle"/>
              </a:rPr>
              <a:t>relationnelle</a:t>
            </a:r>
            <a:r>
              <a:rPr lang="fr-FR" dirty="0"/>
              <a:t> et </a:t>
            </a:r>
            <a:r>
              <a:rPr lang="fr-FR" dirty="0">
                <a:hlinkClick r:id="rId4" tooltip="Base de données orientée objet"/>
              </a:rPr>
              <a:t>objet</a:t>
            </a:r>
            <a:r>
              <a:rPr lang="fr-FR" dirty="0"/>
              <a:t> (</a:t>
            </a:r>
            <a:r>
              <a:rPr lang="fr-FR" dirty="0">
                <a:hlinkClick r:id="rId5" tooltip="Système de gestion de base de données relationnel-objet"/>
              </a:rPr>
              <a:t>SGBDRO</a:t>
            </a:r>
            <a:r>
              <a:rPr lang="fr-FR" dirty="0"/>
              <a:t>). C'est un outil </a:t>
            </a:r>
            <a:r>
              <a:rPr lang="fr-FR" dirty="0">
                <a:hlinkClick r:id="rId6" tooltip="Oracle (base de données)"/>
              </a:rPr>
              <a:t>libre</a:t>
            </a:r>
            <a:r>
              <a:rPr lang="fr-FR" dirty="0"/>
              <a:t> disponible selon les termes d'une licence de type </a:t>
            </a:r>
            <a:r>
              <a:rPr lang="fr-FR" dirty="0">
                <a:hlinkClick r:id="rId7" tooltip="Licence BSD"/>
              </a:rPr>
              <a:t>BSD</a:t>
            </a:r>
            <a:r>
              <a:rPr lang="fr-FR" dirty="0"/>
              <a:t>.</a:t>
            </a:r>
          </a:p>
          <a:p>
            <a:r>
              <a:rPr lang="fr-FR" dirty="0"/>
              <a:t>Ce système est concurrent d'autres systèmes de gestion de base de données, qu'ils soient libres (comme </a:t>
            </a:r>
            <a:r>
              <a:rPr lang="fr-FR" dirty="0" err="1">
                <a:hlinkClick r:id="rId8" tooltip="MariaDB"/>
              </a:rPr>
              <a:t>MariaDB</a:t>
            </a:r>
            <a:r>
              <a:rPr lang="fr-FR" dirty="0"/>
              <a:t> et </a:t>
            </a:r>
            <a:r>
              <a:rPr lang="fr-FR" dirty="0" err="1">
                <a:hlinkClick r:id="rId9" tooltip="Firebird (SGBDR)"/>
              </a:rPr>
              <a:t>Firebird</a:t>
            </a:r>
            <a:r>
              <a:rPr lang="fr-FR" dirty="0"/>
              <a:t>), ou propriétaires (comme </a:t>
            </a:r>
            <a:r>
              <a:rPr lang="fr-FR" dirty="0">
                <a:hlinkClick r:id="rId10"/>
              </a:rPr>
              <a:t>Oracle</a:t>
            </a:r>
            <a:r>
              <a:rPr lang="fr-FR" dirty="0"/>
              <a:t>, </a:t>
            </a:r>
            <a:r>
              <a:rPr lang="fr-FR" dirty="0">
                <a:hlinkClick r:id="rId11" tooltip="MySQL"/>
              </a:rPr>
              <a:t>MySQL</a:t>
            </a:r>
            <a:r>
              <a:rPr lang="fr-FR" dirty="0"/>
              <a:t>, </a:t>
            </a:r>
            <a:r>
              <a:rPr lang="fr-FR" dirty="0">
                <a:hlinkClick r:id="rId12" tooltip="Sybase"/>
              </a:rPr>
              <a:t>Sybase</a:t>
            </a:r>
            <a:r>
              <a:rPr lang="fr-FR" dirty="0"/>
              <a:t>, </a:t>
            </a:r>
            <a:r>
              <a:rPr lang="fr-FR" dirty="0">
                <a:hlinkClick r:id="rId13" tooltip="DB2"/>
              </a:rPr>
              <a:t>DB2</a:t>
            </a:r>
            <a:r>
              <a:rPr lang="fr-FR" dirty="0"/>
              <a:t>, </a:t>
            </a:r>
            <a:r>
              <a:rPr lang="fr-FR" dirty="0" err="1">
                <a:hlinkClick r:id="rId14" tooltip="Informix"/>
              </a:rPr>
              <a:t>Informix</a:t>
            </a:r>
            <a:r>
              <a:rPr lang="fr-FR" dirty="0"/>
              <a:t> et </a:t>
            </a:r>
            <a:r>
              <a:rPr lang="fr-FR" dirty="0">
                <a:hlinkClick r:id="rId15"/>
              </a:rPr>
              <a:t>Microsoft SQL Server</a:t>
            </a:r>
            <a:r>
              <a:rPr lang="fr-FR" dirty="0"/>
              <a:t>). Comme les projets libres </a:t>
            </a:r>
            <a:r>
              <a:rPr lang="fr-FR" dirty="0">
                <a:hlinkClick r:id="rId16" tooltip="Apache HTTP Server"/>
              </a:rPr>
              <a:t>Apache</a:t>
            </a:r>
            <a:r>
              <a:rPr lang="fr-FR" dirty="0"/>
              <a:t> et </a:t>
            </a:r>
            <a:r>
              <a:rPr lang="fr-FR" dirty="0">
                <a:hlinkClick r:id="rId17" tooltip="Linux"/>
              </a:rPr>
              <a:t>Linux</a:t>
            </a:r>
            <a:r>
              <a:rPr lang="fr-FR" dirty="0"/>
              <a:t>, PostgreSQL n'est pas contrôlé par une seule entreprise, mais est fondé sur une communauté mondiale de développeurs et d'entreprises.</a:t>
            </a:r>
          </a:p>
          <a:p>
            <a:endParaRPr lang="fr-FR" dirty="0"/>
          </a:p>
        </p:txBody>
      </p:sp>
    </p:spTree>
    <p:extLst>
      <p:ext uri="{BB962C8B-B14F-4D97-AF65-F5344CB8AC3E}">
        <p14:creationId xmlns:p14="http://schemas.microsoft.com/office/powerpoint/2010/main" val="4230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525" y="274973"/>
            <a:ext cx="7970949" cy="1325563"/>
          </a:xfrm>
        </p:spPr>
        <p:txBody>
          <a:bodyPr/>
          <a:lstStyle/>
          <a:p>
            <a:r>
              <a:rPr lang="fr-FR" dirty="0" smtClean="0"/>
              <a:t>Les fonctionnalités de </a:t>
            </a:r>
            <a:r>
              <a:rPr lang="fr-FR" dirty="0"/>
              <a:t>PostgreSQL</a:t>
            </a:r>
            <a:br>
              <a:rPr lang="fr-FR" dirty="0"/>
            </a:br>
            <a:endParaRPr lang="fr-FR" dirty="0"/>
          </a:p>
        </p:txBody>
      </p:sp>
      <p:sp>
        <p:nvSpPr>
          <p:cNvPr id="3" name="Content Placeholder 2"/>
          <p:cNvSpPr>
            <a:spLocks noGrp="1"/>
          </p:cNvSpPr>
          <p:nvPr>
            <p:ph idx="1"/>
          </p:nvPr>
        </p:nvSpPr>
        <p:spPr>
          <a:xfrm>
            <a:off x="838200" y="927278"/>
            <a:ext cx="10515600" cy="5589431"/>
          </a:xfrm>
        </p:spPr>
        <p:txBody>
          <a:bodyPr/>
          <a:lstStyle/>
          <a:p>
            <a:r>
              <a:rPr lang="fr-FR" dirty="0" err="1"/>
              <a:t>Postgres</a:t>
            </a:r>
            <a:r>
              <a:rPr lang="fr-FR" dirty="0"/>
              <a:t> est basé sur le </a:t>
            </a:r>
            <a:r>
              <a:rPr lang="fr-FR" b="1" dirty="0"/>
              <a:t>modèle client-serveur</a:t>
            </a:r>
            <a:r>
              <a:rPr lang="fr-FR" dirty="0"/>
              <a:t> classique : le composant serveur central « </a:t>
            </a:r>
            <a:r>
              <a:rPr lang="fr-FR" b="1" dirty="0" err="1"/>
              <a:t>postmaster</a:t>
            </a:r>
            <a:r>
              <a:rPr lang="fr-FR" dirty="0"/>
              <a:t> » gère tous les fichiers de base de données ainsi que toutes les connexions établies pour la communication (entrée et sortie) avec le serveur de base de données. Les utilisateurs n’ont besoin que d’un </a:t>
            </a:r>
            <a:r>
              <a:rPr lang="fr-FR" b="1" dirty="0"/>
              <a:t>programme client approprié</a:t>
            </a:r>
            <a:r>
              <a:rPr lang="fr-FR" dirty="0"/>
              <a:t> pour établir la connexion, alors que le progiciel PostgreSQL avec </a:t>
            </a:r>
            <a:r>
              <a:rPr lang="fr-FR" dirty="0" err="1"/>
              <a:t>psql</a:t>
            </a:r>
            <a:r>
              <a:rPr lang="fr-FR" dirty="0"/>
              <a:t> a déjà intégré une solution native pour fonctionner via la </a:t>
            </a:r>
            <a:r>
              <a:rPr lang="fr-FR" b="1" dirty="0"/>
              <a:t>ligne de commande ou le terminal</a:t>
            </a:r>
            <a:r>
              <a:rPr lang="fr-FR" dirty="0"/>
              <a:t>. Alternativement, vous pouvez passer à diverses applications avec des </a:t>
            </a:r>
            <a:r>
              <a:rPr lang="fr-FR" b="1" dirty="0"/>
              <a:t>interfaces utilisateur graphiques</a:t>
            </a:r>
            <a:r>
              <a:rPr lang="fr-FR" dirty="0"/>
              <a:t>, telles que </a:t>
            </a:r>
            <a:r>
              <a:rPr lang="fr-FR" u="sng" dirty="0" err="1">
                <a:hlinkClick r:id="rId2" tooltip="Client graphique PostgreSQL : pgAdmin"/>
              </a:rPr>
              <a:t>pgAdmin</a:t>
            </a:r>
            <a:r>
              <a:rPr lang="fr-FR" dirty="0"/>
              <a:t> ou </a:t>
            </a:r>
            <a:r>
              <a:rPr lang="fr-FR" u="sng" dirty="0" err="1">
                <a:hlinkClick r:id="rId3" tooltip="Outil d’administration Web pour PostgreSQL"/>
              </a:rPr>
              <a:t>phpPgAdmin</a:t>
            </a:r>
            <a:r>
              <a:rPr lang="fr-FR" dirty="0"/>
              <a:t>, qui peut être installé et utilisé. Dans le cas des sites Web interactifs, le serveur Web assume habituellement le rôle du client.</a:t>
            </a:r>
          </a:p>
        </p:txBody>
      </p:sp>
    </p:spTree>
    <p:extLst>
      <p:ext uri="{BB962C8B-B14F-4D97-AF65-F5344CB8AC3E}">
        <p14:creationId xmlns:p14="http://schemas.microsoft.com/office/powerpoint/2010/main" val="390511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404" y="365125"/>
            <a:ext cx="3373192" cy="1325563"/>
          </a:xfrm>
        </p:spPr>
        <p:txBody>
          <a:bodyPr/>
          <a:lstStyle/>
          <a:p>
            <a:r>
              <a:rPr lang="fr-FR" dirty="0"/>
              <a:t> SQL SERVER</a:t>
            </a:r>
          </a:p>
        </p:txBody>
      </p:sp>
      <p:sp>
        <p:nvSpPr>
          <p:cNvPr id="3" name="Content Placeholder 2"/>
          <p:cNvSpPr>
            <a:spLocks noGrp="1"/>
          </p:cNvSpPr>
          <p:nvPr>
            <p:ph idx="1"/>
          </p:nvPr>
        </p:nvSpPr>
        <p:spPr/>
        <p:txBody>
          <a:bodyPr>
            <a:normAutofit fontScale="92500" lnSpcReduction="10000"/>
          </a:bodyPr>
          <a:lstStyle/>
          <a:p>
            <a:r>
              <a:rPr lang="fr-FR" dirty="0"/>
              <a:t>Avec toujours plus de bases de données SQL Server à gérer, il est difficile d’accomplir efficacement toutes vos tâches d’administration </a:t>
            </a:r>
            <a:r>
              <a:rPr lang="fr-FR" i="1" dirty="0"/>
              <a:t>et</a:t>
            </a:r>
            <a:r>
              <a:rPr lang="fr-FR" dirty="0"/>
              <a:t> d’assurer les performances optimales de vos bases de données. Et s’il existait un moyen plus simple de faire les deux ?</a:t>
            </a:r>
          </a:p>
          <a:p>
            <a:r>
              <a:rPr lang="fr-FR" dirty="0" err="1"/>
              <a:t>Toad</a:t>
            </a:r>
            <a:r>
              <a:rPr lang="fr-FR" dirty="0"/>
              <a:t>® for SQL Server fournit une automatisation complète, des workflows intuitifs et une expertise intégrée qui permettent d’augmenter la productivité tout en réduisant les risques. Cet ensemble d’outils vient compléter les outils Microsoft car il résout les principaux problèmes liés à SQL Server et vous permet de gérer de manière proactive un grand nombre de bases de données. Avec </a:t>
            </a:r>
            <a:r>
              <a:rPr lang="fr-FR" dirty="0" err="1"/>
              <a:t>Toad</a:t>
            </a:r>
            <a:r>
              <a:rPr lang="fr-FR" dirty="0"/>
              <a:t>® for SQL Server, vous pouvez facilement résoudre les problèmes, gérer les modifications et optimiser les performances, l’extensibilité et la qualité du code.</a:t>
            </a:r>
          </a:p>
          <a:p>
            <a:endParaRPr lang="fr-FR" dirty="0"/>
          </a:p>
        </p:txBody>
      </p:sp>
    </p:spTree>
    <p:extLst>
      <p:ext uri="{BB962C8B-B14F-4D97-AF65-F5344CB8AC3E}">
        <p14:creationId xmlns:p14="http://schemas.microsoft.com/office/powerpoint/2010/main" val="4458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770" y="184821"/>
            <a:ext cx="7172459" cy="1325563"/>
          </a:xfrm>
        </p:spPr>
        <p:txBody>
          <a:bodyPr/>
          <a:lstStyle/>
          <a:p>
            <a:r>
              <a:rPr lang="fr-FR" dirty="0" smtClean="0"/>
              <a:t>Fonctionnalités de </a:t>
            </a:r>
            <a:r>
              <a:rPr lang="fr-FR" dirty="0"/>
              <a:t>SQL Server</a:t>
            </a:r>
            <a:br>
              <a:rPr lang="fr-FR" dirty="0"/>
            </a:br>
            <a:endParaRPr lang="fr-FR" dirty="0"/>
          </a:p>
        </p:txBody>
      </p:sp>
      <p:sp>
        <p:nvSpPr>
          <p:cNvPr id="3" name="Content Placeholder 2"/>
          <p:cNvSpPr>
            <a:spLocks noGrp="1"/>
          </p:cNvSpPr>
          <p:nvPr>
            <p:ph idx="1"/>
          </p:nvPr>
        </p:nvSpPr>
        <p:spPr>
          <a:xfrm>
            <a:off x="206061" y="734096"/>
            <a:ext cx="11719775" cy="6123904"/>
          </a:xfrm>
        </p:spPr>
        <p:txBody>
          <a:bodyPr>
            <a:normAutofit fontScale="62500" lnSpcReduction="20000"/>
          </a:bodyPr>
          <a:lstStyle/>
          <a:p>
            <a:r>
              <a:rPr lang="fr-FR" b="1" dirty="0"/>
              <a:t>Comparaison et synchronisation</a:t>
            </a:r>
            <a:endParaRPr lang="fr-FR" dirty="0"/>
          </a:p>
          <a:p>
            <a:r>
              <a:rPr lang="fr-FR" dirty="0"/>
              <a:t>Identifiez facilement les différences en comparant et en synchronisant les serveurs, les schémas et les données.</a:t>
            </a:r>
          </a:p>
          <a:p>
            <a:r>
              <a:rPr lang="fr-FR" b="1" dirty="0"/>
              <a:t>Exécution groupée</a:t>
            </a:r>
            <a:endParaRPr lang="fr-FR" dirty="0"/>
          </a:p>
          <a:p>
            <a:r>
              <a:rPr lang="fr-FR" dirty="0"/>
              <a:t>Exécutez simultanément des scripts sur différents serveurs.</a:t>
            </a:r>
          </a:p>
          <a:p>
            <a:r>
              <a:rPr lang="fr-FR" b="1" dirty="0"/>
              <a:t>Lecteur de journal</a:t>
            </a:r>
            <a:endParaRPr lang="fr-FR" dirty="0"/>
          </a:p>
          <a:p>
            <a:r>
              <a:rPr lang="fr-FR" dirty="0"/>
              <a:t>Restaurez des transactions dans le journal des transactions, sans devoir procéder à une restauration à partir d’une sauvegarde.</a:t>
            </a:r>
          </a:p>
          <a:p>
            <a:r>
              <a:rPr lang="fr-FR" b="1" dirty="0"/>
              <a:t>Gestionnaire de tâches</a:t>
            </a:r>
            <a:endParaRPr lang="fr-FR" dirty="0"/>
          </a:p>
          <a:p>
            <a:r>
              <a:rPr lang="fr-FR" dirty="0"/>
              <a:t>Gérez la charge de votre base de données pour augmenter son efficacité.</a:t>
            </a:r>
          </a:p>
          <a:p>
            <a:r>
              <a:rPr lang="fr-FR" b="1" dirty="0"/>
              <a:t>SQL </a:t>
            </a:r>
            <a:r>
              <a:rPr lang="fr-FR" b="1" dirty="0" err="1"/>
              <a:t>Optimizer</a:t>
            </a:r>
            <a:endParaRPr lang="fr-FR" dirty="0"/>
          </a:p>
          <a:p>
            <a:r>
              <a:rPr lang="fr-FR" dirty="0"/>
              <a:t>Améliorez les performances de vos applications avec des fonctions automatisées d’optimisation et de réécriture des requêtes.</a:t>
            </a:r>
          </a:p>
          <a:p>
            <a:r>
              <a:rPr lang="fr-FR" b="1" dirty="0"/>
              <a:t>Tests des performances</a:t>
            </a:r>
            <a:endParaRPr lang="fr-FR" dirty="0"/>
          </a:p>
          <a:p>
            <a:r>
              <a:rPr lang="fr-FR" dirty="0"/>
              <a:t>Réalisez des tests d’évaluation conformes aux standards du secteur, ou capturez et relisez les charges de travail des bases de données pour assurer l’extensibilité future de vos bases de données stratégiques.</a:t>
            </a:r>
          </a:p>
          <a:p>
            <a:r>
              <a:rPr lang="fr-FR" b="1" dirty="0"/>
              <a:t>Modélisation de données</a:t>
            </a:r>
            <a:endParaRPr lang="fr-FR" dirty="0"/>
          </a:p>
          <a:p>
            <a:r>
              <a:rPr lang="fr-FR" dirty="0"/>
              <a:t>Utilisez les fonctions de modélisation des données physiques et logiques, ainsi que la rétro-ingénierie d’autres sources de données.</a:t>
            </a:r>
          </a:p>
          <a:p>
            <a:r>
              <a:rPr lang="fr-FR" b="1" dirty="0"/>
              <a:t>Automatisation</a:t>
            </a:r>
            <a:endParaRPr lang="fr-FR" dirty="0"/>
          </a:p>
          <a:p>
            <a:r>
              <a:rPr lang="fr-FR" dirty="0"/>
              <a:t>Automatisez les tâches répétitives, notamment les comparaisons des schémas et des données.</a:t>
            </a:r>
          </a:p>
          <a:p>
            <a:endParaRPr lang="fr-FR" dirty="0"/>
          </a:p>
        </p:txBody>
      </p:sp>
    </p:spTree>
    <p:extLst>
      <p:ext uri="{BB962C8B-B14F-4D97-AF65-F5344CB8AC3E}">
        <p14:creationId xmlns:p14="http://schemas.microsoft.com/office/powerpoint/2010/main" val="334666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36901191"/>
              </p:ext>
            </p:extLst>
          </p:nvPr>
        </p:nvGraphicFramePr>
        <p:xfrm>
          <a:off x="773806" y="0"/>
          <a:ext cx="10515600" cy="337793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60625556"/>
                    </a:ext>
                  </a:extLst>
                </a:gridCol>
                <a:gridCol w="2628900">
                  <a:extLst>
                    <a:ext uri="{9D8B030D-6E8A-4147-A177-3AD203B41FA5}">
                      <a16:colId xmlns:a16="http://schemas.microsoft.com/office/drawing/2014/main" val="2731893805"/>
                    </a:ext>
                  </a:extLst>
                </a:gridCol>
                <a:gridCol w="2628900">
                  <a:extLst>
                    <a:ext uri="{9D8B030D-6E8A-4147-A177-3AD203B41FA5}">
                      <a16:colId xmlns:a16="http://schemas.microsoft.com/office/drawing/2014/main" val="2412690007"/>
                    </a:ext>
                  </a:extLst>
                </a:gridCol>
                <a:gridCol w="2628900">
                  <a:extLst>
                    <a:ext uri="{9D8B030D-6E8A-4147-A177-3AD203B41FA5}">
                      <a16:colId xmlns:a16="http://schemas.microsoft.com/office/drawing/2014/main" val="3902029514"/>
                    </a:ext>
                  </a:extLst>
                </a:gridCol>
              </a:tblGrid>
              <a:tr h="673663">
                <a:tc>
                  <a:txBody>
                    <a:bodyPr/>
                    <a:lstStyle/>
                    <a:p>
                      <a:pPr fontAlgn="t"/>
                      <a:r>
                        <a:rPr lang="fr-FR" dirty="0">
                          <a:effectLst/>
                        </a:rPr>
                        <a:t>Name</a:t>
                      </a:r>
                    </a:p>
                  </a:txBody>
                  <a:tcPr/>
                </a:tc>
                <a:tc>
                  <a:txBody>
                    <a:bodyPr/>
                    <a:lstStyle/>
                    <a:p>
                      <a:pPr fontAlgn="t"/>
                      <a:r>
                        <a:rPr lang="fr-FR" b="1" dirty="0">
                          <a:effectLst/>
                          <a:latin typeface="Tahoma" panose="020B0604030504040204" pitchFamily="34" charset="0"/>
                        </a:rPr>
                        <a:t>Microsoft SQL Server  </a:t>
                      </a:r>
                      <a:r>
                        <a:rPr lang="fr-FR" b="1" u="none" strike="noStrike" dirty="0">
                          <a:solidFill>
                            <a:srgbClr val="FF0000"/>
                          </a:solidFill>
                          <a:effectLst/>
                          <a:latin typeface="Tahoma" panose="020B0604030504040204" pitchFamily="34" charset="0"/>
                          <a:hlinkClick r:id="rId2"/>
                        </a:rPr>
                        <a:t>X</a:t>
                      </a:r>
                      <a:endParaRPr lang="fr-FR" b="1" dirty="0">
                        <a:effectLst/>
                        <a:latin typeface="Tahoma" panose="020B0604030504040204" pitchFamily="34" charset="0"/>
                      </a:endParaRPr>
                    </a:p>
                  </a:txBody>
                  <a:tcPr/>
                </a:tc>
                <a:tc>
                  <a:txBody>
                    <a:bodyPr/>
                    <a:lstStyle/>
                    <a:p>
                      <a:pPr fontAlgn="t"/>
                      <a:r>
                        <a:rPr lang="fr-FR" b="1" dirty="0">
                          <a:effectLst/>
                          <a:latin typeface="Tahoma" panose="020B0604030504040204" pitchFamily="34" charset="0"/>
                        </a:rPr>
                        <a:t>MySQL  </a:t>
                      </a:r>
                      <a:r>
                        <a:rPr lang="fr-FR" b="1" u="none" strike="noStrike" dirty="0">
                          <a:solidFill>
                            <a:srgbClr val="FF0000"/>
                          </a:solidFill>
                          <a:effectLst/>
                          <a:latin typeface="Tahoma" panose="020B0604030504040204" pitchFamily="34" charset="0"/>
                          <a:hlinkClick r:id="rId3"/>
                        </a:rPr>
                        <a:t>X</a:t>
                      </a:r>
                      <a:endParaRPr lang="fr-FR" b="1" dirty="0">
                        <a:effectLst/>
                        <a:latin typeface="Tahoma" panose="020B0604030504040204" pitchFamily="34" charset="0"/>
                      </a:endParaRPr>
                    </a:p>
                  </a:txBody>
                  <a:tcPr/>
                </a:tc>
                <a:tc>
                  <a:txBody>
                    <a:bodyPr/>
                    <a:lstStyle/>
                    <a:p>
                      <a:pPr fontAlgn="t"/>
                      <a:r>
                        <a:rPr lang="fr-FR" b="1">
                          <a:effectLst/>
                          <a:latin typeface="Tahoma" panose="020B0604030504040204" pitchFamily="34" charset="0"/>
                        </a:rPr>
                        <a:t>PostgreSQL  </a:t>
                      </a:r>
                      <a:r>
                        <a:rPr lang="fr-FR" b="1" u="none" strike="noStrike">
                          <a:solidFill>
                            <a:srgbClr val="FF0000"/>
                          </a:solidFill>
                          <a:effectLst/>
                          <a:latin typeface="Tahoma" panose="020B0604030504040204" pitchFamily="34" charset="0"/>
                          <a:hlinkClick r:id="rId4"/>
                        </a:rPr>
                        <a:t>X</a:t>
                      </a:r>
                      <a:endParaRPr lang="fr-FR" b="1">
                        <a:effectLst/>
                        <a:latin typeface="Tahoma" panose="020B0604030504040204" pitchFamily="34" charset="0"/>
                      </a:endParaRPr>
                    </a:p>
                  </a:txBody>
                  <a:tcPr/>
                </a:tc>
                <a:extLst>
                  <a:ext uri="{0D108BD9-81ED-4DB2-BD59-A6C34878D82A}">
                    <a16:rowId xmlns:a16="http://schemas.microsoft.com/office/drawing/2014/main" val="4066489437"/>
                  </a:ext>
                </a:extLst>
              </a:tr>
              <a:tr h="673663">
                <a:tc>
                  <a:txBody>
                    <a:bodyPr/>
                    <a:lstStyle/>
                    <a:p>
                      <a:pPr fontAlgn="t"/>
                      <a:r>
                        <a:rPr lang="fr-FR">
                          <a:effectLst/>
                        </a:rPr>
                        <a:t>Description</a:t>
                      </a:r>
                    </a:p>
                  </a:txBody>
                  <a:tcPr/>
                </a:tc>
                <a:tc>
                  <a:txBody>
                    <a:bodyPr/>
                    <a:lstStyle/>
                    <a:p>
                      <a:pPr fontAlgn="t"/>
                      <a:r>
                        <a:rPr lang="fr-FR">
                          <a:effectLst/>
                          <a:latin typeface="Tahoma" panose="020B0604030504040204" pitchFamily="34" charset="0"/>
                        </a:rPr>
                        <a:t>Microsofts flagship relational DBMS</a:t>
                      </a:r>
                    </a:p>
                  </a:txBody>
                  <a:tcPr/>
                </a:tc>
                <a:tc>
                  <a:txBody>
                    <a:bodyPr/>
                    <a:lstStyle/>
                    <a:p>
                      <a:pPr fontAlgn="t"/>
                      <a:r>
                        <a:rPr lang="en-US">
                          <a:effectLst/>
                          <a:latin typeface="Tahoma" panose="020B0604030504040204" pitchFamily="34" charset="0"/>
                        </a:rPr>
                        <a:t>Widely used open source </a:t>
                      </a:r>
                      <a:r>
                        <a:rPr lang="en-US" u="none" strike="noStrike">
                          <a:effectLst/>
                          <a:latin typeface="Tahoma" panose="020B0604030504040204" pitchFamily="34" charset="0"/>
                          <a:hlinkClick r:id="rId5"/>
                        </a:rPr>
                        <a:t>RDBMS</a:t>
                      </a:r>
                      <a:endParaRPr lang="en-US">
                        <a:effectLst/>
                        <a:latin typeface="Tahoma" panose="020B0604030504040204" pitchFamily="34" charset="0"/>
                      </a:endParaRPr>
                    </a:p>
                  </a:txBody>
                  <a:tcPr/>
                </a:tc>
                <a:tc>
                  <a:txBody>
                    <a:bodyPr/>
                    <a:lstStyle/>
                    <a:p>
                      <a:pPr fontAlgn="t"/>
                      <a:r>
                        <a:rPr lang="en-US">
                          <a:effectLst/>
                          <a:latin typeface="Tahoma" panose="020B0604030504040204" pitchFamily="34" charset="0"/>
                        </a:rPr>
                        <a:t>Widely used open source </a:t>
                      </a:r>
                      <a:r>
                        <a:rPr lang="en-US" u="none" strike="noStrike">
                          <a:effectLst/>
                          <a:latin typeface="Tahoma" panose="020B0604030504040204" pitchFamily="34" charset="0"/>
                          <a:hlinkClick r:id="rId5"/>
                        </a:rPr>
                        <a:t>RDBMS</a:t>
                      </a:r>
                      <a:r>
                        <a:rPr lang="en-US">
                          <a:effectLst/>
                          <a:latin typeface="Tahoma" panose="020B0604030504040204" pitchFamily="34" charset="0"/>
                        </a:rPr>
                        <a:t> </a:t>
                      </a:r>
                    </a:p>
                  </a:txBody>
                  <a:tcPr/>
                </a:tc>
                <a:extLst>
                  <a:ext uri="{0D108BD9-81ED-4DB2-BD59-A6C34878D82A}">
                    <a16:rowId xmlns:a16="http://schemas.microsoft.com/office/drawing/2014/main" val="2284099916"/>
                  </a:ext>
                </a:extLst>
              </a:tr>
              <a:tr h="384950">
                <a:tc>
                  <a:txBody>
                    <a:bodyPr/>
                    <a:lstStyle/>
                    <a:p>
                      <a:pPr fontAlgn="t"/>
                      <a:r>
                        <a:rPr lang="fr-FR">
                          <a:effectLst/>
                        </a:rPr>
                        <a:t>Primary database model</a:t>
                      </a:r>
                    </a:p>
                  </a:txBody>
                  <a:tcPr/>
                </a:tc>
                <a:tc>
                  <a:txBody>
                    <a:bodyPr/>
                    <a:lstStyle/>
                    <a:p>
                      <a:pPr fontAlgn="t"/>
                      <a:r>
                        <a:rPr lang="fr-FR" u="none" strike="noStrike">
                          <a:effectLst/>
                          <a:latin typeface="Tahoma" panose="020B0604030504040204" pitchFamily="34" charset="0"/>
                          <a:hlinkClick r:id="rId5"/>
                        </a:rPr>
                        <a:t>Relational DBMS</a:t>
                      </a:r>
                      <a:endParaRPr lang="fr-FR">
                        <a:effectLst/>
                        <a:latin typeface="Tahoma" panose="020B0604030504040204" pitchFamily="34" charset="0"/>
                      </a:endParaRPr>
                    </a:p>
                  </a:txBody>
                  <a:tcPr/>
                </a:tc>
                <a:tc>
                  <a:txBody>
                    <a:bodyPr/>
                    <a:lstStyle/>
                    <a:p>
                      <a:pPr fontAlgn="t"/>
                      <a:r>
                        <a:rPr lang="fr-FR" u="none" strike="noStrike">
                          <a:effectLst/>
                          <a:latin typeface="Tahoma" panose="020B0604030504040204" pitchFamily="34" charset="0"/>
                          <a:hlinkClick r:id="rId5"/>
                        </a:rPr>
                        <a:t>Relational DBMS</a:t>
                      </a:r>
                      <a:r>
                        <a:rPr lang="fr-FR">
                          <a:effectLst/>
                          <a:latin typeface="Tahoma" panose="020B0604030504040204" pitchFamily="34" charset="0"/>
                        </a:rPr>
                        <a:t> </a:t>
                      </a:r>
                    </a:p>
                  </a:txBody>
                  <a:tcPr/>
                </a:tc>
                <a:tc>
                  <a:txBody>
                    <a:bodyPr/>
                    <a:lstStyle/>
                    <a:p>
                      <a:pPr fontAlgn="t"/>
                      <a:r>
                        <a:rPr lang="fr-FR" u="none" strike="noStrike">
                          <a:effectLst/>
                          <a:latin typeface="Tahoma" panose="020B0604030504040204" pitchFamily="34" charset="0"/>
                          <a:hlinkClick r:id="rId5"/>
                        </a:rPr>
                        <a:t>Relational DBMS</a:t>
                      </a:r>
                      <a:r>
                        <a:rPr lang="fr-FR">
                          <a:effectLst/>
                          <a:latin typeface="Tahoma" panose="020B0604030504040204" pitchFamily="34" charset="0"/>
                        </a:rPr>
                        <a:t> </a:t>
                      </a:r>
                    </a:p>
                  </a:txBody>
                  <a:tcPr/>
                </a:tc>
                <a:extLst>
                  <a:ext uri="{0D108BD9-81ED-4DB2-BD59-A6C34878D82A}">
                    <a16:rowId xmlns:a16="http://schemas.microsoft.com/office/drawing/2014/main" val="750338292"/>
                  </a:ext>
                </a:extLst>
              </a:tr>
              <a:tr h="962377">
                <a:tc>
                  <a:txBody>
                    <a:bodyPr/>
                    <a:lstStyle/>
                    <a:p>
                      <a:pPr fontAlgn="t"/>
                      <a:r>
                        <a:rPr lang="fr-FR">
                          <a:effectLst/>
                        </a:rPr>
                        <a:t>Secondary database models</a:t>
                      </a:r>
                    </a:p>
                  </a:txBody>
                  <a:tcPr/>
                </a:tc>
                <a:tc>
                  <a:txBody>
                    <a:bodyPr/>
                    <a:lstStyle/>
                    <a:p>
                      <a:pPr fontAlgn="t"/>
                      <a:r>
                        <a:rPr lang="fr-FR" u="none" strike="noStrike">
                          <a:effectLst/>
                          <a:latin typeface="Tahoma" panose="020B0604030504040204" pitchFamily="34" charset="0"/>
                          <a:hlinkClick r:id="rId6"/>
                        </a:rPr>
                        <a:t>Document store</a:t>
                      </a:r>
                      <a:r>
                        <a:rPr lang="fr-FR">
                          <a:effectLst/>
                          <a:latin typeface="Tahoma" panose="020B0604030504040204" pitchFamily="34" charset="0"/>
                        </a:rPr>
                        <a:t/>
                      </a:r>
                      <a:br>
                        <a:rPr lang="fr-FR">
                          <a:effectLst/>
                          <a:latin typeface="Tahoma" panose="020B0604030504040204" pitchFamily="34" charset="0"/>
                        </a:rPr>
                      </a:br>
                      <a:r>
                        <a:rPr lang="fr-FR" u="none" strike="noStrike">
                          <a:effectLst/>
                          <a:latin typeface="Tahoma" panose="020B0604030504040204" pitchFamily="34" charset="0"/>
                          <a:hlinkClick r:id="rId7"/>
                        </a:rPr>
                        <a:t>Graph DBMS</a:t>
                      </a:r>
                      <a:r>
                        <a:rPr lang="fr-FR">
                          <a:effectLst/>
                          <a:latin typeface="Tahoma" panose="020B0604030504040204" pitchFamily="34" charset="0"/>
                        </a:rPr>
                        <a:t/>
                      </a:r>
                      <a:br>
                        <a:rPr lang="fr-FR">
                          <a:effectLst/>
                          <a:latin typeface="Tahoma" panose="020B0604030504040204" pitchFamily="34" charset="0"/>
                        </a:rPr>
                      </a:br>
                      <a:r>
                        <a:rPr lang="fr-FR" u="none" strike="noStrike">
                          <a:effectLst/>
                          <a:latin typeface="Tahoma" panose="020B0604030504040204" pitchFamily="34" charset="0"/>
                          <a:hlinkClick r:id="rId8"/>
                        </a:rPr>
                        <a:t>Spatial DBMS</a:t>
                      </a:r>
                      <a:endParaRPr lang="fr-FR">
                        <a:effectLst/>
                        <a:latin typeface="Tahoma" panose="020B0604030504040204" pitchFamily="34" charset="0"/>
                      </a:endParaRPr>
                    </a:p>
                  </a:txBody>
                  <a:tcPr/>
                </a:tc>
                <a:tc>
                  <a:txBody>
                    <a:bodyPr/>
                    <a:lstStyle/>
                    <a:p>
                      <a:pPr fontAlgn="t"/>
                      <a:r>
                        <a:rPr lang="fr-FR" u="none" strike="noStrike">
                          <a:effectLst/>
                          <a:latin typeface="Tahoma" panose="020B0604030504040204" pitchFamily="34" charset="0"/>
                          <a:hlinkClick r:id="rId6"/>
                        </a:rPr>
                        <a:t>Document store</a:t>
                      </a:r>
                      <a:r>
                        <a:rPr lang="fr-FR">
                          <a:effectLst/>
                          <a:latin typeface="Tahoma" panose="020B0604030504040204" pitchFamily="34" charset="0"/>
                        </a:rPr>
                        <a:t/>
                      </a:r>
                      <a:br>
                        <a:rPr lang="fr-FR">
                          <a:effectLst/>
                          <a:latin typeface="Tahoma" panose="020B0604030504040204" pitchFamily="34" charset="0"/>
                        </a:rPr>
                      </a:br>
                      <a:r>
                        <a:rPr lang="fr-FR" u="none" strike="noStrike">
                          <a:effectLst/>
                          <a:latin typeface="Tahoma" panose="020B0604030504040204" pitchFamily="34" charset="0"/>
                          <a:hlinkClick r:id="rId8"/>
                        </a:rPr>
                        <a:t>Spatial DBMS</a:t>
                      </a:r>
                      <a:endParaRPr lang="fr-FR">
                        <a:effectLst/>
                        <a:latin typeface="Tahoma" panose="020B0604030504040204" pitchFamily="34" charset="0"/>
                      </a:endParaRPr>
                    </a:p>
                  </a:txBody>
                  <a:tcPr/>
                </a:tc>
                <a:tc>
                  <a:txBody>
                    <a:bodyPr/>
                    <a:lstStyle/>
                    <a:p>
                      <a:pPr fontAlgn="t"/>
                      <a:r>
                        <a:rPr lang="fr-FR" u="none" strike="noStrike" dirty="0">
                          <a:effectLst/>
                          <a:latin typeface="Tahoma" panose="020B0604030504040204" pitchFamily="34" charset="0"/>
                          <a:hlinkClick r:id="rId6"/>
                        </a:rPr>
                        <a:t>Document store</a:t>
                      </a:r>
                      <a:r>
                        <a:rPr lang="fr-FR" dirty="0">
                          <a:effectLst/>
                          <a:latin typeface="Tahoma" panose="020B0604030504040204" pitchFamily="34" charset="0"/>
                        </a:rPr>
                        <a:t/>
                      </a:r>
                      <a:br>
                        <a:rPr lang="fr-FR" dirty="0">
                          <a:effectLst/>
                          <a:latin typeface="Tahoma" panose="020B0604030504040204" pitchFamily="34" charset="0"/>
                        </a:rPr>
                      </a:br>
                      <a:r>
                        <a:rPr lang="fr-FR" u="none" strike="noStrike" dirty="0">
                          <a:effectLst/>
                          <a:latin typeface="Tahoma" panose="020B0604030504040204" pitchFamily="34" charset="0"/>
                          <a:hlinkClick r:id="rId8"/>
                        </a:rPr>
                        <a:t>Spatial DBMS</a:t>
                      </a:r>
                      <a:endParaRPr lang="fr-FR" dirty="0">
                        <a:effectLst/>
                        <a:latin typeface="Tahoma" panose="020B0604030504040204" pitchFamily="34" charset="0"/>
                      </a:endParaRPr>
                    </a:p>
                  </a:txBody>
                  <a:tcPr/>
                </a:tc>
                <a:extLst>
                  <a:ext uri="{0D108BD9-81ED-4DB2-BD59-A6C34878D82A}">
                    <a16:rowId xmlns:a16="http://schemas.microsoft.com/office/drawing/2014/main" val="2803975312"/>
                  </a:ext>
                </a:extLst>
              </a:tr>
              <a:tr h="38495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3729172710"/>
                  </a:ext>
                </a:extLst>
              </a:tr>
              <a:tr h="384950">
                <a:tc>
                  <a:txBody>
                    <a:bodyPr/>
                    <a:lstStyle/>
                    <a:p>
                      <a:pPr fontAlgn="t"/>
                      <a:r>
                        <a:rPr lang="fr-FR" u="none" strike="noStrike">
                          <a:effectLst/>
                          <a:hlinkClick r:id="rId9"/>
                        </a:rPr>
                        <a:t>DB-Engines Ranking</a:t>
                      </a:r>
                      <a:r>
                        <a:rPr lang="fr-FR">
                          <a:effectLst/>
                        </a:rPr>
                        <a:t> </a:t>
                      </a:r>
                    </a:p>
                  </a:txBody>
                  <a:tcPr/>
                </a:tc>
                <a:tc rowSpan="2">
                  <a:txBody>
                    <a:bodyPr/>
                    <a:lstStyle/>
                    <a:p>
                      <a:pPr fontAlgn="b"/>
                      <a:endParaRPr lang="fr-FR">
                        <a:effectLst/>
                      </a:endParaRPr>
                    </a:p>
                  </a:txBody>
                  <a:tcPr anchor="b"/>
                </a:tc>
                <a:tc>
                  <a:txBody>
                    <a:bodyPr/>
                    <a:lstStyle/>
                    <a:p>
                      <a:endParaRPr lang="fr-FR"/>
                    </a:p>
                  </a:txBody>
                  <a:tcPr/>
                </a:tc>
                <a:tc>
                  <a:txBody>
                    <a:bodyPr/>
                    <a:lstStyle/>
                    <a:p>
                      <a:endParaRPr lang="fr-FR" dirty="0"/>
                    </a:p>
                  </a:txBody>
                  <a:tcPr/>
                </a:tc>
                <a:extLst>
                  <a:ext uri="{0D108BD9-81ED-4DB2-BD59-A6C34878D82A}">
                    <a16:rowId xmlns:a16="http://schemas.microsoft.com/office/drawing/2014/main" val="1847745318"/>
                  </a:ext>
                </a:extLst>
              </a:tr>
              <a:tr h="384950">
                <a:tc>
                  <a:txBody>
                    <a:bodyPr/>
                    <a:lstStyle/>
                    <a:p>
                      <a:pPr fontAlgn="t"/>
                      <a:r>
                        <a:rPr lang="fr-FR" u="none" strike="noStrike">
                          <a:effectLst/>
                          <a:hlinkClick r:id="rId10"/>
                        </a:rPr>
                        <a:t>Trend Chart</a:t>
                      </a:r>
                      <a:endParaRPr lang="fr-FR">
                        <a:effectLst/>
                      </a:endParaRPr>
                    </a:p>
                  </a:txBody>
                  <a:tcPr/>
                </a:tc>
                <a:tc vMerge="1">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4078717136"/>
                  </a:ext>
                </a:extLst>
              </a:tr>
              <a:tr h="384950">
                <a:tc>
                  <a:txBody>
                    <a:bodyPr/>
                    <a:lstStyle/>
                    <a:p>
                      <a:pPr algn="l" fontAlgn="t"/>
                      <a:r>
                        <a:rPr lang="fr-FR" b="0" i="0">
                          <a:effectLst/>
                          <a:latin typeface="Tahoma" panose="020B0604030504040204" pitchFamily="34" charset="0"/>
                        </a:rPr>
                        <a:t>Score</a:t>
                      </a:r>
                    </a:p>
                  </a:txBody>
                  <a:tcPr/>
                </a:tc>
                <a:tc gridSpan="2">
                  <a:txBody>
                    <a:bodyPr/>
                    <a:lstStyle/>
                    <a:p>
                      <a:pPr algn="l" fontAlgn="t"/>
                      <a:r>
                        <a:rPr lang="fr-FR">
                          <a:effectLst/>
                          <a:latin typeface="Tahoma" panose="020B0604030504040204" pitchFamily="34" charset="0"/>
                        </a:rPr>
                        <a:t>991.07</a:t>
                      </a:r>
                    </a:p>
                  </a:txBody>
                  <a:tcPr/>
                </a:tc>
                <a:tc hMerge="1">
                  <a:txBody>
                    <a:bodyPr/>
                    <a:lstStyle/>
                    <a:p>
                      <a:endParaRPr lang="fr-FR"/>
                    </a:p>
                  </a:txBody>
                  <a:tcPr/>
                </a:tc>
                <a:tc>
                  <a:txBody>
                    <a:bodyPr/>
                    <a:lstStyle/>
                    <a:p>
                      <a:endParaRPr lang="fr-FR"/>
                    </a:p>
                  </a:txBody>
                  <a:tcPr/>
                </a:tc>
                <a:extLst>
                  <a:ext uri="{0D108BD9-81ED-4DB2-BD59-A6C34878D82A}">
                    <a16:rowId xmlns:a16="http://schemas.microsoft.com/office/drawing/2014/main" val="2712148969"/>
                  </a:ext>
                </a:extLst>
              </a:tr>
              <a:tr h="384950">
                <a:tc>
                  <a:txBody>
                    <a:bodyPr/>
                    <a:lstStyle/>
                    <a:p>
                      <a:pPr algn="l" fontAlgn="t"/>
                      <a:r>
                        <a:rPr lang="fr-FR" b="0" i="0">
                          <a:effectLst/>
                          <a:latin typeface="Tahoma" panose="020B0604030504040204" pitchFamily="34" charset="0"/>
                        </a:rPr>
                        <a:t>Rank</a:t>
                      </a:r>
                    </a:p>
                  </a:txBody>
                  <a:tcPr/>
                </a:tc>
                <a:tc>
                  <a:txBody>
                    <a:bodyPr/>
                    <a:lstStyle/>
                    <a:p>
                      <a:pPr algn="r" fontAlgn="t"/>
                      <a:r>
                        <a:rPr lang="fr-FR">
                          <a:effectLst/>
                          <a:latin typeface="Tahoma" panose="020B0604030504040204" pitchFamily="34" charset="0"/>
                        </a:rPr>
                        <a:t>#3</a:t>
                      </a:r>
                    </a:p>
                  </a:txBody>
                  <a:tcPr/>
                </a:tc>
                <a:tc>
                  <a:txBody>
                    <a:bodyPr/>
                    <a:lstStyle/>
                    <a:p>
                      <a:pPr algn="l" fontAlgn="t"/>
                      <a:r>
                        <a:rPr lang="fr-FR" b="0" i="0">
                          <a:effectLst/>
                          <a:latin typeface="Tahoma" panose="020B0604030504040204" pitchFamily="34" charset="0"/>
                        </a:rPr>
                        <a:t>  </a:t>
                      </a:r>
                      <a:r>
                        <a:rPr lang="fr-FR" b="0" i="0" u="none" strike="noStrike">
                          <a:effectLst/>
                          <a:latin typeface="Tahoma" panose="020B0604030504040204" pitchFamily="34" charset="0"/>
                          <a:hlinkClick r:id="rId9"/>
                        </a:rPr>
                        <a:t>Overall</a:t>
                      </a:r>
                      <a:endParaRPr lang="fr-FR" b="0" i="0">
                        <a:effectLst/>
                        <a:latin typeface="Tahoma" panose="020B0604030504040204" pitchFamily="34" charset="0"/>
                      </a:endParaRPr>
                    </a:p>
                  </a:txBody>
                  <a:tcPr/>
                </a:tc>
                <a:tc>
                  <a:txBody>
                    <a:bodyPr/>
                    <a:lstStyle/>
                    <a:p>
                      <a:endParaRPr lang="fr-FR"/>
                    </a:p>
                  </a:txBody>
                  <a:tcPr/>
                </a:tc>
                <a:extLst>
                  <a:ext uri="{0D108BD9-81ED-4DB2-BD59-A6C34878D82A}">
                    <a16:rowId xmlns:a16="http://schemas.microsoft.com/office/drawing/2014/main" val="1913619484"/>
                  </a:ext>
                </a:extLst>
              </a:tr>
              <a:tr h="384950">
                <a:tc>
                  <a:txBody>
                    <a:bodyPr/>
                    <a:lstStyle/>
                    <a:p>
                      <a:pPr algn="l" fontAlgn="t"/>
                      <a:endParaRPr lang="fr-FR" b="0" i="0">
                        <a:effectLst/>
                        <a:latin typeface="Tahoma" panose="020B0604030504040204" pitchFamily="34" charset="0"/>
                      </a:endParaRPr>
                    </a:p>
                  </a:txBody>
                  <a:tcPr/>
                </a:tc>
                <a:tc>
                  <a:txBody>
                    <a:bodyPr/>
                    <a:lstStyle/>
                    <a:p>
                      <a:pPr algn="r" fontAlgn="t"/>
                      <a:r>
                        <a:rPr lang="fr-FR">
                          <a:effectLst/>
                          <a:latin typeface="Tahoma" panose="020B0604030504040204" pitchFamily="34" charset="0"/>
                        </a:rPr>
                        <a:t>#3</a:t>
                      </a:r>
                    </a:p>
                  </a:txBody>
                  <a:tcPr/>
                </a:tc>
                <a:tc>
                  <a:txBody>
                    <a:bodyPr/>
                    <a:lstStyle/>
                    <a:p>
                      <a:pPr fontAlgn="t"/>
                      <a:r>
                        <a:rPr lang="fr-FR" b="0" i="0">
                          <a:effectLst/>
                          <a:latin typeface="Tahoma" panose="020B0604030504040204" pitchFamily="34" charset="0"/>
                        </a:rPr>
                        <a:t>  </a:t>
                      </a:r>
                      <a:r>
                        <a:rPr lang="fr-FR" b="0" i="0" u="none" strike="noStrike">
                          <a:effectLst/>
                          <a:latin typeface="Tahoma" panose="020B0604030504040204" pitchFamily="34" charset="0"/>
                          <a:hlinkClick r:id="rId11"/>
                        </a:rPr>
                        <a:t>Relational DBMS</a:t>
                      </a:r>
                      <a:endParaRPr lang="fr-FR">
                        <a:effectLst/>
                        <a:latin typeface="Tahoma" panose="020B0604030504040204" pitchFamily="34" charset="0"/>
                      </a:endParaRPr>
                    </a:p>
                  </a:txBody>
                  <a:tcPr/>
                </a:tc>
                <a:tc>
                  <a:txBody>
                    <a:bodyPr/>
                    <a:lstStyle/>
                    <a:p>
                      <a:endParaRPr lang="fr-FR"/>
                    </a:p>
                  </a:txBody>
                  <a:tcPr/>
                </a:tc>
                <a:extLst>
                  <a:ext uri="{0D108BD9-81ED-4DB2-BD59-A6C34878D82A}">
                    <a16:rowId xmlns:a16="http://schemas.microsoft.com/office/drawing/2014/main" val="1376030009"/>
                  </a:ext>
                </a:extLst>
              </a:tr>
              <a:tr h="384950">
                <a:tc>
                  <a:txBody>
                    <a:bodyPr/>
                    <a:lstStyle/>
                    <a:p>
                      <a:pPr algn="l" fontAlgn="t"/>
                      <a:r>
                        <a:rPr lang="fr-FR" b="0" i="0">
                          <a:effectLst/>
                          <a:latin typeface="Tahoma" panose="020B0604030504040204" pitchFamily="34" charset="0"/>
                        </a:rPr>
                        <a:t>Score</a:t>
                      </a:r>
                    </a:p>
                  </a:txBody>
                  <a:tcPr/>
                </a:tc>
                <a:tc gridSpan="2">
                  <a:txBody>
                    <a:bodyPr/>
                    <a:lstStyle/>
                    <a:p>
                      <a:pPr algn="l" fontAlgn="t"/>
                      <a:r>
                        <a:rPr lang="fr-FR">
                          <a:effectLst/>
                          <a:latin typeface="Tahoma" panose="020B0604030504040204" pitchFamily="34" charset="0"/>
                        </a:rPr>
                        <a:t>1227.86</a:t>
                      </a:r>
                    </a:p>
                  </a:txBody>
                  <a:tcPr/>
                </a:tc>
                <a:tc hMerge="1">
                  <a:txBody>
                    <a:bodyPr/>
                    <a:lstStyle/>
                    <a:p>
                      <a:endParaRPr lang="fr-FR"/>
                    </a:p>
                  </a:txBody>
                  <a:tcPr/>
                </a:tc>
                <a:tc>
                  <a:txBody>
                    <a:bodyPr/>
                    <a:lstStyle/>
                    <a:p>
                      <a:endParaRPr lang="fr-FR"/>
                    </a:p>
                  </a:txBody>
                  <a:tcPr/>
                </a:tc>
                <a:extLst>
                  <a:ext uri="{0D108BD9-81ED-4DB2-BD59-A6C34878D82A}">
                    <a16:rowId xmlns:a16="http://schemas.microsoft.com/office/drawing/2014/main" val="3256252406"/>
                  </a:ext>
                </a:extLst>
              </a:tr>
              <a:tr h="384950">
                <a:tc>
                  <a:txBody>
                    <a:bodyPr/>
                    <a:lstStyle/>
                    <a:p>
                      <a:pPr algn="l" fontAlgn="t"/>
                      <a:r>
                        <a:rPr lang="fr-FR" b="0" i="0">
                          <a:effectLst/>
                          <a:latin typeface="Tahoma" panose="020B0604030504040204" pitchFamily="34" charset="0"/>
                        </a:rPr>
                        <a:t>Rank</a:t>
                      </a:r>
                    </a:p>
                  </a:txBody>
                  <a:tcPr/>
                </a:tc>
                <a:tc>
                  <a:txBody>
                    <a:bodyPr/>
                    <a:lstStyle/>
                    <a:p>
                      <a:pPr algn="r" fontAlgn="t"/>
                      <a:r>
                        <a:rPr lang="fr-FR">
                          <a:effectLst/>
                          <a:latin typeface="Tahoma" panose="020B0604030504040204" pitchFamily="34" charset="0"/>
                        </a:rPr>
                        <a:t>#2</a:t>
                      </a:r>
                    </a:p>
                  </a:txBody>
                  <a:tcPr/>
                </a:tc>
                <a:tc>
                  <a:txBody>
                    <a:bodyPr/>
                    <a:lstStyle/>
                    <a:p>
                      <a:pPr algn="l" fontAlgn="t"/>
                      <a:r>
                        <a:rPr lang="fr-FR" b="0" i="0">
                          <a:effectLst/>
                          <a:latin typeface="Tahoma" panose="020B0604030504040204" pitchFamily="34" charset="0"/>
                        </a:rPr>
                        <a:t>  </a:t>
                      </a:r>
                      <a:r>
                        <a:rPr lang="fr-FR" b="0" i="0" u="none" strike="noStrike">
                          <a:effectLst/>
                          <a:latin typeface="Tahoma" panose="020B0604030504040204" pitchFamily="34" charset="0"/>
                          <a:hlinkClick r:id="rId9"/>
                        </a:rPr>
                        <a:t>Overall</a:t>
                      </a:r>
                      <a:endParaRPr lang="fr-FR" b="0" i="0">
                        <a:effectLst/>
                        <a:latin typeface="Tahoma" panose="020B0604030504040204" pitchFamily="34" charset="0"/>
                      </a:endParaRPr>
                    </a:p>
                  </a:txBody>
                  <a:tcPr/>
                </a:tc>
                <a:tc>
                  <a:txBody>
                    <a:bodyPr/>
                    <a:lstStyle/>
                    <a:p>
                      <a:endParaRPr lang="fr-FR"/>
                    </a:p>
                  </a:txBody>
                  <a:tcPr/>
                </a:tc>
                <a:extLst>
                  <a:ext uri="{0D108BD9-81ED-4DB2-BD59-A6C34878D82A}">
                    <a16:rowId xmlns:a16="http://schemas.microsoft.com/office/drawing/2014/main" val="3141220942"/>
                  </a:ext>
                </a:extLst>
              </a:tr>
              <a:tr h="384950">
                <a:tc>
                  <a:txBody>
                    <a:bodyPr/>
                    <a:lstStyle/>
                    <a:p>
                      <a:pPr algn="l" fontAlgn="t"/>
                      <a:endParaRPr lang="fr-FR" b="0" i="0">
                        <a:effectLst/>
                        <a:latin typeface="Tahoma" panose="020B0604030504040204" pitchFamily="34" charset="0"/>
                      </a:endParaRPr>
                    </a:p>
                  </a:txBody>
                  <a:tcPr/>
                </a:tc>
                <a:tc>
                  <a:txBody>
                    <a:bodyPr/>
                    <a:lstStyle/>
                    <a:p>
                      <a:pPr algn="r" fontAlgn="t"/>
                      <a:r>
                        <a:rPr lang="fr-FR">
                          <a:effectLst/>
                          <a:latin typeface="Tahoma" panose="020B0604030504040204" pitchFamily="34" charset="0"/>
                        </a:rPr>
                        <a:t>#2</a:t>
                      </a:r>
                    </a:p>
                  </a:txBody>
                  <a:tcPr/>
                </a:tc>
                <a:tc>
                  <a:txBody>
                    <a:bodyPr/>
                    <a:lstStyle/>
                    <a:p>
                      <a:pPr fontAlgn="t"/>
                      <a:r>
                        <a:rPr lang="fr-FR" b="0" i="0">
                          <a:effectLst/>
                          <a:latin typeface="Tahoma" panose="020B0604030504040204" pitchFamily="34" charset="0"/>
                        </a:rPr>
                        <a:t>  </a:t>
                      </a:r>
                      <a:r>
                        <a:rPr lang="fr-FR" b="0" i="0" u="none" strike="noStrike">
                          <a:effectLst/>
                          <a:latin typeface="Tahoma" panose="020B0604030504040204" pitchFamily="34" charset="0"/>
                          <a:hlinkClick r:id="rId11"/>
                        </a:rPr>
                        <a:t>Relational DBMS</a:t>
                      </a:r>
                      <a:endParaRPr lang="fr-FR">
                        <a:effectLst/>
                        <a:latin typeface="Tahoma" panose="020B0604030504040204" pitchFamily="34" charset="0"/>
                      </a:endParaRPr>
                    </a:p>
                  </a:txBody>
                  <a:tcPr/>
                </a:tc>
                <a:tc>
                  <a:txBody>
                    <a:bodyPr/>
                    <a:lstStyle/>
                    <a:p>
                      <a:endParaRPr lang="fr-FR"/>
                    </a:p>
                  </a:txBody>
                  <a:tcPr/>
                </a:tc>
                <a:extLst>
                  <a:ext uri="{0D108BD9-81ED-4DB2-BD59-A6C34878D82A}">
                    <a16:rowId xmlns:a16="http://schemas.microsoft.com/office/drawing/2014/main" val="2508463773"/>
                  </a:ext>
                </a:extLst>
              </a:tr>
              <a:tr h="384950">
                <a:tc>
                  <a:txBody>
                    <a:bodyPr/>
                    <a:lstStyle/>
                    <a:p>
                      <a:pPr algn="l" fontAlgn="t"/>
                      <a:r>
                        <a:rPr lang="fr-FR" b="0" i="0">
                          <a:effectLst/>
                          <a:latin typeface="Tahoma" panose="020B0604030504040204" pitchFamily="34" charset="0"/>
                        </a:rPr>
                        <a:t>Score</a:t>
                      </a:r>
                    </a:p>
                  </a:txBody>
                  <a:tcPr/>
                </a:tc>
                <a:tc gridSpan="2">
                  <a:txBody>
                    <a:bodyPr/>
                    <a:lstStyle/>
                    <a:p>
                      <a:pPr algn="l" fontAlgn="t"/>
                      <a:r>
                        <a:rPr lang="fr-FR">
                          <a:effectLst/>
                          <a:latin typeface="Tahoma" panose="020B0604030504040204" pitchFamily="34" charset="0"/>
                        </a:rPr>
                        <a:t>568.51</a:t>
                      </a:r>
                    </a:p>
                  </a:txBody>
                  <a:tcPr/>
                </a:tc>
                <a:tc hMerge="1">
                  <a:txBody>
                    <a:bodyPr/>
                    <a:lstStyle/>
                    <a:p>
                      <a:endParaRPr lang="fr-FR"/>
                    </a:p>
                  </a:txBody>
                  <a:tcPr/>
                </a:tc>
                <a:tc>
                  <a:txBody>
                    <a:bodyPr/>
                    <a:lstStyle/>
                    <a:p>
                      <a:endParaRPr lang="fr-FR"/>
                    </a:p>
                  </a:txBody>
                  <a:tcPr/>
                </a:tc>
                <a:extLst>
                  <a:ext uri="{0D108BD9-81ED-4DB2-BD59-A6C34878D82A}">
                    <a16:rowId xmlns:a16="http://schemas.microsoft.com/office/drawing/2014/main" val="3134483820"/>
                  </a:ext>
                </a:extLst>
              </a:tr>
              <a:tr h="384950">
                <a:tc>
                  <a:txBody>
                    <a:bodyPr/>
                    <a:lstStyle/>
                    <a:p>
                      <a:pPr algn="l" fontAlgn="t"/>
                      <a:r>
                        <a:rPr lang="fr-FR" b="0" i="0">
                          <a:effectLst/>
                          <a:latin typeface="Tahoma" panose="020B0604030504040204" pitchFamily="34" charset="0"/>
                        </a:rPr>
                        <a:t>Rank</a:t>
                      </a:r>
                    </a:p>
                  </a:txBody>
                  <a:tcPr/>
                </a:tc>
                <a:tc>
                  <a:txBody>
                    <a:bodyPr/>
                    <a:lstStyle/>
                    <a:p>
                      <a:pPr algn="r" fontAlgn="t"/>
                      <a:r>
                        <a:rPr lang="fr-FR">
                          <a:effectLst/>
                          <a:latin typeface="Tahoma" panose="020B0604030504040204" pitchFamily="34" charset="0"/>
                        </a:rPr>
                        <a:t>#4</a:t>
                      </a:r>
                    </a:p>
                  </a:txBody>
                  <a:tcPr/>
                </a:tc>
                <a:tc>
                  <a:txBody>
                    <a:bodyPr/>
                    <a:lstStyle/>
                    <a:p>
                      <a:pPr algn="l" fontAlgn="t"/>
                      <a:r>
                        <a:rPr lang="fr-FR" b="0" i="0">
                          <a:effectLst/>
                          <a:latin typeface="Tahoma" panose="020B0604030504040204" pitchFamily="34" charset="0"/>
                        </a:rPr>
                        <a:t>  </a:t>
                      </a:r>
                      <a:r>
                        <a:rPr lang="fr-FR" b="0" i="0" u="none" strike="noStrike">
                          <a:effectLst/>
                          <a:latin typeface="Tahoma" panose="020B0604030504040204" pitchFamily="34" charset="0"/>
                          <a:hlinkClick r:id="rId9"/>
                        </a:rPr>
                        <a:t>Overall</a:t>
                      </a:r>
                      <a:endParaRPr lang="fr-FR" b="0" i="0">
                        <a:effectLst/>
                        <a:latin typeface="Tahoma" panose="020B0604030504040204" pitchFamily="34" charset="0"/>
                      </a:endParaRPr>
                    </a:p>
                  </a:txBody>
                  <a:tcPr/>
                </a:tc>
                <a:tc>
                  <a:txBody>
                    <a:bodyPr/>
                    <a:lstStyle/>
                    <a:p>
                      <a:endParaRPr lang="fr-FR"/>
                    </a:p>
                  </a:txBody>
                  <a:tcPr/>
                </a:tc>
                <a:extLst>
                  <a:ext uri="{0D108BD9-81ED-4DB2-BD59-A6C34878D82A}">
                    <a16:rowId xmlns:a16="http://schemas.microsoft.com/office/drawing/2014/main" val="1393451972"/>
                  </a:ext>
                </a:extLst>
              </a:tr>
              <a:tr h="384950">
                <a:tc>
                  <a:txBody>
                    <a:bodyPr/>
                    <a:lstStyle/>
                    <a:p>
                      <a:pPr algn="l" fontAlgn="t"/>
                      <a:endParaRPr lang="fr-FR" b="0" i="0">
                        <a:effectLst/>
                        <a:latin typeface="Tahoma" panose="020B0604030504040204" pitchFamily="34" charset="0"/>
                      </a:endParaRPr>
                    </a:p>
                  </a:txBody>
                  <a:tcPr/>
                </a:tc>
                <a:tc>
                  <a:txBody>
                    <a:bodyPr/>
                    <a:lstStyle/>
                    <a:p>
                      <a:pPr algn="r" fontAlgn="t"/>
                      <a:r>
                        <a:rPr lang="fr-FR">
                          <a:effectLst/>
                          <a:latin typeface="Tahoma" panose="020B0604030504040204" pitchFamily="34" charset="0"/>
                        </a:rPr>
                        <a:t>#4</a:t>
                      </a:r>
                    </a:p>
                  </a:txBody>
                  <a:tcPr/>
                </a:tc>
                <a:tc>
                  <a:txBody>
                    <a:bodyPr/>
                    <a:lstStyle/>
                    <a:p>
                      <a:pPr fontAlgn="t"/>
                      <a:r>
                        <a:rPr lang="fr-FR" b="0" i="0">
                          <a:effectLst/>
                          <a:latin typeface="Tahoma" panose="020B0604030504040204" pitchFamily="34" charset="0"/>
                        </a:rPr>
                        <a:t>  </a:t>
                      </a:r>
                      <a:r>
                        <a:rPr lang="fr-FR" b="0" i="0" u="none" strike="noStrike">
                          <a:effectLst/>
                          <a:latin typeface="Tahoma" panose="020B0604030504040204" pitchFamily="34" charset="0"/>
                          <a:hlinkClick r:id="rId11"/>
                        </a:rPr>
                        <a:t>Relational DBMS</a:t>
                      </a:r>
                      <a:endParaRPr lang="fr-FR">
                        <a:effectLst/>
                        <a:latin typeface="Tahoma" panose="020B0604030504040204" pitchFamily="34" charset="0"/>
                      </a:endParaRPr>
                    </a:p>
                  </a:txBody>
                  <a:tcPr/>
                </a:tc>
                <a:tc>
                  <a:txBody>
                    <a:bodyPr/>
                    <a:lstStyle/>
                    <a:p>
                      <a:endParaRPr lang="fr-FR"/>
                    </a:p>
                  </a:txBody>
                  <a:tcPr/>
                </a:tc>
                <a:extLst>
                  <a:ext uri="{0D108BD9-81ED-4DB2-BD59-A6C34878D82A}">
                    <a16:rowId xmlns:a16="http://schemas.microsoft.com/office/drawing/2014/main" val="3890277990"/>
                  </a:ext>
                </a:extLst>
              </a:tr>
              <a:tr h="673663">
                <a:tc>
                  <a:txBody>
                    <a:bodyPr/>
                    <a:lstStyle/>
                    <a:p>
                      <a:pPr fontAlgn="t"/>
                      <a:r>
                        <a:rPr lang="fr-FR">
                          <a:effectLst/>
                        </a:rPr>
                        <a:t>Website</a:t>
                      </a:r>
                    </a:p>
                  </a:txBody>
                  <a:tcPr/>
                </a:tc>
                <a:tc>
                  <a:txBody>
                    <a:bodyPr/>
                    <a:lstStyle/>
                    <a:p>
                      <a:pPr fontAlgn="t"/>
                      <a:r>
                        <a:rPr lang="fr-FR" u="none" strike="noStrike">
                          <a:effectLst/>
                          <a:latin typeface="Tahoma" panose="020B0604030504040204" pitchFamily="34" charset="0"/>
                          <a:hlinkClick r:id="rId12"/>
                        </a:rPr>
                        <a:t>www.microsoft.com/­en-us/­sql-server</a:t>
                      </a:r>
                      <a:endParaRPr lang="fr-FR">
                        <a:effectLst/>
                        <a:latin typeface="Tahoma" panose="020B0604030504040204" pitchFamily="34" charset="0"/>
                      </a:endParaRPr>
                    </a:p>
                  </a:txBody>
                  <a:tcPr/>
                </a:tc>
                <a:tc>
                  <a:txBody>
                    <a:bodyPr/>
                    <a:lstStyle/>
                    <a:p>
                      <a:pPr fontAlgn="t"/>
                      <a:r>
                        <a:rPr lang="fr-FR" u="none" strike="noStrike">
                          <a:effectLst/>
                          <a:latin typeface="Tahoma" panose="020B0604030504040204" pitchFamily="34" charset="0"/>
                          <a:hlinkClick r:id="rId13"/>
                        </a:rPr>
                        <a:t>www.mysql.com</a:t>
                      </a:r>
                      <a:endParaRPr lang="fr-FR">
                        <a:effectLst/>
                        <a:latin typeface="Tahoma" panose="020B0604030504040204" pitchFamily="34" charset="0"/>
                      </a:endParaRPr>
                    </a:p>
                  </a:txBody>
                  <a:tcPr/>
                </a:tc>
                <a:tc>
                  <a:txBody>
                    <a:bodyPr/>
                    <a:lstStyle/>
                    <a:p>
                      <a:pPr fontAlgn="t"/>
                      <a:r>
                        <a:rPr lang="fr-FR" u="none" strike="noStrike">
                          <a:effectLst/>
                          <a:latin typeface="Tahoma" panose="020B0604030504040204" pitchFamily="34" charset="0"/>
                          <a:hlinkClick r:id="rId14"/>
                        </a:rPr>
                        <a:t>www.postgresql.org</a:t>
                      </a:r>
                      <a:endParaRPr lang="fr-FR">
                        <a:effectLst/>
                        <a:latin typeface="Tahoma" panose="020B0604030504040204" pitchFamily="34" charset="0"/>
                      </a:endParaRPr>
                    </a:p>
                  </a:txBody>
                  <a:tcPr/>
                </a:tc>
                <a:extLst>
                  <a:ext uri="{0D108BD9-81ED-4DB2-BD59-A6C34878D82A}">
                    <a16:rowId xmlns:a16="http://schemas.microsoft.com/office/drawing/2014/main" val="785847937"/>
                  </a:ext>
                </a:extLst>
              </a:tr>
              <a:tr h="673663">
                <a:tc>
                  <a:txBody>
                    <a:bodyPr/>
                    <a:lstStyle/>
                    <a:p>
                      <a:pPr fontAlgn="t"/>
                      <a:r>
                        <a:rPr lang="fr-FR">
                          <a:effectLst/>
                        </a:rPr>
                        <a:t>Technical documentation</a:t>
                      </a:r>
                    </a:p>
                  </a:txBody>
                  <a:tcPr/>
                </a:tc>
                <a:tc>
                  <a:txBody>
                    <a:bodyPr/>
                    <a:lstStyle/>
                    <a:p>
                      <a:pPr fontAlgn="t"/>
                      <a:r>
                        <a:rPr lang="fr-FR" u="none" strike="noStrike">
                          <a:effectLst/>
                          <a:latin typeface="Tahoma" panose="020B0604030504040204" pitchFamily="34" charset="0"/>
                          <a:hlinkClick r:id="rId15"/>
                        </a:rPr>
                        <a:t>docs.microsoft.com/­en-US/­sql/­sql-server</a:t>
                      </a:r>
                      <a:endParaRPr lang="fr-FR">
                        <a:effectLst/>
                        <a:latin typeface="Tahoma" panose="020B0604030504040204" pitchFamily="34" charset="0"/>
                      </a:endParaRPr>
                    </a:p>
                  </a:txBody>
                  <a:tcPr/>
                </a:tc>
                <a:tc>
                  <a:txBody>
                    <a:bodyPr/>
                    <a:lstStyle/>
                    <a:p>
                      <a:pPr fontAlgn="t"/>
                      <a:r>
                        <a:rPr lang="fr-FR" u="none" strike="noStrike">
                          <a:effectLst/>
                          <a:latin typeface="Tahoma" panose="020B0604030504040204" pitchFamily="34" charset="0"/>
                          <a:hlinkClick r:id="rId16"/>
                        </a:rPr>
                        <a:t>dev.mysql.com/­doc</a:t>
                      </a:r>
                      <a:endParaRPr lang="fr-FR">
                        <a:effectLst/>
                        <a:latin typeface="Tahoma" panose="020B0604030504040204" pitchFamily="34" charset="0"/>
                      </a:endParaRPr>
                    </a:p>
                  </a:txBody>
                  <a:tcPr/>
                </a:tc>
                <a:tc>
                  <a:txBody>
                    <a:bodyPr/>
                    <a:lstStyle/>
                    <a:p>
                      <a:pPr fontAlgn="t"/>
                      <a:r>
                        <a:rPr lang="fr-FR" u="none" strike="noStrike">
                          <a:effectLst/>
                          <a:latin typeface="Tahoma" panose="020B0604030504040204" pitchFamily="34" charset="0"/>
                          <a:hlinkClick r:id="rId17"/>
                        </a:rPr>
                        <a:t>www.postgresql.org/­docs</a:t>
                      </a:r>
                      <a:endParaRPr lang="fr-FR">
                        <a:effectLst/>
                        <a:latin typeface="Tahoma" panose="020B0604030504040204" pitchFamily="34" charset="0"/>
                      </a:endParaRPr>
                    </a:p>
                  </a:txBody>
                  <a:tcPr/>
                </a:tc>
                <a:extLst>
                  <a:ext uri="{0D108BD9-81ED-4DB2-BD59-A6C34878D82A}">
                    <a16:rowId xmlns:a16="http://schemas.microsoft.com/office/drawing/2014/main" val="3195043259"/>
                  </a:ext>
                </a:extLst>
              </a:tr>
              <a:tr h="673663">
                <a:tc>
                  <a:txBody>
                    <a:bodyPr/>
                    <a:lstStyle/>
                    <a:p>
                      <a:pPr fontAlgn="t"/>
                      <a:r>
                        <a:rPr lang="fr-FR">
                          <a:effectLst/>
                        </a:rPr>
                        <a:t>Developer</a:t>
                      </a:r>
                    </a:p>
                  </a:txBody>
                  <a:tcPr/>
                </a:tc>
                <a:tc>
                  <a:txBody>
                    <a:bodyPr/>
                    <a:lstStyle/>
                    <a:p>
                      <a:pPr fontAlgn="t"/>
                      <a:r>
                        <a:rPr lang="fr-FR">
                          <a:effectLst/>
                          <a:latin typeface="Tahoma" panose="020B0604030504040204" pitchFamily="34" charset="0"/>
                        </a:rPr>
                        <a:t>Microsoft</a:t>
                      </a:r>
                    </a:p>
                  </a:txBody>
                  <a:tcPr/>
                </a:tc>
                <a:tc>
                  <a:txBody>
                    <a:bodyPr/>
                    <a:lstStyle/>
                    <a:p>
                      <a:pPr fontAlgn="t"/>
                      <a:r>
                        <a:rPr lang="fr-FR">
                          <a:effectLst/>
                          <a:latin typeface="Tahoma" panose="020B0604030504040204" pitchFamily="34" charset="0"/>
                        </a:rPr>
                        <a:t>Oracle </a:t>
                      </a:r>
                    </a:p>
                  </a:txBody>
                  <a:tcPr/>
                </a:tc>
                <a:tc>
                  <a:txBody>
                    <a:bodyPr/>
                    <a:lstStyle/>
                    <a:p>
                      <a:pPr fontAlgn="t"/>
                      <a:r>
                        <a:rPr lang="fr-FR">
                          <a:effectLst/>
                          <a:latin typeface="Tahoma" panose="020B0604030504040204" pitchFamily="34" charset="0"/>
                        </a:rPr>
                        <a:t>PostgreSQL Global Development Group </a:t>
                      </a:r>
                    </a:p>
                  </a:txBody>
                  <a:tcPr/>
                </a:tc>
                <a:extLst>
                  <a:ext uri="{0D108BD9-81ED-4DB2-BD59-A6C34878D82A}">
                    <a16:rowId xmlns:a16="http://schemas.microsoft.com/office/drawing/2014/main" val="1285940733"/>
                  </a:ext>
                </a:extLst>
              </a:tr>
              <a:tr h="384950">
                <a:tc>
                  <a:txBody>
                    <a:bodyPr/>
                    <a:lstStyle/>
                    <a:p>
                      <a:pPr fontAlgn="t"/>
                      <a:r>
                        <a:rPr lang="fr-FR">
                          <a:effectLst/>
                        </a:rPr>
                        <a:t>Initial release</a:t>
                      </a:r>
                    </a:p>
                  </a:txBody>
                  <a:tcPr/>
                </a:tc>
                <a:tc>
                  <a:txBody>
                    <a:bodyPr/>
                    <a:lstStyle/>
                    <a:p>
                      <a:pPr fontAlgn="t"/>
                      <a:r>
                        <a:rPr lang="fr-FR">
                          <a:effectLst/>
                          <a:latin typeface="Tahoma" panose="020B0604030504040204" pitchFamily="34" charset="0"/>
                        </a:rPr>
                        <a:t>1989</a:t>
                      </a:r>
                    </a:p>
                  </a:txBody>
                  <a:tcPr/>
                </a:tc>
                <a:tc>
                  <a:txBody>
                    <a:bodyPr/>
                    <a:lstStyle/>
                    <a:p>
                      <a:pPr fontAlgn="t"/>
                      <a:r>
                        <a:rPr lang="fr-FR">
                          <a:effectLst/>
                          <a:latin typeface="Tahoma" panose="020B0604030504040204" pitchFamily="34" charset="0"/>
                        </a:rPr>
                        <a:t>1995</a:t>
                      </a:r>
                    </a:p>
                  </a:txBody>
                  <a:tcPr/>
                </a:tc>
                <a:tc>
                  <a:txBody>
                    <a:bodyPr/>
                    <a:lstStyle/>
                    <a:p>
                      <a:pPr fontAlgn="t"/>
                      <a:r>
                        <a:rPr lang="fr-FR">
                          <a:effectLst/>
                          <a:latin typeface="Tahoma" panose="020B0604030504040204" pitchFamily="34" charset="0"/>
                        </a:rPr>
                        <a:t>1989 </a:t>
                      </a:r>
                    </a:p>
                  </a:txBody>
                  <a:tcPr/>
                </a:tc>
                <a:extLst>
                  <a:ext uri="{0D108BD9-81ED-4DB2-BD59-A6C34878D82A}">
                    <a16:rowId xmlns:a16="http://schemas.microsoft.com/office/drawing/2014/main" val="3995532025"/>
                  </a:ext>
                </a:extLst>
              </a:tr>
              <a:tr h="673663">
                <a:tc>
                  <a:txBody>
                    <a:bodyPr/>
                    <a:lstStyle/>
                    <a:p>
                      <a:pPr fontAlgn="t"/>
                      <a:r>
                        <a:rPr lang="fr-FR">
                          <a:effectLst/>
                        </a:rPr>
                        <a:t>Current release</a:t>
                      </a:r>
                    </a:p>
                  </a:txBody>
                  <a:tcPr/>
                </a:tc>
                <a:tc>
                  <a:txBody>
                    <a:bodyPr/>
                    <a:lstStyle/>
                    <a:p>
                      <a:pPr fontAlgn="t"/>
                      <a:r>
                        <a:rPr lang="fr-FR">
                          <a:effectLst/>
                          <a:latin typeface="Tahoma" panose="020B0604030504040204" pitchFamily="34" charset="0"/>
                        </a:rPr>
                        <a:t>SQL Server 2019, November 2019</a:t>
                      </a:r>
                    </a:p>
                  </a:txBody>
                  <a:tcPr/>
                </a:tc>
                <a:tc>
                  <a:txBody>
                    <a:bodyPr/>
                    <a:lstStyle/>
                    <a:p>
                      <a:pPr fontAlgn="t"/>
                      <a:r>
                        <a:rPr lang="fr-FR">
                          <a:effectLst/>
                          <a:latin typeface="Tahoma" panose="020B0604030504040204" pitchFamily="34" charset="0"/>
                        </a:rPr>
                        <a:t>8.0.25, May 2021</a:t>
                      </a:r>
                    </a:p>
                  </a:txBody>
                  <a:tcPr/>
                </a:tc>
                <a:tc>
                  <a:txBody>
                    <a:bodyPr/>
                    <a:lstStyle/>
                    <a:p>
                      <a:pPr fontAlgn="t"/>
                      <a:r>
                        <a:rPr lang="fr-FR">
                          <a:effectLst/>
                          <a:latin typeface="Tahoma" panose="020B0604030504040204" pitchFamily="34" charset="0"/>
                        </a:rPr>
                        <a:t>13.3, May 2021</a:t>
                      </a:r>
                    </a:p>
                  </a:txBody>
                  <a:tcPr/>
                </a:tc>
                <a:extLst>
                  <a:ext uri="{0D108BD9-81ED-4DB2-BD59-A6C34878D82A}">
                    <a16:rowId xmlns:a16="http://schemas.microsoft.com/office/drawing/2014/main" val="2009879651"/>
                  </a:ext>
                </a:extLst>
              </a:tr>
              <a:tr h="384950">
                <a:tc>
                  <a:txBody>
                    <a:bodyPr/>
                    <a:lstStyle/>
                    <a:p>
                      <a:pPr fontAlgn="t"/>
                      <a:r>
                        <a:rPr lang="fr-FR">
                          <a:effectLst/>
                        </a:rPr>
                        <a:t>License </a:t>
                      </a:r>
                    </a:p>
                  </a:txBody>
                  <a:tcPr/>
                </a:tc>
                <a:tc>
                  <a:txBody>
                    <a:bodyPr/>
                    <a:lstStyle/>
                    <a:p>
                      <a:pPr fontAlgn="t"/>
                      <a:r>
                        <a:rPr lang="fr-FR">
                          <a:effectLst/>
                          <a:latin typeface="Tahoma" panose="020B0604030504040204" pitchFamily="34" charset="0"/>
                        </a:rPr>
                        <a:t>commercial </a:t>
                      </a:r>
                    </a:p>
                  </a:txBody>
                  <a:tcPr/>
                </a:tc>
                <a:tc>
                  <a:txBody>
                    <a:bodyPr/>
                    <a:lstStyle/>
                    <a:p>
                      <a:pPr fontAlgn="t"/>
                      <a:r>
                        <a:rPr lang="fr-FR">
                          <a:effectLst/>
                          <a:latin typeface="Tahoma" panose="020B0604030504040204" pitchFamily="34" charset="0"/>
                        </a:rPr>
                        <a:t>Open Source </a:t>
                      </a:r>
                    </a:p>
                  </a:txBody>
                  <a:tcPr/>
                </a:tc>
                <a:tc>
                  <a:txBody>
                    <a:bodyPr/>
                    <a:lstStyle/>
                    <a:p>
                      <a:pPr fontAlgn="t"/>
                      <a:r>
                        <a:rPr lang="fr-FR">
                          <a:effectLst/>
                          <a:latin typeface="Tahoma" panose="020B0604030504040204" pitchFamily="34" charset="0"/>
                        </a:rPr>
                        <a:t>Open Source </a:t>
                      </a:r>
                    </a:p>
                  </a:txBody>
                  <a:tcPr/>
                </a:tc>
                <a:extLst>
                  <a:ext uri="{0D108BD9-81ED-4DB2-BD59-A6C34878D82A}">
                    <a16:rowId xmlns:a16="http://schemas.microsoft.com/office/drawing/2014/main" val="384930158"/>
                  </a:ext>
                </a:extLst>
              </a:tr>
              <a:tr h="384950">
                <a:tc>
                  <a:txBody>
                    <a:bodyPr/>
                    <a:lstStyle/>
                    <a:p>
                      <a:pPr fontAlgn="t"/>
                      <a:r>
                        <a:rPr lang="fr-FR">
                          <a:effectLst/>
                        </a:rPr>
                        <a:t>Cloud-based only </a:t>
                      </a:r>
                    </a:p>
                  </a:txBody>
                  <a:tcPr/>
                </a:tc>
                <a:tc>
                  <a:txBody>
                    <a:bodyPr/>
                    <a:lstStyle/>
                    <a:p>
                      <a:pPr fontAlgn="t"/>
                      <a:r>
                        <a:rPr lang="fr-FR">
                          <a:effectLst/>
                          <a:latin typeface="Tahoma" panose="020B0604030504040204" pitchFamily="34" charset="0"/>
                        </a:rPr>
                        <a:t>no</a:t>
                      </a:r>
                    </a:p>
                  </a:txBody>
                  <a:tcPr/>
                </a:tc>
                <a:tc>
                  <a:txBody>
                    <a:bodyPr/>
                    <a:lstStyle/>
                    <a:p>
                      <a:pPr fontAlgn="t"/>
                      <a:r>
                        <a:rPr lang="fr-FR">
                          <a:effectLst/>
                          <a:latin typeface="Tahoma" panose="020B0604030504040204" pitchFamily="34" charset="0"/>
                        </a:rPr>
                        <a:t>no</a:t>
                      </a:r>
                    </a:p>
                  </a:txBody>
                  <a:tcPr/>
                </a:tc>
                <a:tc>
                  <a:txBody>
                    <a:bodyPr/>
                    <a:lstStyle/>
                    <a:p>
                      <a:pPr fontAlgn="t"/>
                      <a:r>
                        <a:rPr lang="fr-FR">
                          <a:effectLst/>
                          <a:latin typeface="Tahoma" panose="020B0604030504040204" pitchFamily="34" charset="0"/>
                        </a:rPr>
                        <a:t>no</a:t>
                      </a:r>
                    </a:p>
                  </a:txBody>
                  <a:tcPr/>
                </a:tc>
                <a:extLst>
                  <a:ext uri="{0D108BD9-81ED-4DB2-BD59-A6C34878D82A}">
                    <a16:rowId xmlns:a16="http://schemas.microsoft.com/office/drawing/2014/main" val="1929687171"/>
                  </a:ext>
                </a:extLst>
              </a:tr>
              <a:tr h="2405940">
                <a:tc>
                  <a:txBody>
                    <a:bodyPr/>
                    <a:lstStyle/>
                    <a:p>
                      <a:pPr fontAlgn="t"/>
                      <a:r>
                        <a:rPr lang="fr-FR">
                          <a:effectLst/>
                        </a:rPr>
                        <a:t>DBaaS offerings (sponsored links) </a:t>
                      </a:r>
                    </a:p>
                  </a:txBody>
                  <a:tcPr/>
                </a:tc>
                <a:tc>
                  <a:txBody>
                    <a:bodyPr/>
                    <a:lstStyle/>
                    <a:p>
                      <a:pPr fontAlgn="t"/>
                      <a:endParaRPr lang="fr-FR">
                        <a:effectLst/>
                        <a:latin typeface="Tahoma" panose="020B0604030504040204" pitchFamily="34" charset="0"/>
                      </a:endParaRPr>
                    </a:p>
                  </a:txBody>
                  <a:tcPr/>
                </a:tc>
                <a:tc>
                  <a:txBody>
                    <a:bodyPr/>
                    <a:lstStyle/>
                    <a:p>
                      <a:pPr fontAlgn="t"/>
                      <a:r>
                        <a:rPr lang="en-US" u="none" strike="noStrike">
                          <a:effectLst/>
                          <a:latin typeface="Tahoma" panose="020B0604030504040204" pitchFamily="34" charset="0"/>
                          <a:hlinkClick r:id="rId18"/>
                        </a:rPr>
                        <a:t>ScaleGrid for MySQL</a:t>
                      </a:r>
                      <a:r>
                        <a:rPr lang="en-US">
                          <a:effectLst/>
                          <a:latin typeface="Tahoma" panose="020B0604030504040204" pitchFamily="34" charset="0"/>
                        </a:rPr>
                        <a:t>: Fully managed MySQL hosting on AWS, Azure and DigitalOcean with high availability and SSH access on the #1 multi-cloud DBaaS.</a:t>
                      </a:r>
                    </a:p>
                  </a:txBody>
                  <a:tcPr/>
                </a:tc>
                <a:tc>
                  <a:txBody>
                    <a:bodyPr/>
                    <a:lstStyle/>
                    <a:p>
                      <a:pPr fontAlgn="t"/>
                      <a:r>
                        <a:rPr lang="en-US" u="none" strike="noStrike">
                          <a:effectLst/>
                          <a:latin typeface="Tahoma" panose="020B0604030504040204" pitchFamily="34" charset="0"/>
                          <a:hlinkClick r:id="rId19"/>
                        </a:rPr>
                        <a:t>ScaleGrid for PostgreSQL</a:t>
                      </a:r>
                      <a:r>
                        <a:rPr lang="en-US">
                          <a:effectLst/>
                          <a:latin typeface="Tahoma" panose="020B0604030504040204" pitchFamily="34" charset="0"/>
                        </a:rPr>
                        <a:t>: Fully managed PostgreSQL hosting on AWS, Azure and DigitalOcean with high availability and SSH access on the #1 multi-cloud DBaaS.</a:t>
                      </a:r>
                    </a:p>
                  </a:txBody>
                  <a:tcPr/>
                </a:tc>
                <a:extLst>
                  <a:ext uri="{0D108BD9-81ED-4DB2-BD59-A6C34878D82A}">
                    <a16:rowId xmlns:a16="http://schemas.microsoft.com/office/drawing/2014/main" val="3377831284"/>
                  </a:ext>
                </a:extLst>
              </a:tr>
              <a:tr h="384950">
                <a:tc>
                  <a:txBody>
                    <a:bodyPr/>
                    <a:lstStyle/>
                    <a:p>
                      <a:pPr fontAlgn="t"/>
                      <a:r>
                        <a:rPr lang="fr-FR">
                          <a:effectLst/>
                        </a:rPr>
                        <a:t>Implementation language</a:t>
                      </a:r>
                    </a:p>
                  </a:txBody>
                  <a:tcPr/>
                </a:tc>
                <a:tc>
                  <a:txBody>
                    <a:bodyPr/>
                    <a:lstStyle/>
                    <a:p>
                      <a:pPr fontAlgn="t"/>
                      <a:r>
                        <a:rPr lang="fr-FR">
                          <a:effectLst/>
                          <a:latin typeface="Tahoma" panose="020B0604030504040204" pitchFamily="34" charset="0"/>
                        </a:rPr>
                        <a:t>C++</a:t>
                      </a:r>
                    </a:p>
                  </a:txBody>
                  <a:tcPr/>
                </a:tc>
                <a:tc>
                  <a:txBody>
                    <a:bodyPr/>
                    <a:lstStyle/>
                    <a:p>
                      <a:pPr fontAlgn="t"/>
                      <a:r>
                        <a:rPr lang="fr-FR">
                          <a:effectLst/>
                          <a:latin typeface="Tahoma" panose="020B0604030504040204" pitchFamily="34" charset="0"/>
                        </a:rPr>
                        <a:t>C and C++</a:t>
                      </a:r>
                    </a:p>
                  </a:txBody>
                  <a:tcPr/>
                </a:tc>
                <a:tc>
                  <a:txBody>
                    <a:bodyPr/>
                    <a:lstStyle/>
                    <a:p>
                      <a:pPr fontAlgn="t"/>
                      <a:r>
                        <a:rPr lang="fr-FR">
                          <a:effectLst/>
                          <a:latin typeface="Tahoma" panose="020B0604030504040204" pitchFamily="34" charset="0"/>
                        </a:rPr>
                        <a:t>C</a:t>
                      </a:r>
                    </a:p>
                  </a:txBody>
                  <a:tcPr/>
                </a:tc>
                <a:extLst>
                  <a:ext uri="{0D108BD9-81ED-4DB2-BD59-A6C34878D82A}">
                    <a16:rowId xmlns:a16="http://schemas.microsoft.com/office/drawing/2014/main" val="83218709"/>
                  </a:ext>
                </a:extLst>
              </a:tr>
              <a:tr h="2694653">
                <a:tc>
                  <a:txBody>
                    <a:bodyPr/>
                    <a:lstStyle/>
                    <a:p>
                      <a:pPr fontAlgn="t"/>
                      <a:r>
                        <a:rPr lang="fr-FR">
                          <a:effectLst/>
                        </a:rPr>
                        <a:t>Server operating systems</a:t>
                      </a:r>
                    </a:p>
                  </a:txBody>
                  <a:tcPr/>
                </a:tc>
                <a:tc>
                  <a:txBody>
                    <a:bodyPr/>
                    <a:lstStyle/>
                    <a:p>
                      <a:pPr fontAlgn="t"/>
                      <a:r>
                        <a:rPr lang="fr-FR">
                          <a:effectLst/>
                          <a:latin typeface="Tahoma" panose="020B0604030504040204" pitchFamily="34" charset="0"/>
                        </a:rPr>
                        <a:t>Linux</a:t>
                      </a:r>
                      <a:br>
                        <a:rPr lang="fr-FR">
                          <a:effectLst/>
                          <a:latin typeface="Tahoma" panose="020B0604030504040204" pitchFamily="34" charset="0"/>
                        </a:rPr>
                      </a:br>
                      <a:r>
                        <a:rPr lang="fr-FR">
                          <a:effectLst/>
                          <a:latin typeface="Tahoma" panose="020B0604030504040204" pitchFamily="34" charset="0"/>
                        </a:rPr>
                        <a:t>Windows</a:t>
                      </a:r>
                    </a:p>
                  </a:txBody>
                  <a:tcPr/>
                </a:tc>
                <a:tc>
                  <a:txBody>
                    <a:bodyPr/>
                    <a:lstStyle/>
                    <a:p>
                      <a:pPr fontAlgn="t"/>
                      <a:r>
                        <a:rPr lang="fr-FR">
                          <a:effectLst/>
                          <a:latin typeface="Tahoma" panose="020B0604030504040204" pitchFamily="34" charset="0"/>
                        </a:rPr>
                        <a:t>FreeBSD</a:t>
                      </a:r>
                      <a:br>
                        <a:rPr lang="fr-FR">
                          <a:effectLst/>
                          <a:latin typeface="Tahoma" panose="020B0604030504040204" pitchFamily="34" charset="0"/>
                        </a:rPr>
                      </a:br>
                      <a:r>
                        <a:rPr lang="fr-FR">
                          <a:effectLst/>
                          <a:latin typeface="Tahoma" panose="020B0604030504040204" pitchFamily="34" charset="0"/>
                        </a:rPr>
                        <a:t>Linux</a:t>
                      </a:r>
                      <a:br>
                        <a:rPr lang="fr-FR">
                          <a:effectLst/>
                          <a:latin typeface="Tahoma" panose="020B0604030504040204" pitchFamily="34" charset="0"/>
                        </a:rPr>
                      </a:br>
                      <a:r>
                        <a:rPr lang="fr-FR">
                          <a:effectLst/>
                          <a:latin typeface="Tahoma" panose="020B0604030504040204" pitchFamily="34" charset="0"/>
                        </a:rPr>
                        <a:t>OS X</a:t>
                      </a:r>
                      <a:br>
                        <a:rPr lang="fr-FR">
                          <a:effectLst/>
                          <a:latin typeface="Tahoma" panose="020B0604030504040204" pitchFamily="34" charset="0"/>
                        </a:rPr>
                      </a:br>
                      <a:r>
                        <a:rPr lang="fr-FR">
                          <a:effectLst/>
                          <a:latin typeface="Tahoma" panose="020B0604030504040204" pitchFamily="34" charset="0"/>
                        </a:rPr>
                        <a:t>Solaris</a:t>
                      </a:r>
                      <a:br>
                        <a:rPr lang="fr-FR">
                          <a:effectLst/>
                          <a:latin typeface="Tahoma" panose="020B0604030504040204" pitchFamily="34" charset="0"/>
                        </a:rPr>
                      </a:br>
                      <a:r>
                        <a:rPr lang="fr-FR">
                          <a:effectLst/>
                          <a:latin typeface="Tahoma" panose="020B0604030504040204" pitchFamily="34" charset="0"/>
                        </a:rPr>
                        <a:t>Windows</a:t>
                      </a:r>
                    </a:p>
                  </a:txBody>
                  <a:tcPr/>
                </a:tc>
                <a:tc>
                  <a:txBody>
                    <a:bodyPr/>
                    <a:lstStyle/>
                    <a:p>
                      <a:pPr fontAlgn="t"/>
                      <a:r>
                        <a:rPr lang="fr-FR">
                          <a:effectLst/>
                          <a:latin typeface="Tahoma" panose="020B0604030504040204" pitchFamily="34" charset="0"/>
                        </a:rPr>
                        <a:t>FreeBSD</a:t>
                      </a:r>
                      <a:br>
                        <a:rPr lang="fr-FR">
                          <a:effectLst/>
                          <a:latin typeface="Tahoma" panose="020B0604030504040204" pitchFamily="34" charset="0"/>
                        </a:rPr>
                      </a:br>
                      <a:r>
                        <a:rPr lang="fr-FR">
                          <a:effectLst/>
                          <a:latin typeface="Tahoma" panose="020B0604030504040204" pitchFamily="34" charset="0"/>
                        </a:rPr>
                        <a:t>HP-UX</a:t>
                      </a:r>
                      <a:br>
                        <a:rPr lang="fr-FR">
                          <a:effectLst/>
                          <a:latin typeface="Tahoma" panose="020B0604030504040204" pitchFamily="34" charset="0"/>
                        </a:rPr>
                      </a:br>
                      <a:r>
                        <a:rPr lang="fr-FR">
                          <a:effectLst/>
                          <a:latin typeface="Tahoma" panose="020B0604030504040204" pitchFamily="34" charset="0"/>
                        </a:rPr>
                        <a:t>Linux</a:t>
                      </a:r>
                      <a:br>
                        <a:rPr lang="fr-FR">
                          <a:effectLst/>
                          <a:latin typeface="Tahoma" panose="020B0604030504040204" pitchFamily="34" charset="0"/>
                        </a:rPr>
                      </a:br>
                      <a:r>
                        <a:rPr lang="fr-FR">
                          <a:effectLst/>
                          <a:latin typeface="Tahoma" panose="020B0604030504040204" pitchFamily="34" charset="0"/>
                        </a:rPr>
                        <a:t>NetBSD</a:t>
                      </a:r>
                      <a:br>
                        <a:rPr lang="fr-FR">
                          <a:effectLst/>
                          <a:latin typeface="Tahoma" panose="020B0604030504040204" pitchFamily="34" charset="0"/>
                        </a:rPr>
                      </a:br>
                      <a:r>
                        <a:rPr lang="fr-FR">
                          <a:effectLst/>
                          <a:latin typeface="Tahoma" panose="020B0604030504040204" pitchFamily="34" charset="0"/>
                        </a:rPr>
                        <a:t>OpenBSD</a:t>
                      </a:r>
                      <a:br>
                        <a:rPr lang="fr-FR">
                          <a:effectLst/>
                          <a:latin typeface="Tahoma" panose="020B0604030504040204" pitchFamily="34" charset="0"/>
                        </a:rPr>
                      </a:br>
                      <a:r>
                        <a:rPr lang="fr-FR">
                          <a:effectLst/>
                          <a:latin typeface="Tahoma" panose="020B0604030504040204" pitchFamily="34" charset="0"/>
                        </a:rPr>
                        <a:t>OS X</a:t>
                      </a:r>
                      <a:br>
                        <a:rPr lang="fr-FR">
                          <a:effectLst/>
                          <a:latin typeface="Tahoma" panose="020B0604030504040204" pitchFamily="34" charset="0"/>
                        </a:rPr>
                      </a:br>
                      <a:r>
                        <a:rPr lang="fr-FR">
                          <a:effectLst/>
                          <a:latin typeface="Tahoma" panose="020B0604030504040204" pitchFamily="34" charset="0"/>
                        </a:rPr>
                        <a:t>Solaris</a:t>
                      </a:r>
                      <a:br>
                        <a:rPr lang="fr-FR">
                          <a:effectLst/>
                          <a:latin typeface="Tahoma" panose="020B0604030504040204" pitchFamily="34" charset="0"/>
                        </a:rPr>
                      </a:br>
                      <a:r>
                        <a:rPr lang="fr-FR">
                          <a:effectLst/>
                          <a:latin typeface="Tahoma" panose="020B0604030504040204" pitchFamily="34" charset="0"/>
                        </a:rPr>
                        <a:t>Unix</a:t>
                      </a:r>
                      <a:br>
                        <a:rPr lang="fr-FR">
                          <a:effectLst/>
                          <a:latin typeface="Tahoma" panose="020B0604030504040204" pitchFamily="34" charset="0"/>
                        </a:rPr>
                      </a:br>
                      <a:r>
                        <a:rPr lang="fr-FR">
                          <a:effectLst/>
                          <a:latin typeface="Tahoma" panose="020B0604030504040204" pitchFamily="34" charset="0"/>
                        </a:rPr>
                        <a:t>Windows</a:t>
                      </a:r>
                    </a:p>
                  </a:txBody>
                  <a:tcPr/>
                </a:tc>
                <a:extLst>
                  <a:ext uri="{0D108BD9-81ED-4DB2-BD59-A6C34878D82A}">
                    <a16:rowId xmlns:a16="http://schemas.microsoft.com/office/drawing/2014/main" val="4006701994"/>
                  </a:ext>
                </a:extLst>
              </a:tr>
              <a:tr h="384950">
                <a:tc>
                  <a:txBody>
                    <a:bodyPr/>
                    <a:lstStyle/>
                    <a:p>
                      <a:pPr fontAlgn="t"/>
                      <a:r>
                        <a:rPr lang="fr-FR">
                          <a:effectLst/>
                        </a:rPr>
                        <a:t>Data scheme</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extLst>
                  <a:ext uri="{0D108BD9-81ED-4DB2-BD59-A6C34878D82A}">
                    <a16:rowId xmlns:a16="http://schemas.microsoft.com/office/drawing/2014/main" val="330997430"/>
                  </a:ext>
                </a:extLst>
              </a:tr>
              <a:tr h="384950">
                <a:tc>
                  <a:txBody>
                    <a:bodyPr/>
                    <a:lstStyle/>
                    <a:p>
                      <a:pPr fontAlgn="t"/>
                      <a:r>
                        <a:rPr lang="fr-FR">
                          <a:effectLst/>
                        </a:rPr>
                        <a:t>Typing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extLst>
                  <a:ext uri="{0D108BD9-81ED-4DB2-BD59-A6C34878D82A}">
                    <a16:rowId xmlns:a16="http://schemas.microsoft.com/office/drawing/2014/main" val="3718093359"/>
                  </a:ext>
                </a:extLst>
              </a:tr>
              <a:tr h="384950">
                <a:tc>
                  <a:txBody>
                    <a:bodyPr/>
                    <a:lstStyle/>
                    <a:p>
                      <a:pPr fontAlgn="t"/>
                      <a:r>
                        <a:rPr lang="fr-FR">
                          <a:effectLst/>
                        </a:rPr>
                        <a:t>XML support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 </a:t>
                      </a:r>
                    </a:p>
                  </a:txBody>
                  <a:tcPr/>
                </a:tc>
                <a:extLst>
                  <a:ext uri="{0D108BD9-81ED-4DB2-BD59-A6C34878D82A}">
                    <a16:rowId xmlns:a16="http://schemas.microsoft.com/office/drawing/2014/main" val="505979173"/>
                  </a:ext>
                </a:extLst>
              </a:tr>
              <a:tr h="384950">
                <a:tc>
                  <a:txBody>
                    <a:bodyPr/>
                    <a:lstStyle/>
                    <a:p>
                      <a:pPr fontAlgn="t"/>
                      <a:r>
                        <a:rPr lang="fr-FR">
                          <a:effectLst/>
                        </a:rPr>
                        <a:t>Secondary indexes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extLst>
                  <a:ext uri="{0D108BD9-81ED-4DB2-BD59-A6C34878D82A}">
                    <a16:rowId xmlns:a16="http://schemas.microsoft.com/office/drawing/2014/main" val="1821049640"/>
                  </a:ext>
                </a:extLst>
              </a:tr>
              <a:tr h="384950">
                <a:tc>
                  <a:txBody>
                    <a:bodyPr/>
                    <a:lstStyle/>
                    <a:p>
                      <a:pPr fontAlgn="t"/>
                      <a:r>
                        <a:rPr lang="fr-FR">
                          <a:effectLst/>
                        </a:rPr>
                        <a:t>SQL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 </a:t>
                      </a:r>
                    </a:p>
                  </a:txBody>
                  <a:tcPr/>
                </a:tc>
                <a:tc>
                  <a:txBody>
                    <a:bodyPr/>
                    <a:lstStyle/>
                    <a:p>
                      <a:pPr fontAlgn="t"/>
                      <a:r>
                        <a:rPr lang="fr-FR">
                          <a:effectLst/>
                          <a:latin typeface="Tahoma" panose="020B0604030504040204" pitchFamily="34" charset="0"/>
                        </a:rPr>
                        <a:t>yes </a:t>
                      </a:r>
                    </a:p>
                  </a:txBody>
                  <a:tcPr/>
                </a:tc>
                <a:extLst>
                  <a:ext uri="{0D108BD9-81ED-4DB2-BD59-A6C34878D82A}">
                    <a16:rowId xmlns:a16="http://schemas.microsoft.com/office/drawing/2014/main" val="2215670681"/>
                  </a:ext>
                </a:extLst>
              </a:tr>
              <a:tr h="1828514">
                <a:tc>
                  <a:txBody>
                    <a:bodyPr/>
                    <a:lstStyle/>
                    <a:p>
                      <a:pPr fontAlgn="t"/>
                      <a:r>
                        <a:rPr lang="en-US">
                          <a:effectLst/>
                        </a:rPr>
                        <a:t>APIs and other access methods</a:t>
                      </a:r>
                    </a:p>
                  </a:txBody>
                  <a:tcPr/>
                </a:tc>
                <a:tc>
                  <a:txBody>
                    <a:bodyPr/>
                    <a:lstStyle/>
                    <a:p>
                      <a:pPr fontAlgn="t"/>
                      <a:r>
                        <a:rPr lang="fr-FR">
                          <a:effectLst/>
                          <a:latin typeface="Tahoma" panose="020B0604030504040204" pitchFamily="34" charset="0"/>
                        </a:rPr>
                        <a:t>ADO.NET</a:t>
                      </a:r>
                      <a:br>
                        <a:rPr lang="fr-FR">
                          <a:effectLst/>
                          <a:latin typeface="Tahoma" panose="020B0604030504040204" pitchFamily="34" charset="0"/>
                        </a:rPr>
                      </a:br>
                      <a:r>
                        <a:rPr lang="fr-FR">
                          <a:effectLst/>
                          <a:latin typeface="Tahoma" panose="020B0604030504040204" pitchFamily="34" charset="0"/>
                        </a:rPr>
                        <a:t>JDBC</a:t>
                      </a:r>
                      <a:br>
                        <a:rPr lang="fr-FR">
                          <a:effectLst/>
                          <a:latin typeface="Tahoma" panose="020B0604030504040204" pitchFamily="34" charset="0"/>
                        </a:rPr>
                      </a:br>
                      <a:r>
                        <a:rPr lang="fr-FR">
                          <a:effectLst/>
                          <a:latin typeface="Tahoma" panose="020B0604030504040204" pitchFamily="34" charset="0"/>
                        </a:rPr>
                        <a:t>ODBC</a:t>
                      </a:r>
                      <a:br>
                        <a:rPr lang="fr-FR">
                          <a:effectLst/>
                          <a:latin typeface="Tahoma" panose="020B0604030504040204" pitchFamily="34" charset="0"/>
                        </a:rPr>
                      </a:br>
                      <a:r>
                        <a:rPr lang="fr-FR">
                          <a:effectLst/>
                          <a:latin typeface="Tahoma" panose="020B0604030504040204" pitchFamily="34" charset="0"/>
                        </a:rPr>
                        <a:t>OLE DB</a:t>
                      </a:r>
                      <a:br>
                        <a:rPr lang="fr-FR">
                          <a:effectLst/>
                          <a:latin typeface="Tahoma" panose="020B0604030504040204" pitchFamily="34" charset="0"/>
                        </a:rPr>
                      </a:br>
                      <a:r>
                        <a:rPr lang="fr-FR">
                          <a:effectLst/>
                          <a:latin typeface="Tahoma" panose="020B0604030504040204" pitchFamily="34" charset="0"/>
                        </a:rPr>
                        <a:t>Tabular Data Stream (TDS)</a:t>
                      </a:r>
                    </a:p>
                  </a:txBody>
                  <a:tcPr/>
                </a:tc>
                <a:tc>
                  <a:txBody>
                    <a:bodyPr/>
                    <a:lstStyle/>
                    <a:p>
                      <a:pPr fontAlgn="t"/>
                      <a:r>
                        <a:rPr lang="en-US">
                          <a:effectLst/>
                          <a:latin typeface="Tahoma" panose="020B0604030504040204" pitchFamily="34" charset="0"/>
                        </a:rPr>
                        <a:t>ADO.NET</a:t>
                      </a:r>
                      <a:br>
                        <a:rPr lang="en-US">
                          <a:effectLst/>
                          <a:latin typeface="Tahoma" panose="020B0604030504040204" pitchFamily="34" charset="0"/>
                        </a:rPr>
                      </a:br>
                      <a:r>
                        <a:rPr lang="en-US">
                          <a:effectLst/>
                          <a:latin typeface="Tahoma" panose="020B0604030504040204" pitchFamily="34" charset="0"/>
                        </a:rPr>
                        <a:t>JDBC</a:t>
                      </a:r>
                      <a:br>
                        <a:rPr lang="en-US">
                          <a:effectLst/>
                          <a:latin typeface="Tahoma" panose="020B0604030504040204" pitchFamily="34" charset="0"/>
                        </a:rPr>
                      </a:br>
                      <a:r>
                        <a:rPr lang="en-US">
                          <a:effectLst/>
                          <a:latin typeface="Tahoma" panose="020B0604030504040204" pitchFamily="34" charset="0"/>
                        </a:rPr>
                        <a:t>ODBC</a:t>
                      </a:r>
                      <a:br>
                        <a:rPr lang="en-US">
                          <a:effectLst/>
                          <a:latin typeface="Tahoma" panose="020B0604030504040204" pitchFamily="34" charset="0"/>
                        </a:rPr>
                      </a:br>
                      <a:r>
                        <a:rPr lang="en-US">
                          <a:effectLst/>
                          <a:latin typeface="Tahoma" panose="020B0604030504040204" pitchFamily="34" charset="0"/>
                        </a:rPr>
                        <a:t>Proprietary native API</a:t>
                      </a:r>
                    </a:p>
                  </a:txBody>
                  <a:tcPr/>
                </a:tc>
                <a:tc>
                  <a:txBody>
                    <a:bodyPr/>
                    <a:lstStyle/>
                    <a:p>
                      <a:pPr fontAlgn="t"/>
                      <a:r>
                        <a:rPr lang="en-US">
                          <a:effectLst/>
                          <a:latin typeface="Tahoma" panose="020B0604030504040204" pitchFamily="34" charset="0"/>
                        </a:rPr>
                        <a:t>ADO.NET</a:t>
                      </a:r>
                      <a:br>
                        <a:rPr lang="en-US">
                          <a:effectLst/>
                          <a:latin typeface="Tahoma" panose="020B0604030504040204" pitchFamily="34" charset="0"/>
                        </a:rPr>
                      </a:br>
                      <a:r>
                        <a:rPr lang="en-US">
                          <a:effectLst/>
                          <a:latin typeface="Tahoma" panose="020B0604030504040204" pitchFamily="34" charset="0"/>
                        </a:rPr>
                        <a:t>JDBC</a:t>
                      </a:r>
                      <a:br>
                        <a:rPr lang="en-US">
                          <a:effectLst/>
                          <a:latin typeface="Tahoma" panose="020B0604030504040204" pitchFamily="34" charset="0"/>
                        </a:rPr>
                      </a:br>
                      <a:r>
                        <a:rPr lang="en-US">
                          <a:effectLst/>
                          <a:latin typeface="Tahoma" panose="020B0604030504040204" pitchFamily="34" charset="0"/>
                        </a:rPr>
                        <a:t>native C library</a:t>
                      </a:r>
                      <a:br>
                        <a:rPr lang="en-US">
                          <a:effectLst/>
                          <a:latin typeface="Tahoma" panose="020B0604030504040204" pitchFamily="34" charset="0"/>
                        </a:rPr>
                      </a:br>
                      <a:r>
                        <a:rPr lang="en-US">
                          <a:effectLst/>
                          <a:latin typeface="Tahoma" panose="020B0604030504040204" pitchFamily="34" charset="0"/>
                        </a:rPr>
                        <a:t>ODBC</a:t>
                      </a:r>
                      <a:br>
                        <a:rPr lang="en-US">
                          <a:effectLst/>
                          <a:latin typeface="Tahoma" panose="020B0604030504040204" pitchFamily="34" charset="0"/>
                        </a:rPr>
                      </a:br>
                      <a:r>
                        <a:rPr lang="en-US">
                          <a:effectLst/>
                          <a:latin typeface="Tahoma" panose="020B0604030504040204" pitchFamily="34" charset="0"/>
                        </a:rPr>
                        <a:t>streaming API for large objects</a:t>
                      </a:r>
                    </a:p>
                  </a:txBody>
                  <a:tcPr/>
                </a:tc>
                <a:extLst>
                  <a:ext uri="{0D108BD9-81ED-4DB2-BD59-A6C34878D82A}">
                    <a16:rowId xmlns:a16="http://schemas.microsoft.com/office/drawing/2014/main" val="3713139140"/>
                  </a:ext>
                </a:extLst>
              </a:tr>
              <a:tr h="5581781">
                <a:tc>
                  <a:txBody>
                    <a:bodyPr/>
                    <a:lstStyle/>
                    <a:p>
                      <a:pPr fontAlgn="t"/>
                      <a:r>
                        <a:rPr lang="fr-FR">
                          <a:effectLst/>
                        </a:rPr>
                        <a:t>Supported programming languages</a:t>
                      </a:r>
                    </a:p>
                  </a:txBody>
                  <a:tcPr/>
                </a:tc>
                <a:tc>
                  <a:txBody>
                    <a:bodyPr/>
                    <a:lstStyle/>
                    <a:p>
                      <a:pPr fontAlgn="t"/>
                      <a:r>
                        <a:rPr lang="fr-FR">
                          <a:effectLst/>
                          <a:latin typeface="Tahoma" panose="020B0604030504040204" pitchFamily="34" charset="0"/>
                        </a:rPr>
                        <a:t>C#</a:t>
                      </a:r>
                      <a:br>
                        <a:rPr lang="fr-FR">
                          <a:effectLst/>
                          <a:latin typeface="Tahoma" panose="020B0604030504040204" pitchFamily="34" charset="0"/>
                        </a:rPr>
                      </a:br>
                      <a:r>
                        <a:rPr lang="fr-FR">
                          <a:effectLst/>
                          <a:latin typeface="Tahoma" panose="020B0604030504040204" pitchFamily="34" charset="0"/>
                        </a:rPr>
                        <a:t>C++</a:t>
                      </a:r>
                      <a:br>
                        <a:rPr lang="fr-FR">
                          <a:effectLst/>
                          <a:latin typeface="Tahoma" panose="020B0604030504040204" pitchFamily="34" charset="0"/>
                        </a:rPr>
                      </a:br>
                      <a:r>
                        <a:rPr lang="fr-FR">
                          <a:effectLst/>
                          <a:latin typeface="Tahoma" panose="020B0604030504040204" pitchFamily="34" charset="0"/>
                        </a:rPr>
                        <a:t>Delphi</a:t>
                      </a:r>
                      <a:br>
                        <a:rPr lang="fr-FR">
                          <a:effectLst/>
                          <a:latin typeface="Tahoma" panose="020B0604030504040204" pitchFamily="34" charset="0"/>
                        </a:rPr>
                      </a:br>
                      <a:r>
                        <a:rPr lang="fr-FR">
                          <a:effectLst/>
                          <a:latin typeface="Tahoma" panose="020B0604030504040204" pitchFamily="34" charset="0"/>
                        </a:rPr>
                        <a:t>Go</a:t>
                      </a:r>
                      <a:br>
                        <a:rPr lang="fr-FR">
                          <a:effectLst/>
                          <a:latin typeface="Tahoma" panose="020B0604030504040204" pitchFamily="34" charset="0"/>
                        </a:rPr>
                      </a:br>
                      <a:r>
                        <a:rPr lang="fr-FR">
                          <a:effectLst/>
                          <a:latin typeface="Tahoma" panose="020B0604030504040204" pitchFamily="34" charset="0"/>
                        </a:rPr>
                        <a:t>Java</a:t>
                      </a:r>
                      <a:br>
                        <a:rPr lang="fr-FR">
                          <a:effectLst/>
                          <a:latin typeface="Tahoma" panose="020B0604030504040204" pitchFamily="34" charset="0"/>
                        </a:rPr>
                      </a:br>
                      <a:r>
                        <a:rPr lang="fr-FR">
                          <a:effectLst/>
                          <a:latin typeface="Tahoma" panose="020B0604030504040204" pitchFamily="34" charset="0"/>
                        </a:rPr>
                        <a:t>JavaScript (Node.js)</a:t>
                      </a:r>
                      <a:br>
                        <a:rPr lang="fr-FR">
                          <a:effectLst/>
                          <a:latin typeface="Tahoma" panose="020B0604030504040204" pitchFamily="34" charset="0"/>
                        </a:rPr>
                      </a:br>
                      <a:r>
                        <a:rPr lang="fr-FR">
                          <a:effectLst/>
                          <a:latin typeface="Tahoma" panose="020B0604030504040204" pitchFamily="34" charset="0"/>
                        </a:rPr>
                        <a:t>PHP</a:t>
                      </a:r>
                      <a:br>
                        <a:rPr lang="fr-FR">
                          <a:effectLst/>
                          <a:latin typeface="Tahoma" panose="020B0604030504040204" pitchFamily="34" charset="0"/>
                        </a:rPr>
                      </a:br>
                      <a:r>
                        <a:rPr lang="fr-FR">
                          <a:effectLst/>
                          <a:latin typeface="Tahoma" panose="020B0604030504040204" pitchFamily="34" charset="0"/>
                        </a:rPr>
                        <a:t>Python</a:t>
                      </a:r>
                      <a:br>
                        <a:rPr lang="fr-FR">
                          <a:effectLst/>
                          <a:latin typeface="Tahoma" panose="020B0604030504040204" pitchFamily="34" charset="0"/>
                        </a:rPr>
                      </a:br>
                      <a:r>
                        <a:rPr lang="fr-FR">
                          <a:effectLst/>
                          <a:latin typeface="Tahoma" panose="020B0604030504040204" pitchFamily="34" charset="0"/>
                        </a:rPr>
                        <a:t>R</a:t>
                      </a:r>
                      <a:br>
                        <a:rPr lang="fr-FR">
                          <a:effectLst/>
                          <a:latin typeface="Tahoma" panose="020B0604030504040204" pitchFamily="34" charset="0"/>
                        </a:rPr>
                      </a:br>
                      <a:r>
                        <a:rPr lang="fr-FR">
                          <a:effectLst/>
                          <a:latin typeface="Tahoma" panose="020B0604030504040204" pitchFamily="34" charset="0"/>
                        </a:rPr>
                        <a:t>Ruby</a:t>
                      </a:r>
                      <a:br>
                        <a:rPr lang="fr-FR">
                          <a:effectLst/>
                          <a:latin typeface="Tahoma" panose="020B0604030504040204" pitchFamily="34" charset="0"/>
                        </a:rPr>
                      </a:br>
                      <a:r>
                        <a:rPr lang="fr-FR">
                          <a:effectLst/>
                          <a:latin typeface="Tahoma" panose="020B0604030504040204" pitchFamily="34" charset="0"/>
                        </a:rPr>
                        <a:t>Visual Basic</a:t>
                      </a:r>
                    </a:p>
                  </a:txBody>
                  <a:tcPr/>
                </a:tc>
                <a:tc>
                  <a:txBody>
                    <a:bodyPr/>
                    <a:lstStyle/>
                    <a:p>
                      <a:pPr fontAlgn="t"/>
                      <a:r>
                        <a:rPr lang="fr-FR">
                          <a:effectLst/>
                          <a:latin typeface="Tahoma" panose="020B0604030504040204" pitchFamily="34" charset="0"/>
                        </a:rPr>
                        <a:t>Ada</a:t>
                      </a:r>
                      <a:br>
                        <a:rPr lang="fr-FR">
                          <a:effectLst/>
                          <a:latin typeface="Tahoma" panose="020B0604030504040204" pitchFamily="34" charset="0"/>
                        </a:rPr>
                      </a:br>
                      <a:r>
                        <a:rPr lang="fr-FR">
                          <a:effectLst/>
                          <a:latin typeface="Tahoma" panose="020B0604030504040204" pitchFamily="34" charset="0"/>
                        </a:rPr>
                        <a:t>C</a:t>
                      </a:r>
                      <a:br>
                        <a:rPr lang="fr-FR">
                          <a:effectLst/>
                          <a:latin typeface="Tahoma" panose="020B0604030504040204" pitchFamily="34" charset="0"/>
                        </a:rPr>
                      </a:br>
                      <a:r>
                        <a:rPr lang="fr-FR">
                          <a:effectLst/>
                          <a:latin typeface="Tahoma" panose="020B0604030504040204" pitchFamily="34" charset="0"/>
                        </a:rPr>
                        <a:t>C#</a:t>
                      </a:r>
                      <a:br>
                        <a:rPr lang="fr-FR">
                          <a:effectLst/>
                          <a:latin typeface="Tahoma" panose="020B0604030504040204" pitchFamily="34" charset="0"/>
                        </a:rPr>
                      </a:br>
                      <a:r>
                        <a:rPr lang="fr-FR">
                          <a:effectLst/>
                          <a:latin typeface="Tahoma" panose="020B0604030504040204" pitchFamily="34" charset="0"/>
                        </a:rPr>
                        <a:t>C++</a:t>
                      </a:r>
                      <a:br>
                        <a:rPr lang="fr-FR">
                          <a:effectLst/>
                          <a:latin typeface="Tahoma" panose="020B0604030504040204" pitchFamily="34" charset="0"/>
                        </a:rPr>
                      </a:br>
                      <a:r>
                        <a:rPr lang="fr-FR">
                          <a:effectLst/>
                          <a:latin typeface="Tahoma" panose="020B0604030504040204" pitchFamily="34" charset="0"/>
                        </a:rPr>
                        <a:t>D</a:t>
                      </a:r>
                      <a:br>
                        <a:rPr lang="fr-FR">
                          <a:effectLst/>
                          <a:latin typeface="Tahoma" panose="020B0604030504040204" pitchFamily="34" charset="0"/>
                        </a:rPr>
                      </a:br>
                      <a:r>
                        <a:rPr lang="fr-FR">
                          <a:effectLst/>
                          <a:latin typeface="Tahoma" panose="020B0604030504040204" pitchFamily="34" charset="0"/>
                        </a:rPr>
                        <a:t>Delphi</a:t>
                      </a:r>
                      <a:br>
                        <a:rPr lang="fr-FR">
                          <a:effectLst/>
                          <a:latin typeface="Tahoma" panose="020B0604030504040204" pitchFamily="34" charset="0"/>
                        </a:rPr>
                      </a:br>
                      <a:r>
                        <a:rPr lang="fr-FR">
                          <a:effectLst/>
                          <a:latin typeface="Tahoma" panose="020B0604030504040204" pitchFamily="34" charset="0"/>
                        </a:rPr>
                        <a:t>Eiffel</a:t>
                      </a:r>
                      <a:br>
                        <a:rPr lang="fr-FR">
                          <a:effectLst/>
                          <a:latin typeface="Tahoma" panose="020B0604030504040204" pitchFamily="34" charset="0"/>
                        </a:rPr>
                      </a:br>
                      <a:r>
                        <a:rPr lang="fr-FR">
                          <a:effectLst/>
                          <a:latin typeface="Tahoma" panose="020B0604030504040204" pitchFamily="34" charset="0"/>
                        </a:rPr>
                        <a:t>Erlang</a:t>
                      </a:r>
                      <a:br>
                        <a:rPr lang="fr-FR">
                          <a:effectLst/>
                          <a:latin typeface="Tahoma" panose="020B0604030504040204" pitchFamily="34" charset="0"/>
                        </a:rPr>
                      </a:br>
                      <a:r>
                        <a:rPr lang="fr-FR">
                          <a:effectLst/>
                          <a:latin typeface="Tahoma" panose="020B0604030504040204" pitchFamily="34" charset="0"/>
                        </a:rPr>
                        <a:t>Haskell</a:t>
                      </a:r>
                      <a:br>
                        <a:rPr lang="fr-FR">
                          <a:effectLst/>
                          <a:latin typeface="Tahoma" panose="020B0604030504040204" pitchFamily="34" charset="0"/>
                        </a:rPr>
                      </a:br>
                      <a:r>
                        <a:rPr lang="fr-FR">
                          <a:effectLst/>
                          <a:latin typeface="Tahoma" panose="020B0604030504040204" pitchFamily="34" charset="0"/>
                        </a:rPr>
                        <a:t>Java</a:t>
                      </a:r>
                      <a:br>
                        <a:rPr lang="fr-FR">
                          <a:effectLst/>
                          <a:latin typeface="Tahoma" panose="020B0604030504040204" pitchFamily="34" charset="0"/>
                        </a:rPr>
                      </a:br>
                      <a:r>
                        <a:rPr lang="fr-FR">
                          <a:effectLst/>
                          <a:latin typeface="Tahoma" panose="020B0604030504040204" pitchFamily="34" charset="0"/>
                        </a:rPr>
                        <a:t>JavaScript (Node.js)</a:t>
                      </a:r>
                      <a:br>
                        <a:rPr lang="fr-FR">
                          <a:effectLst/>
                          <a:latin typeface="Tahoma" panose="020B0604030504040204" pitchFamily="34" charset="0"/>
                        </a:rPr>
                      </a:br>
                      <a:r>
                        <a:rPr lang="fr-FR">
                          <a:effectLst/>
                          <a:latin typeface="Tahoma" panose="020B0604030504040204" pitchFamily="34" charset="0"/>
                        </a:rPr>
                        <a:t>Objective-C</a:t>
                      </a:r>
                      <a:br>
                        <a:rPr lang="fr-FR">
                          <a:effectLst/>
                          <a:latin typeface="Tahoma" panose="020B0604030504040204" pitchFamily="34" charset="0"/>
                        </a:rPr>
                      </a:br>
                      <a:r>
                        <a:rPr lang="fr-FR">
                          <a:effectLst/>
                          <a:latin typeface="Tahoma" panose="020B0604030504040204" pitchFamily="34" charset="0"/>
                        </a:rPr>
                        <a:t>OCaml</a:t>
                      </a:r>
                      <a:br>
                        <a:rPr lang="fr-FR">
                          <a:effectLst/>
                          <a:latin typeface="Tahoma" panose="020B0604030504040204" pitchFamily="34" charset="0"/>
                        </a:rPr>
                      </a:br>
                      <a:r>
                        <a:rPr lang="fr-FR">
                          <a:effectLst/>
                          <a:latin typeface="Tahoma" panose="020B0604030504040204" pitchFamily="34" charset="0"/>
                        </a:rPr>
                        <a:t>Perl</a:t>
                      </a:r>
                      <a:br>
                        <a:rPr lang="fr-FR">
                          <a:effectLst/>
                          <a:latin typeface="Tahoma" panose="020B0604030504040204" pitchFamily="34" charset="0"/>
                        </a:rPr>
                      </a:br>
                      <a:r>
                        <a:rPr lang="fr-FR">
                          <a:effectLst/>
                          <a:latin typeface="Tahoma" panose="020B0604030504040204" pitchFamily="34" charset="0"/>
                        </a:rPr>
                        <a:t>PHP</a:t>
                      </a:r>
                      <a:br>
                        <a:rPr lang="fr-FR">
                          <a:effectLst/>
                          <a:latin typeface="Tahoma" panose="020B0604030504040204" pitchFamily="34" charset="0"/>
                        </a:rPr>
                      </a:br>
                      <a:r>
                        <a:rPr lang="fr-FR">
                          <a:effectLst/>
                          <a:latin typeface="Tahoma" panose="020B0604030504040204" pitchFamily="34" charset="0"/>
                        </a:rPr>
                        <a:t>Python</a:t>
                      </a:r>
                      <a:br>
                        <a:rPr lang="fr-FR">
                          <a:effectLst/>
                          <a:latin typeface="Tahoma" panose="020B0604030504040204" pitchFamily="34" charset="0"/>
                        </a:rPr>
                      </a:br>
                      <a:r>
                        <a:rPr lang="fr-FR">
                          <a:effectLst/>
                          <a:latin typeface="Tahoma" panose="020B0604030504040204" pitchFamily="34" charset="0"/>
                        </a:rPr>
                        <a:t>Ruby</a:t>
                      </a:r>
                      <a:br>
                        <a:rPr lang="fr-FR">
                          <a:effectLst/>
                          <a:latin typeface="Tahoma" panose="020B0604030504040204" pitchFamily="34" charset="0"/>
                        </a:rPr>
                      </a:br>
                      <a:r>
                        <a:rPr lang="fr-FR">
                          <a:effectLst/>
                          <a:latin typeface="Tahoma" panose="020B0604030504040204" pitchFamily="34" charset="0"/>
                        </a:rPr>
                        <a:t>Scheme</a:t>
                      </a:r>
                      <a:br>
                        <a:rPr lang="fr-FR">
                          <a:effectLst/>
                          <a:latin typeface="Tahoma" panose="020B0604030504040204" pitchFamily="34" charset="0"/>
                        </a:rPr>
                      </a:br>
                      <a:r>
                        <a:rPr lang="fr-FR">
                          <a:effectLst/>
                          <a:latin typeface="Tahoma" panose="020B0604030504040204" pitchFamily="34" charset="0"/>
                        </a:rPr>
                        <a:t>Tcl</a:t>
                      </a:r>
                    </a:p>
                  </a:txBody>
                  <a:tcPr/>
                </a:tc>
                <a:tc>
                  <a:txBody>
                    <a:bodyPr/>
                    <a:lstStyle/>
                    <a:p>
                      <a:pPr fontAlgn="t"/>
                      <a:r>
                        <a:rPr lang="fr-FR">
                          <a:effectLst/>
                          <a:latin typeface="Tahoma" panose="020B0604030504040204" pitchFamily="34" charset="0"/>
                        </a:rPr>
                        <a:t>.Net</a:t>
                      </a:r>
                      <a:br>
                        <a:rPr lang="fr-FR">
                          <a:effectLst/>
                          <a:latin typeface="Tahoma" panose="020B0604030504040204" pitchFamily="34" charset="0"/>
                        </a:rPr>
                      </a:br>
                      <a:r>
                        <a:rPr lang="fr-FR">
                          <a:effectLst/>
                          <a:latin typeface="Tahoma" panose="020B0604030504040204" pitchFamily="34" charset="0"/>
                        </a:rPr>
                        <a:t>C</a:t>
                      </a:r>
                      <a:br>
                        <a:rPr lang="fr-FR">
                          <a:effectLst/>
                          <a:latin typeface="Tahoma" panose="020B0604030504040204" pitchFamily="34" charset="0"/>
                        </a:rPr>
                      </a:br>
                      <a:r>
                        <a:rPr lang="fr-FR">
                          <a:effectLst/>
                          <a:latin typeface="Tahoma" panose="020B0604030504040204" pitchFamily="34" charset="0"/>
                        </a:rPr>
                        <a:t>C++</a:t>
                      </a:r>
                      <a:br>
                        <a:rPr lang="fr-FR">
                          <a:effectLst/>
                          <a:latin typeface="Tahoma" panose="020B0604030504040204" pitchFamily="34" charset="0"/>
                        </a:rPr>
                      </a:br>
                      <a:r>
                        <a:rPr lang="fr-FR">
                          <a:effectLst/>
                          <a:latin typeface="Tahoma" panose="020B0604030504040204" pitchFamily="34" charset="0"/>
                        </a:rPr>
                        <a:t>Delphi</a:t>
                      </a:r>
                      <a:br>
                        <a:rPr lang="fr-FR">
                          <a:effectLst/>
                          <a:latin typeface="Tahoma" panose="020B0604030504040204" pitchFamily="34" charset="0"/>
                        </a:rPr>
                      </a:br>
                      <a:r>
                        <a:rPr lang="fr-FR">
                          <a:effectLst/>
                          <a:latin typeface="Tahoma" panose="020B0604030504040204" pitchFamily="34" charset="0"/>
                        </a:rPr>
                        <a:t>Java </a:t>
                      </a:r>
                      <a:br>
                        <a:rPr lang="fr-FR">
                          <a:effectLst/>
                          <a:latin typeface="Tahoma" panose="020B0604030504040204" pitchFamily="34" charset="0"/>
                        </a:rPr>
                      </a:br>
                      <a:r>
                        <a:rPr lang="fr-FR">
                          <a:effectLst/>
                          <a:latin typeface="Tahoma" panose="020B0604030504040204" pitchFamily="34" charset="0"/>
                        </a:rPr>
                        <a:t>JavaScript (Node.js)</a:t>
                      </a:r>
                      <a:br>
                        <a:rPr lang="fr-FR">
                          <a:effectLst/>
                          <a:latin typeface="Tahoma" panose="020B0604030504040204" pitchFamily="34" charset="0"/>
                        </a:rPr>
                      </a:br>
                      <a:r>
                        <a:rPr lang="fr-FR">
                          <a:effectLst/>
                          <a:latin typeface="Tahoma" panose="020B0604030504040204" pitchFamily="34" charset="0"/>
                        </a:rPr>
                        <a:t>Perl</a:t>
                      </a:r>
                      <a:br>
                        <a:rPr lang="fr-FR">
                          <a:effectLst/>
                          <a:latin typeface="Tahoma" panose="020B0604030504040204" pitchFamily="34" charset="0"/>
                        </a:rPr>
                      </a:br>
                      <a:r>
                        <a:rPr lang="fr-FR">
                          <a:effectLst/>
                          <a:latin typeface="Tahoma" panose="020B0604030504040204" pitchFamily="34" charset="0"/>
                        </a:rPr>
                        <a:t>PHP</a:t>
                      </a:r>
                      <a:br>
                        <a:rPr lang="fr-FR">
                          <a:effectLst/>
                          <a:latin typeface="Tahoma" panose="020B0604030504040204" pitchFamily="34" charset="0"/>
                        </a:rPr>
                      </a:br>
                      <a:r>
                        <a:rPr lang="fr-FR">
                          <a:effectLst/>
                          <a:latin typeface="Tahoma" panose="020B0604030504040204" pitchFamily="34" charset="0"/>
                        </a:rPr>
                        <a:t>Python</a:t>
                      </a:r>
                      <a:br>
                        <a:rPr lang="fr-FR">
                          <a:effectLst/>
                          <a:latin typeface="Tahoma" panose="020B0604030504040204" pitchFamily="34" charset="0"/>
                        </a:rPr>
                      </a:br>
                      <a:r>
                        <a:rPr lang="fr-FR">
                          <a:effectLst/>
                          <a:latin typeface="Tahoma" panose="020B0604030504040204" pitchFamily="34" charset="0"/>
                        </a:rPr>
                        <a:t>Tcl</a:t>
                      </a:r>
                    </a:p>
                  </a:txBody>
                  <a:tcPr/>
                </a:tc>
                <a:extLst>
                  <a:ext uri="{0D108BD9-81ED-4DB2-BD59-A6C34878D82A}">
                    <a16:rowId xmlns:a16="http://schemas.microsoft.com/office/drawing/2014/main" val="2314497895"/>
                  </a:ext>
                </a:extLst>
              </a:tr>
              <a:tr h="1251089">
                <a:tc>
                  <a:txBody>
                    <a:bodyPr/>
                    <a:lstStyle/>
                    <a:p>
                      <a:pPr fontAlgn="t"/>
                      <a:r>
                        <a:rPr lang="fr-FR">
                          <a:effectLst/>
                        </a:rPr>
                        <a:t>Server-side scripts </a:t>
                      </a:r>
                    </a:p>
                  </a:txBody>
                  <a:tcPr/>
                </a:tc>
                <a:tc>
                  <a:txBody>
                    <a:bodyPr/>
                    <a:lstStyle/>
                    <a:p>
                      <a:pPr fontAlgn="t"/>
                      <a:r>
                        <a:rPr lang="en-US">
                          <a:effectLst/>
                          <a:latin typeface="Tahoma" panose="020B0604030504040204" pitchFamily="34" charset="0"/>
                        </a:rPr>
                        <a:t>Transact SQL, .NET languages, R, Python and (with SQL Server 2019) Java</a:t>
                      </a:r>
                    </a:p>
                  </a:txBody>
                  <a:tcPr/>
                </a:tc>
                <a:tc>
                  <a:txBody>
                    <a:bodyPr/>
                    <a:lstStyle/>
                    <a:p>
                      <a:pPr fontAlgn="t"/>
                      <a:r>
                        <a:rPr lang="fr-FR">
                          <a:effectLst/>
                          <a:latin typeface="Tahoma" panose="020B0604030504040204" pitchFamily="34" charset="0"/>
                        </a:rPr>
                        <a:t>yes </a:t>
                      </a:r>
                    </a:p>
                  </a:txBody>
                  <a:tcPr/>
                </a:tc>
                <a:tc>
                  <a:txBody>
                    <a:bodyPr/>
                    <a:lstStyle/>
                    <a:p>
                      <a:pPr fontAlgn="t"/>
                      <a:r>
                        <a:rPr lang="fr-FR">
                          <a:effectLst/>
                          <a:latin typeface="Tahoma" panose="020B0604030504040204" pitchFamily="34" charset="0"/>
                        </a:rPr>
                        <a:t>user defined functions </a:t>
                      </a:r>
                    </a:p>
                  </a:txBody>
                  <a:tcPr/>
                </a:tc>
                <a:extLst>
                  <a:ext uri="{0D108BD9-81ED-4DB2-BD59-A6C34878D82A}">
                    <a16:rowId xmlns:a16="http://schemas.microsoft.com/office/drawing/2014/main" val="2783553966"/>
                  </a:ext>
                </a:extLst>
              </a:tr>
              <a:tr h="384950">
                <a:tc>
                  <a:txBody>
                    <a:bodyPr/>
                    <a:lstStyle/>
                    <a:p>
                      <a:pPr fontAlgn="t"/>
                      <a:r>
                        <a:rPr lang="fr-FR">
                          <a:effectLst/>
                        </a:rPr>
                        <a:t>Triggers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extLst>
                  <a:ext uri="{0D108BD9-81ED-4DB2-BD59-A6C34878D82A}">
                    <a16:rowId xmlns:a16="http://schemas.microsoft.com/office/drawing/2014/main" val="1691087632"/>
                  </a:ext>
                </a:extLst>
              </a:tr>
              <a:tr h="1539802">
                <a:tc>
                  <a:txBody>
                    <a:bodyPr/>
                    <a:lstStyle/>
                    <a:p>
                      <a:pPr fontAlgn="t"/>
                      <a:r>
                        <a:rPr lang="fr-FR">
                          <a:effectLst/>
                        </a:rPr>
                        <a:t>Partitioning methods </a:t>
                      </a:r>
                    </a:p>
                  </a:txBody>
                  <a:tcPr/>
                </a:tc>
                <a:tc>
                  <a:txBody>
                    <a:bodyPr/>
                    <a:lstStyle/>
                    <a:p>
                      <a:pPr fontAlgn="t"/>
                      <a:r>
                        <a:rPr lang="en-US">
                          <a:effectLst/>
                          <a:latin typeface="Tahoma" panose="020B0604030504040204" pitchFamily="34" charset="0"/>
                        </a:rPr>
                        <a:t>tables can be distributed across several files (horizontal partitioning); sharding through federation</a:t>
                      </a:r>
                    </a:p>
                  </a:txBody>
                  <a:tcPr/>
                </a:tc>
                <a:tc>
                  <a:txBody>
                    <a:bodyPr/>
                    <a:lstStyle/>
                    <a:p>
                      <a:pPr fontAlgn="t"/>
                      <a:r>
                        <a:rPr lang="en-US">
                          <a:effectLst/>
                          <a:latin typeface="Tahoma" panose="020B0604030504040204" pitchFamily="34" charset="0"/>
                        </a:rPr>
                        <a:t>horizontal partitioning, sharding with MySQL Cluster or MySQL Fabric</a:t>
                      </a:r>
                    </a:p>
                  </a:txBody>
                  <a:tcPr/>
                </a:tc>
                <a:tc>
                  <a:txBody>
                    <a:bodyPr/>
                    <a:lstStyle/>
                    <a:p>
                      <a:pPr fontAlgn="t"/>
                      <a:r>
                        <a:rPr lang="en-US">
                          <a:effectLst/>
                          <a:latin typeface="Tahoma" panose="020B0604030504040204" pitchFamily="34" charset="0"/>
                        </a:rPr>
                        <a:t>partitioning by range, list and (since PostgreSQL 11) by hash</a:t>
                      </a:r>
                    </a:p>
                  </a:txBody>
                  <a:tcPr/>
                </a:tc>
                <a:extLst>
                  <a:ext uri="{0D108BD9-81ED-4DB2-BD59-A6C34878D82A}">
                    <a16:rowId xmlns:a16="http://schemas.microsoft.com/office/drawing/2014/main" val="1817815862"/>
                  </a:ext>
                </a:extLst>
              </a:tr>
              <a:tr h="962377">
                <a:tc>
                  <a:txBody>
                    <a:bodyPr/>
                    <a:lstStyle/>
                    <a:p>
                      <a:pPr fontAlgn="t"/>
                      <a:r>
                        <a:rPr lang="fr-FR">
                          <a:effectLst/>
                        </a:rPr>
                        <a:t>Replication methods </a:t>
                      </a:r>
                    </a:p>
                  </a:txBody>
                  <a:tcPr/>
                </a:tc>
                <a:tc>
                  <a:txBody>
                    <a:bodyPr/>
                    <a:lstStyle/>
                    <a:p>
                      <a:pPr fontAlgn="t"/>
                      <a:r>
                        <a:rPr lang="en-US" dirty="0">
                          <a:effectLst/>
                          <a:latin typeface="Tahoma" panose="020B0604030504040204" pitchFamily="34" charset="0"/>
                        </a:rPr>
                        <a:t>yes, but depending on the SQL-Server Edition</a:t>
                      </a:r>
                    </a:p>
                  </a:txBody>
                  <a:tcPr/>
                </a:tc>
                <a:tc>
                  <a:txBody>
                    <a:bodyPr/>
                    <a:lstStyle/>
                    <a:p>
                      <a:pPr fontAlgn="t"/>
                      <a:r>
                        <a:rPr lang="fr-FR">
                          <a:effectLst/>
                          <a:latin typeface="Tahoma" panose="020B0604030504040204" pitchFamily="34" charset="0"/>
                        </a:rPr>
                        <a:t>Multi-source replication</a:t>
                      </a:r>
                      <a:br>
                        <a:rPr lang="fr-FR">
                          <a:effectLst/>
                          <a:latin typeface="Tahoma" panose="020B0604030504040204" pitchFamily="34" charset="0"/>
                        </a:rPr>
                      </a:br>
                      <a:r>
                        <a:rPr lang="fr-FR">
                          <a:effectLst/>
                          <a:latin typeface="Tahoma" panose="020B0604030504040204" pitchFamily="34" charset="0"/>
                        </a:rPr>
                        <a:t>Source-replica replication</a:t>
                      </a:r>
                    </a:p>
                  </a:txBody>
                  <a:tcPr/>
                </a:tc>
                <a:tc>
                  <a:txBody>
                    <a:bodyPr/>
                    <a:lstStyle/>
                    <a:p>
                      <a:pPr fontAlgn="t"/>
                      <a:r>
                        <a:rPr lang="fr-FR">
                          <a:effectLst/>
                          <a:latin typeface="Tahoma" panose="020B0604030504040204" pitchFamily="34" charset="0"/>
                        </a:rPr>
                        <a:t>Source-replica replication </a:t>
                      </a:r>
                    </a:p>
                  </a:txBody>
                  <a:tcPr/>
                </a:tc>
                <a:extLst>
                  <a:ext uri="{0D108BD9-81ED-4DB2-BD59-A6C34878D82A}">
                    <a16:rowId xmlns:a16="http://schemas.microsoft.com/office/drawing/2014/main" val="2632979870"/>
                  </a:ext>
                </a:extLst>
              </a:tr>
              <a:tr h="384950">
                <a:tc>
                  <a:txBody>
                    <a:bodyPr/>
                    <a:lstStyle/>
                    <a:p>
                      <a:pPr fontAlgn="t"/>
                      <a:r>
                        <a:rPr lang="fr-FR">
                          <a:effectLst/>
                        </a:rPr>
                        <a:t>MapReduce </a:t>
                      </a:r>
                    </a:p>
                  </a:txBody>
                  <a:tcPr/>
                </a:tc>
                <a:tc>
                  <a:txBody>
                    <a:bodyPr/>
                    <a:lstStyle/>
                    <a:p>
                      <a:pPr fontAlgn="t"/>
                      <a:r>
                        <a:rPr lang="fr-FR">
                          <a:effectLst/>
                          <a:latin typeface="Tahoma" panose="020B0604030504040204" pitchFamily="34" charset="0"/>
                        </a:rPr>
                        <a:t>no</a:t>
                      </a:r>
                    </a:p>
                  </a:txBody>
                  <a:tcPr/>
                </a:tc>
                <a:tc>
                  <a:txBody>
                    <a:bodyPr/>
                    <a:lstStyle/>
                    <a:p>
                      <a:pPr fontAlgn="t"/>
                      <a:r>
                        <a:rPr lang="fr-FR">
                          <a:effectLst/>
                          <a:latin typeface="Tahoma" panose="020B0604030504040204" pitchFamily="34" charset="0"/>
                        </a:rPr>
                        <a:t>no</a:t>
                      </a:r>
                    </a:p>
                  </a:txBody>
                  <a:tcPr/>
                </a:tc>
                <a:tc>
                  <a:txBody>
                    <a:bodyPr/>
                    <a:lstStyle/>
                    <a:p>
                      <a:pPr fontAlgn="t"/>
                      <a:r>
                        <a:rPr lang="fr-FR">
                          <a:effectLst/>
                          <a:latin typeface="Tahoma" panose="020B0604030504040204" pitchFamily="34" charset="0"/>
                        </a:rPr>
                        <a:t>no</a:t>
                      </a:r>
                    </a:p>
                  </a:txBody>
                  <a:tcPr/>
                </a:tc>
                <a:extLst>
                  <a:ext uri="{0D108BD9-81ED-4DB2-BD59-A6C34878D82A}">
                    <a16:rowId xmlns:a16="http://schemas.microsoft.com/office/drawing/2014/main" val="680925339"/>
                  </a:ext>
                </a:extLst>
              </a:tr>
              <a:tr h="384950">
                <a:tc>
                  <a:txBody>
                    <a:bodyPr/>
                    <a:lstStyle/>
                    <a:p>
                      <a:pPr fontAlgn="t"/>
                      <a:r>
                        <a:rPr lang="fr-FR">
                          <a:effectLst/>
                        </a:rPr>
                        <a:t>Consistency concepts </a:t>
                      </a:r>
                    </a:p>
                  </a:txBody>
                  <a:tcPr/>
                </a:tc>
                <a:tc>
                  <a:txBody>
                    <a:bodyPr/>
                    <a:lstStyle/>
                    <a:p>
                      <a:pPr fontAlgn="t"/>
                      <a:r>
                        <a:rPr lang="fr-FR">
                          <a:effectLst/>
                          <a:latin typeface="Tahoma" panose="020B0604030504040204" pitchFamily="34" charset="0"/>
                        </a:rPr>
                        <a:t>Immediate Consistency</a:t>
                      </a:r>
                    </a:p>
                  </a:txBody>
                  <a:tcPr/>
                </a:tc>
                <a:tc>
                  <a:txBody>
                    <a:bodyPr/>
                    <a:lstStyle/>
                    <a:p>
                      <a:pPr fontAlgn="t"/>
                      <a:r>
                        <a:rPr lang="fr-FR">
                          <a:effectLst/>
                          <a:latin typeface="Tahoma" panose="020B0604030504040204" pitchFamily="34" charset="0"/>
                        </a:rPr>
                        <a:t>Immediate Consistency</a:t>
                      </a:r>
                    </a:p>
                  </a:txBody>
                  <a:tcPr/>
                </a:tc>
                <a:tc>
                  <a:txBody>
                    <a:bodyPr/>
                    <a:lstStyle/>
                    <a:p>
                      <a:pPr fontAlgn="t"/>
                      <a:r>
                        <a:rPr lang="fr-FR">
                          <a:effectLst/>
                          <a:latin typeface="Tahoma" panose="020B0604030504040204" pitchFamily="34" charset="0"/>
                        </a:rPr>
                        <a:t>Immediate Consistency</a:t>
                      </a:r>
                    </a:p>
                  </a:txBody>
                  <a:tcPr/>
                </a:tc>
                <a:extLst>
                  <a:ext uri="{0D108BD9-81ED-4DB2-BD59-A6C34878D82A}">
                    <a16:rowId xmlns:a16="http://schemas.microsoft.com/office/drawing/2014/main" val="4120266124"/>
                  </a:ext>
                </a:extLst>
              </a:tr>
              <a:tr h="384950">
                <a:tc>
                  <a:txBody>
                    <a:bodyPr/>
                    <a:lstStyle/>
                    <a:p>
                      <a:pPr fontAlgn="t"/>
                      <a:r>
                        <a:rPr lang="fr-FR">
                          <a:effectLst/>
                        </a:rPr>
                        <a:t>Foreign keys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 </a:t>
                      </a:r>
                    </a:p>
                  </a:txBody>
                  <a:tcPr/>
                </a:tc>
                <a:tc>
                  <a:txBody>
                    <a:bodyPr/>
                    <a:lstStyle/>
                    <a:p>
                      <a:pPr fontAlgn="t"/>
                      <a:r>
                        <a:rPr lang="fr-FR">
                          <a:effectLst/>
                          <a:latin typeface="Tahoma" panose="020B0604030504040204" pitchFamily="34" charset="0"/>
                        </a:rPr>
                        <a:t>yes</a:t>
                      </a:r>
                    </a:p>
                  </a:txBody>
                  <a:tcPr/>
                </a:tc>
                <a:extLst>
                  <a:ext uri="{0D108BD9-81ED-4DB2-BD59-A6C34878D82A}">
                    <a16:rowId xmlns:a16="http://schemas.microsoft.com/office/drawing/2014/main" val="1137256742"/>
                  </a:ext>
                </a:extLst>
              </a:tr>
              <a:tr h="384950">
                <a:tc>
                  <a:txBody>
                    <a:bodyPr/>
                    <a:lstStyle/>
                    <a:p>
                      <a:pPr fontAlgn="t"/>
                      <a:r>
                        <a:rPr lang="fr-FR">
                          <a:effectLst/>
                        </a:rPr>
                        <a:t>Transaction concepts </a:t>
                      </a:r>
                    </a:p>
                  </a:txBody>
                  <a:tcPr/>
                </a:tc>
                <a:tc>
                  <a:txBody>
                    <a:bodyPr/>
                    <a:lstStyle/>
                    <a:p>
                      <a:pPr fontAlgn="t"/>
                      <a:r>
                        <a:rPr lang="fr-FR">
                          <a:effectLst/>
                          <a:latin typeface="Tahoma" panose="020B0604030504040204" pitchFamily="34" charset="0"/>
                        </a:rPr>
                        <a:t>ACID</a:t>
                      </a:r>
                    </a:p>
                  </a:txBody>
                  <a:tcPr/>
                </a:tc>
                <a:tc>
                  <a:txBody>
                    <a:bodyPr/>
                    <a:lstStyle/>
                    <a:p>
                      <a:pPr fontAlgn="t"/>
                      <a:r>
                        <a:rPr lang="fr-FR">
                          <a:effectLst/>
                          <a:latin typeface="Tahoma" panose="020B0604030504040204" pitchFamily="34" charset="0"/>
                        </a:rPr>
                        <a:t>ACID </a:t>
                      </a:r>
                    </a:p>
                  </a:txBody>
                  <a:tcPr/>
                </a:tc>
                <a:tc>
                  <a:txBody>
                    <a:bodyPr/>
                    <a:lstStyle/>
                    <a:p>
                      <a:pPr fontAlgn="t"/>
                      <a:r>
                        <a:rPr lang="fr-FR">
                          <a:effectLst/>
                          <a:latin typeface="Tahoma" panose="020B0604030504040204" pitchFamily="34" charset="0"/>
                        </a:rPr>
                        <a:t>ACID</a:t>
                      </a:r>
                    </a:p>
                  </a:txBody>
                  <a:tcPr/>
                </a:tc>
                <a:extLst>
                  <a:ext uri="{0D108BD9-81ED-4DB2-BD59-A6C34878D82A}">
                    <a16:rowId xmlns:a16="http://schemas.microsoft.com/office/drawing/2014/main" val="3749711109"/>
                  </a:ext>
                </a:extLst>
              </a:tr>
              <a:tr h="384950">
                <a:tc>
                  <a:txBody>
                    <a:bodyPr/>
                    <a:lstStyle/>
                    <a:p>
                      <a:pPr fontAlgn="t"/>
                      <a:r>
                        <a:rPr lang="fr-FR">
                          <a:effectLst/>
                        </a:rPr>
                        <a:t>Concurrency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 </a:t>
                      </a:r>
                    </a:p>
                  </a:txBody>
                  <a:tcPr/>
                </a:tc>
                <a:tc>
                  <a:txBody>
                    <a:bodyPr/>
                    <a:lstStyle/>
                    <a:p>
                      <a:pPr fontAlgn="t"/>
                      <a:r>
                        <a:rPr lang="fr-FR">
                          <a:effectLst/>
                          <a:latin typeface="Tahoma" panose="020B0604030504040204" pitchFamily="34" charset="0"/>
                        </a:rPr>
                        <a:t>yes</a:t>
                      </a:r>
                    </a:p>
                  </a:txBody>
                  <a:tcPr/>
                </a:tc>
                <a:extLst>
                  <a:ext uri="{0D108BD9-81ED-4DB2-BD59-A6C34878D82A}">
                    <a16:rowId xmlns:a16="http://schemas.microsoft.com/office/drawing/2014/main" val="354677540"/>
                  </a:ext>
                </a:extLst>
              </a:tr>
              <a:tr h="384950">
                <a:tc>
                  <a:txBody>
                    <a:bodyPr/>
                    <a:lstStyle/>
                    <a:p>
                      <a:pPr fontAlgn="t"/>
                      <a:r>
                        <a:rPr lang="fr-FR">
                          <a:effectLst/>
                        </a:rPr>
                        <a:t>Durability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extLst>
                  <a:ext uri="{0D108BD9-81ED-4DB2-BD59-A6C34878D82A}">
                    <a16:rowId xmlns:a16="http://schemas.microsoft.com/office/drawing/2014/main" val="3917348722"/>
                  </a:ext>
                </a:extLst>
              </a:tr>
              <a:tr h="384950">
                <a:tc>
                  <a:txBody>
                    <a:bodyPr/>
                    <a:lstStyle/>
                    <a:p>
                      <a:pPr fontAlgn="t"/>
                      <a:r>
                        <a:rPr lang="fr-FR">
                          <a:effectLst/>
                        </a:rPr>
                        <a:t>In-memory capabilities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no</a:t>
                      </a:r>
                    </a:p>
                  </a:txBody>
                  <a:tcPr/>
                </a:tc>
                <a:extLst>
                  <a:ext uri="{0D108BD9-81ED-4DB2-BD59-A6C34878D82A}">
                    <a16:rowId xmlns:a16="http://schemas.microsoft.com/office/drawing/2014/main" val="872697426"/>
                  </a:ext>
                </a:extLst>
              </a:tr>
              <a:tr h="962377">
                <a:tc>
                  <a:txBody>
                    <a:bodyPr/>
                    <a:lstStyle/>
                    <a:p>
                      <a:pPr fontAlgn="t"/>
                      <a:r>
                        <a:rPr lang="fr-FR">
                          <a:effectLst/>
                        </a:rPr>
                        <a:t>User concepts </a:t>
                      </a:r>
                    </a:p>
                  </a:txBody>
                  <a:tcPr/>
                </a:tc>
                <a:tc>
                  <a:txBody>
                    <a:bodyPr/>
                    <a:lstStyle/>
                    <a:p>
                      <a:pPr fontAlgn="t"/>
                      <a:r>
                        <a:rPr lang="en-US">
                          <a:effectLst/>
                          <a:latin typeface="Tahoma" panose="020B0604030504040204" pitchFamily="34" charset="0"/>
                        </a:rPr>
                        <a:t>fine grained access rights according to SQL-standard</a:t>
                      </a:r>
                    </a:p>
                  </a:txBody>
                  <a:tcPr/>
                </a:tc>
                <a:tc>
                  <a:txBody>
                    <a:bodyPr/>
                    <a:lstStyle/>
                    <a:p>
                      <a:pPr fontAlgn="t"/>
                      <a:r>
                        <a:rPr lang="en-US">
                          <a:effectLst/>
                          <a:latin typeface="Tahoma" panose="020B0604030504040204" pitchFamily="34" charset="0"/>
                        </a:rPr>
                        <a:t>Users with fine-grained authorization concept </a:t>
                      </a:r>
                    </a:p>
                  </a:txBody>
                  <a:tcPr/>
                </a:tc>
                <a:tc>
                  <a:txBody>
                    <a:bodyPr/>
                    <a:lstStyle/>
                    <a:p>
                      <a:pPr fontAlgn="t"/>
                      <a:r>
                        <a:rPr lang="en-US" dirty="0">
                          <a:effectLst/>
                          <a:latin typeface="Tahoma" panose="020B0604030504040204" pitchFamily="34" charset="0"/>
                        </a:rPr>
                        <a:t>fine grained access rights according to SQL-standard</a:t>
                      </a:r>
                    </a:p>
                  </a:txBody>
                  <a:tcPr/>
                </a:tc>
                <a:extLst>
                  <a:ext uri="{0D108BD9-81ED-4DB2-BD59-A6C34878D82A}">
                    <a16:rowId xmlns:a16="http://schemas.microsoft.com/office/drawing/2014/main" val="2311104907"/>
                  </a:ext>
                </a:extLst>
              </a:tr>
            </a:tbl>
          </a:graphicData>
        </a:graphic>
      </p:graphicFrame>
    </p:spTree>
    <p:extLst>
      <p:ext uri="{BB962C8B-B14F-4D97-AF65-F5344CB8AC3E}">
        <p14:creationId xmlns:p14="http://schemas.microsoft.com/office/powerpoint/2010/main" val="1538438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1404</Words>
  <Application>Microsoft Office PowerPoint</Application>
  <PresentationFormat>Widescreen</PresentationFormat>
  <Paragraphs>190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inherit</vt:lpstr>
      <vt:lpstr>Tahoma</vt:lpstr>
      <vt:lpstr>Office Theme</vt:lpstr>
      <vt:lpstr>Introduction to database check-point</vt:lpstr>
      <vt:lpstr>My SQL</vt:lpstr>
      <vt:lpstr>Les fonctionnalités de MySQL</vt:lpstr>
      <vt:lpstr>PostgreSQL </vt:lpstr>
      <vt:lpstr>Les fonctionnalités de PostgreSQL </vt:lpstr>
      <vt:lpstr> SQL SERVER</vt:lpstr>
      <vt:lpstr>Fonctionnalités de SQL Server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check-point</dc:title>
  <dc:creator>wajih.jabeur</dc:creator>
  <cp:lastModifiedBy>wajih.jabeur</cp:lastModifiedBy>
  <cp:revision>3</cp:revision>
  <dcterms:created xsi:type="dcterms:W3CDTF">2021-06-25T12:09:56Z</dcterms:created>
  <dcterms:modified xsi:type="dcterms:W3CDTF">2021-06-25T12:34:51Z</dcterms:modified>
</cp:coreProperties>
</file>