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75" r:id="rId9"/>
    <p:sldId id="262" r:id="rId10"/>
    <p:sldId id="268" r:id="rId11"/>
    <p:sldId id="269" r:id="rId12"/>
    <p:sldId id="270" r:id="rId13"/>
    <p:sldId id="263" r:id="rId14"/>
    <p:sldId id="264" r:id="rId15"/>
    <p:sldId id="265" r:id="rId16"/>
    <p:sldId id="266" r:id="rId17"/>
    <p:sldId id="267" r:id="rId18"/>
    <p:sldId id="272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jih ullah baig" initials="wub" lastIdx="1" clrIdx="0">
    <p:extLst>
      <p:ext uri="{19B8F6BF-5375-455C-9EA6-DF929625EA0E}">
        <p15:presenceInfo xmlns:p15="http://schemas.microsoft.com/office/powerpoint/2012/main" userId="909666cdfb56e8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BF54B-3E57-4736-B963-23834F41B4BA}" type="datetimeFigureOut">
              <a:rPr lang="en-AE" smtClean="0"/>
              <a:t>28/05/2024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2FC4F-BD8E-4705-9D4A-61DB37246E1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1764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BA3D68-967A-49FC-AE44-D9F6B6AB7912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EA31-0EE4-4CC0-8EBB-54BB0CC21914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D9-F39E-4839-A510-1117CE798269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4502-C503-4E85-8D7A-C326887E476C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5851-C775-48A8-8743-02AC676A38B0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A9B-3981-4EBE-9F8B-119FDFC82523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D650-6B13-44B1-9B43-69BD5F5BF124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16F4-75B6-48ED-BF58-6BCCF88730A3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117-862E-4029-A71E-B1270EFF0B9B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680-09B4-4FFA-B188-98DAEB9E2000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F9BA-5A47-445E-9817-21FDF1E20F9C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CCD3-F432-4F5D-A3FF-8B0EBD07D9E0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2009-BFE3-4A63-B5C1-E515BE960485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5E4E-00DD-4A39-8541-4F253A951525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64FD-C515-4211-BA9F-F44CBD83E5AD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4927-B2C0-4571-827E-BA683E1C9652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185D-3E42-4595-AE24-C5142973C907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A41F-B542-46DC-B4C0-6A6761AA656D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v2/resize:fit:1400/1*-cyqWPcas3CXp4O2O7xPpg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eveloper/tools/oneapi/scikit-learn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874396/Crunching-Numbers-with-AVX-and-AVX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uss.pytorch.org/t/avx2-avx-support-question/173849/2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CC7A-1B8F-48E8-8B1E-CD901DC2E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Optimizing your algorithms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2F532-5033-4BA0-B478-308399FD6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dsp</a:t>
            </a:r>
            <a:r>
              <a:rPr lang="en-US" dirty="0"/>
              <a:t>./</a:t>
            </a:r>
            <a:r>
              <a:rPr lang="en-US" dirty="0" err="1"/>
              <a:t>isp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Computer vision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74054-4459-473F-93B6-4919D30A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1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86DA-9258-4D06-B7FC-EAD3E592B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FASTER OPERATIONS	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1DE50-0497-49A8-967E-1D80E706E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ADDITION, SUBTRACTION, MULTIPLICATION, DIVISION OF FLOATING POINTS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4F596-9758-4B46-9780-48AE176B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4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16C-BDAF-4764-9703-8725A50B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UNITS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B2768-7FAF-4E9A-9713-952F6CFE4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endParaRPr lang="en-A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5610F-C68D-4678-B3FD-199E055EFDE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FLOATING  POINT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HANDLE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EXTRA CPU 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Short, integer</a:t>
            </a:r>
            <a:endParaRPr lang="en-A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EB948-D7D8-4695-A50D-2D5DCCD45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FLOATS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7E213A-E4CD-4283-91D0-E6B1A640CE7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FLOATING POINT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TO HANDLE DECIMAL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CPU 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Float, long, double</a:t>
            </a:r>
            <a:endParaRPr lang="en-A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5DCA28-B0F8-4F4E-A8B2-7AE58CA32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DEDICATED HARDWARE</a:t>
            </a:r>
            <a:endParaRPr lang="en-A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C83808-CAE4-47EC-B284-87CCBD4F8F7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AVX/AVX2 DEDICATED FLOATING POINT PROCESSING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NVIDIA GPUS – DEDICATED FLOATING POINT PROCESSING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CISC, RISC, RISC-V</a:t>
            </a:r>
          </a:p>
          <a:p>
            <a:endParaRPr lang="en-A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1BF70A-6142-41B4-8959-50FC35D3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6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8650A4-A25B-4096-BB63-252B45A1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6E122-D179-4B80-9E54-97A857EDD6F6}"/>
              </a:ext>
            </a:extLst>
          </p:cNvPr>
          <p:cNvSpPr txBox="1"/>
          <p:nvPr/>
        </p:nvSpPr>
        <p:spPr>
          <a:xfrm>
            <a:off x="4329512" y="5883275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https://i.sstatic.net/rbPmq.png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A94164-40CA-4CE5-B370-19D75446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0"/>
            <a:ext cx="10434101" cy="59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3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EBCB-012A-4DB7-9CDA-AF80C4F1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DSP/ISP – importance of algorithms &amp; h/w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AEE4-36B4-4DEA-8298-47956FFDD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72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VIDEO ENCODING / DECODING</a:t>
            </a:r>
          </a:p>
          <a:p>
            <a:pPr lvl="1"/>
            <a:r>
              <a:rPr lang="en-US" dirty="0"/>
              <a:t>H.264, A compression/decompression codec</a:t>
            </a:r>
          </a:p>
          <a:p>
            <a:pPr lvl="1"/>
            <a:r>
              <a:rPr lang="en-US" dirty="0"/>
              <a:t>Raw video can be terabytes and not good for live or real-time streaming</a:t>
            </a:r>
          </a:p>
          <a:p>
            <a:pPr lvl="1"/>
            <a:r>
              <a:rPr lang="en-US" dirty="0"/>
              <a:t>Video data is massive, need to process gigabytes per second for HD/4K video Computationally intensive algorithms like motion estimation, DCT, quantization</a:t>
            </a:r>
          </a:p>
          <a:p>
            <a:pPr lvl="1"/>
            <a:r>
              <a:rPr lang="en-US" dirty="0"/>
              <a:t>Strict real-time constraints, frames must be processed in 16-40ms</a:t>
            </a:r>
          </a:p>
          <a:p>
            <a:pPr lvl="1"/>
            <a:r>
              <a:rPr lang="en-US" dirty="0"/>
              <a:t>Efficient algorithms and hardware acceleration are critical for real-time performance. Software codecs alone cannot keep up with high resolution video</a:t>
            </a:r>
          </a:p>
          <a:p>
            <a:pPr lvl="1"/>
            <a:r>
              <a:rPr lang="en-US" dirty="0"/>
              <a:t>Hardware accelerators like MMS,  SSE, AVX </a:t>
            </a:r>
            <a:r>
              <a:rPr lang="en-US" dirty="0" err="1"/>
              <a:t>etc</a:t>
            </a:r>
            <a:r>
              <a:rPr lang="en-US" dirty="0"/>
              <a:t> can be leveraged to speed up the process</a:t>
            </a:r>
          </a:p>
          <a:p>
            <a:pPr lvl="1"/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396AB-8B11-4327-8293-90E41DA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EBCB-012A-4DB7-9CDA-AF80C4F1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DSP/ISP – importance of algorithms &amp; h/w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AEE4-36B4-4DEA-8298-47956FFDD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723"/>
            <a:ext cx="9905999" cy="374705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100" b="1" dirty="0"/>
              <a:t>Leveraging SIMD extensions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SIMD instructions can be used to parallelize key video codec algorithms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Motion estimation: Perform sum of absolute differences (SAD) in parallel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DCT/IDCT: Compute 1D DCT/IDCT on multiple pixels simultaneously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Quantization: Quantize multiple coefficients in parallel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Significant speedups possible by exploiting SIMD, e.g. 2-4x with SSE, 4-8x with AVX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Example: x264 video encoder uses SSE/AVX extensively for real-time performance</a:t>
            </a:r>
          </a:p>
          <a:p>
            <a:pPr lvl="1"/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396AB-8B11-4327-8293-90E41DA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8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EBCB-012A-4DB7-9CDA-AF80C4F1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DSP/ISP – importance of algorithms &amp; h/w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AEE4-36B4-4DEA-8298-47956FFDD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723"/>
            <a:ext cx="9905999" cy="374705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Designing video codecs to match capabilities of target hardware is crucial.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Exploit SIMD, caches, memory bandwidth, execution units,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Avoid bottlenecks, e.g. memory bandwidth, branch mispredictions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Example: Aligning data structures to cache lines to avoid false sharing.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Careful memory access patterns to maximize cache hits</a:t>
            </a:r>
          </a:p>
          <a:p>
            <a:pPr lvl="1"/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396AB-8B11-4327-8293-90E41DA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9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EBCB-012A-4DB7-9CDA-AF80C4F1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396AB-8B11-4327-8293-90E41DA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D5BB0-E530-4604-A7B4-07CA6635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 Matching - parallel</a:t>
            </a:r>
          </a:p>
          <a:p>
            <a:r>
              <a:rPr lang="en-US" dirty="0"/>
              <a:t>Image Stitching – parallel</a:t>
            </a:r>
          </a:p>
          <a:p>
            <a:r>
              <a:rPr lang="en-US" dirty="0" err="1"/>
              <a:t>HoG</a:t>
            </a:r>
            <a:r>
              <a:rPr lang="en-US" dirty="0"/>
              <a:t> features – parallel</a:t>
            </a:r>
          </a:p>
          <a:p>
            <a:r>
              <a:rPr lang="en-US" dirty="0"/>
              <a:t>LBP – parallel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75A4-F062-4990-8A2E-CB4131FC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binary pattern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4413F-4DCA-48BC-B5FB-1E1889AE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39513A6-46CE-4C31-B53D-C3ACBF58D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" y="1895475"/>
            <a:ext cx="12192000" cy="30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5AC16-0B91-4DD8-9730-FB8B5F02247D}"/>
              </a:ext>
            </a:extLst>
          </p:cNvPr>
          <p:cNvSpPr txBox="1"/>
          <p:nvPr/>
        </p:nvSpPr>
        <p:spPr>
          <a:xfrm>
            <a:off x="1780674" y="5274643"/>
            <a:ext cx="736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https://miro.medium.com/v2/resize:fit:1400/1*-cyqWPcas3CXp4O2O7xPpg.png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802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75A4-F062-4990-8A2E-CB4131FC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4413F-4DCA-48BC-B5FB-1E1889AE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E570D-1C12-4ECB-A66C-9916533FD073}"/>
              </a:ext>
            </a:extLst>
          </p:cNvPr>
          <p:cNvSpPr txBox="1"/>
          <p:nvPr/>
        </p:nvSpPr>
        <p:spPr>
          <a:xfrm>
            <a:off x="1405288" y="1614470"/>
            <a:ext cx="7113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FLOATING POINT TO INTEGER – NOW USED IN RAG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QUANTIZED KD-TREE WITH 8 MILLION VIDEO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2 SECOND INFORMATION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INTEGER OPS MEAN FASTER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OF ACCURACY AND SPEED TRADE-OFF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307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DD52-4A0B-4D57-8071-3AD4F667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libraries to consider</a:t>
            </a:r>
            <a:endParaRPr lang="en-A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E2A43-38A5-4D93-83D7-A5241C92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DDD40-ED57-43B4-89A0-EB42B8396F1B}"/>
              </a:ext>
            </a:extLst>
          </p:cNvPr>
          <p:cNvSpPr txBox="1"/>
          <p:nvPr/>
        </p:nvSpPr>
        <p:spPr>
          <a:xfrm>
            <a:off x="1232033" y="1803518"/>
            <a:ext cx="5811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FFMPEG - Compile and Build for AVX2 or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Intel Extensions for Scikit-Learn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OpenCV – Compile and Build for AVX,TBB or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 Math Kernel Library (MKL) / DNN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Algebra Pack (LAPACK)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NNPACK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471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E657-D64F-47FA-8C1D-5E08E0A7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your algorithms	</a:t>
            </a:r>
            <a:endParaRPr lang="en-AE" dirty="0"/>
          </a:p>
        </p:txBody>
      </p:sp>
      <p:pic>
        <p:nvPicPr>
          <p:cNvPr id="7" name="Content Placeholder 6" descr="3D box skeletons">
            <a:extLst>
              <a:ext uri="{FF2B5EF4-FFF2-40B4-BE49-F238E27FC236}">
                <a16:creationId xmlns:a16="http://schemas.microsoft.com/office/drawing/2014/main" id="{A293966E-0A96-4C05-A999-C5B23B85C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228411"/>
            <a:ext cx="5891213" cy="39265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1F877-0E9B-4C76-B995-22B242D15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 we even need to optimize algorithms?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aspects we should be looking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benefits from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talk Non-GPU approaches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FC7A-1F4A-4184-89BF-C2ADFABE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3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4389D7-AABC-45BB-82A0-5FEE870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CF875-F9AD-452A-BAE4-3C26DB646777}"/>
              </a:ext>
            </a:extLst>
          </p:cNvPr>
          <p:cNvSpPr txBox="1"/>
          <p:nvPr/>
        </p:nvSpPr>
        <p:spPr>
          <a:xfrm>
            <a:off x="2308206" y="1580964"/>
            <a:ext cx="507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  <a:endParaRPr lang="en-AE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B1A38-56C2-4252-936C-CD27C89D813F}"/>
              </a:ext>
            </a:extLst>
          </p:cNvPr>
          <p:cNvSpPr txBox="1"/>
          <p:nvPr/>
        </p:nvSpPr>
        <p:spPr>
          <a:xfrm>
            <a:off x="2308206" y="2261937"/>
            <a:ext cx="548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Devin shall replace a C/C++ developer!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3191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1225-A82E-433C-BA9F-F4F38F39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optimization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AEF8-3904-45BB-988B-8D1B22FC6F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optimization algorithms involves understanding both the problem and the algorithm, choosing the right programming language, and appreciating the complexities and limitations</a:t>
            </a:r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30076-A329-4997-AA51-2E67D8EF7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</a:t>
            </a:r>
            <a:r>
              <a:rPr lang="en-US" dirty="0" err="1"/>
              <a:t>cpu</a:t>
            </a:r>
            <a:r>
              <a:rPr lang="en-US" dirty="0"/>
              <a:t> usage</a:t>
            </a:r>
          </a:p>
          <a:p>
            <a:r>
              <a:rPr lang="en-US" dirty="0"/>
              <a:t>Improve memory usage</a:t>
            </a:r>
          </a:p>
          <a:p>
            <a:r>
              <a:rPr lang="en-US" dirty="0"/>
              <a:t>Improve overall system performance</a:t>
            </a:r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4B6D-D522-4001-8988-6431E2CB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1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1225-A82E-433C-BA9F-F4F38F39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AEF8-3904-45BB-988B-8D1B22FC6F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examples of algorithmic improvements</a:t>
            </a:r>
          </a:p>
          <a:p>
            <a:pPr lvl="1"/>
            <a:r>
              <a:rPr lang="en-US" dirty="0"/>
              <a:t>Precompute repetitive values</a:t>
            </a:r>
          </a:p>
          <a:p>
            <a:pPr lvl="1"/>
            <a:r>
              <a:rPr lang="en-US" dirty="0"/>
              <a:t>Sine, cosine, sqrt tables.</a:t>
            </a:r>
          </a:p>
          <a:p>
            <a:pPr lvl="1"/>
            <a:r>
              <a:rPr lang="en-US" dirty="0"/>
              <a:t>Loop unwrapping </a:t>
            </a:r>
          </a:p>
          <a:p>
            <a:pPr lvl="1"/>
            <a:r>
              <a:rPr lang="en-US" dirty="0"/>
              <a:t>Sampling/subsampling – </a:t>
            </a:r>
            <a:r>
              <a:rPr lang="en-US" dirty="0" err="1"/>
              <a:t>MaxPool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Vectorize (hardware must support it)</a:t>
            </a:r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30076-A329-4997-AA51-2E67D8EF7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Choice of Language </a:t>
            </a:r>
          </a:p>
          <a:p>
            <a:pPr lvl="1"/>
            <a:r>
              <a:rPr lang="en-US" dirty="0"/>
              <a:t>Python or C or Java?</a:t>
            </a:r>
          </a:p>
          <a:p>
            <a:pPr lvl="1"/>
            <a:r>
              <a:rPr lang="en-US" dirty="0"/>
              <a:t>Hardware aspects to be considered</a:t>
            </a:r>
          </a:p>
          <a:p>
            <a:pPr lvl="1"/>
            <a:r>
              <a:rPr lang="en-US" dirty="0"/>
              <a:t>Touch bare metal</a:t>
            </a:r>
          </a:p>
          <a:p>
            <a:pPr lvl="1"/>
            <a:r>
              <a:rPr lang="en-US" dirty="0"/>
              <a:t>Multi-threaded </a:t>
            </a:r>
          </a:p>
          <a:p>
            <a:pPr lvl="1"/>
            <a:r>
              <a:rPr lang="en-US" dirty="0"/>
              <a:t>Python GIL, async</a:t>
            </a:r>
          </a:p>
          <a:p>
            <a:pPr lvl="1"/>
            <a:r>
              <a:rPr lang="en-US" dirty="0"/>
              <a:t>C/C++, TBB, MPI, Standard Threading</a:t>
            </a:r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4B6D-D522-4001-8988-6431E2CB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Tue, 28 May 2024 . Wajih Ullah Baig</a:t>
            </a:r>
          </a:p>
        </p:txBody>
      </p:sp>
    </p:spTree>
    <p:extLst>
      <p:ext uri="{BB962C8B-B14F-4D97-AF65-F5344CB8AC3E}">
        <p14:creationId xmlns:p14="http://schemas.microsoft.com/office/powerpoint/2010/main" val="9293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1225-A82E-433C-BA9F-F4F38F39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AEF8-3904-45BB-988B-8D1B22FC6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05021" y="2219324"/>
            <a:ext cx="4878389" cy="3541714"/>
          </a:xfrm>
        </p:spPr>
        <p:txBody>
          <a:bodyPr>
            <a:normAutofit/>
          </a:bodyPr>
          <a:lstStyle/>
          <a:p>
            <a:r>
              <a:rPr lang="en-US" dirty="0"/>
              <a:t>Array access via index</a:t>
            </a:r>
          </a:p>
          <a:p>
            <a:r>
              <a:rPr lang="en-US" dirty="0"/>
              <a:t>Single loop access to check a value </a:t>
            </a:r>
          </a:p>
          <a:p>
            <a:r>
              <a:rPr lang="en-US" dirty="0"/>
              <a:t>Double loop</a:t>
            </a:r>
          </a:p>
          <a:p>
            <a:r>
              <a:rPr lang="en-US" dirty="0"/>
              <a:t>Binary sort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30076-A329-4997-AA51-2E67D8EF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80443"/>
            <a:ext cx="4875211" cy="3541714"/>
          </a:xfrm>
        </p:spPr>
        <p:txBody>
          <a:bodyPr>
            <a:normAutofit/>
          </a:bodyPr>
          <a:lstStyle/>
          <a:p>
            <a:r>
              <a:rPr lang="en-US" dirty="0" err="1"/>
              <a:t>Costant</a:t>
            </a:r>
            <a:r>
              <a:rPr lang="en-US" dirty="0"/>
              <a:t> O(1)</a:t>
            </a:r>
          </a:p>
          <a:p>
            <a:r>
              <a:rPr lang="en-US" dirty="0"/>
              <a:t>Linear O(n)</a:t>
            </a:r>
          </a:p>
          <a:p>
            <a:r>
              <a:rPr lang="en-US" dirty="0"/>
              <a:t>Quadratic O(n^2)</a:t>
            </a:r>
          </a:p>
          <a:p>
            <a:r>
              <a:rPr lang="en-US" dirty="0"/>
              <a:t>Decaying O(log n)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4B6D-D522-4001-8988-6431E2CB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1834-AF46-4DC6-B322-5872AB24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02609"/>
            <a:ext cx="9905998" cy="1478570"/>
          </a:xfrm>
        </p:spPr>
        <p:txBody>
          <a:bodyPr/>
          <a:lstStyle/>
          <a:p>
            <a:r>
              <a:rPr lang="en-US" dirty="0"/>
              <a:t>Computer architecture</a:t>
            </a:r>
            <a:endParaRPr lang="en-A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DE854-EAC0-471F-9EA0-CD962F5B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4BE36-B537-4191-8BAD-8C986A5BC718}"/>
              </a:ext>
            </a:extLst>
          </p:cNvPr>
          <p:cNvSpPr txBox="1"/>
          <p:nvPr/>
        </p:nvSpPr>
        <p:spPr>
          <a:xfrm>
            <a:off x="796954" y="998291"/>
            <a:ext cx="11467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MMX, SSE, SSE2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MMX (Multimedia Extensions) introduced in 1997, added 64-bit SIMD instructions to x86Allowed parallel processing of 8 8-bit, 4 16-bit or 2 32-bit integers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Accelerated multimedia workloads like video codecs, image processing. SSE (Streaming SIMD Extensions) introduced in 1999, added 128-bit registers and floating point SIMD. Enables parallel processing of 4 32-bit floats or 2 64-bit doubles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Crucial for accelerating computer vision algorithms like feature detection, image filtering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SSE2 introduced in 2001, expanded SIMD to integer operations on 128-bit registers. Allows parallel processing of 16 8-bit, 8 16-bit or 4 32-bit integers Useful for accelerating fixed-point computer vision algorithms</a:t>
            </a:r>
          </a:p>
          <a:p>
            <a:pPr algn="l"/>
            <a:r>
              <a:rPr lang="en-US" b="1" dirty="0"/>
              <a:t>AVX, AVX2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AVX (Advanced Vector Extensions) introduced in 2011, expanded SIMD to 256-bit registers Enabled parallel processing of 8 32-bit floats or 4 64-bit doubles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Significant performance boost for floating point intensive computer vision algorithms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AVX2 introduced in 2013, added integer SIMD operations on 256-bit registers. Parallel processing of 32 8-bit, 16 16-bit or 8 32-bit integers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Useful for accelerating both fixed-point and floating point computer vision workloads</a:t>
            </a:r>
          </a:p>
        </p:txBody>
      </p:sp>
    </p:spTree>
    <p:extLst>
      <p:ext uri="{BB962C8B-B14F-4D97-AF65-F5344CB8AC3E}">
        <p14:creationId xmlns:p14="http://schemas.microsoft.com/office/powerpoint/2010/main" val="137705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5FC03-D7CE-4487-BBAD-A08C1CF2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pic>
        <p:nvPicPr>
          <p:cNvPr id="4098" name="Picture 2" descr="Crunching Numbers with AVX and AVX2 - CodeProject">
            <a:extLst>
              <a:ext uri="{FF2B5EF4-FFF2-40B4-BE49-F238E27FC236}">
                <a16:creationId xmlns:a16="http://schemas.microsoft.com/office/drawing/2014/main" id="{B1E825FF-AF55-4155-94FA-8AA8872BB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42" y="558293"/>
            <a:ext cx="5980471" cy="36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38C7D4-D3DF-48C6-ADB9-B52BC3892C8B}"/>
              </a:ext>
            </a:extLst>
          </p:cNvPr>
          <p:cNvSpPr txBox="1"/>
          <p:nvPr/>
        </p:nvSpPr>
        <p:spPr>
          <a:xfrm>
            <a:off x="1501542" y="4496073"/>
            <a:ext cx="868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https://www.codeproject.com/Articles/874396/Crunching-Numbers-with-AVX-and-AVX2</a:t>
            </a:r>
            <a:endParaRPr lang="en-A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AC200C-A7E9-4746-BA13-1F4BE159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64" y="465151"/>
            <a:ext cx="3760994" cy="386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66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51C7-1769-4DC7-9C81-1A21698B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pytorch</a:t>
            </a:r>
            <a:r>
              <a:rPr lang="en-US" dirty="0"/>
              <a:t> support </a:t>
            </a:r>
            <a:r>
              <a:rPr lang="en-US" dirty="0" err="1"/>
              <a:t>avx</a:t>
            </a:r>
            <a:r>
              <a:rPr lang="en-US" dirty="0"/>
              <a:t> ?</a:t>
            </a:r>
            <a:endParaRPr lang="en-A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89FC7-0E81-49A6-A784-BB3C4824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7ACB3-2E01-445C-85D6-B41E93CF0BD2}"/>
              </a:ext>
            </a:extLst>
          </p:cNvPr>
          <p:cNvSpPr txBox="1"/>
          <p:nvPr/>
        </p:nvSpPr>
        <p:spPr>
          <a:xfrm>
            <a:off x="1367404" y="1397675"/>
            <a:ext cx="9965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Yes it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print(</a:t>
            </a:r>
            <a:r>
              <a:rPr lang="en-US" dirty="0" err="1"/>
              <a:t>torch.__config__.show</a:t>
            </a:r>
            <a:r>
              <a:rPr lang="en-US" dirty="0"/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 Capabilities:  AVX2 and PERF_WITH_AVX=1, PERF_WITH_AVX2=1, PERF_WITH_AVX512=1 in the build settings</a:t>
            </a: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/>
          </a:p>
          <a:p>
            <a:r>
              <a:rPr lang="en-US" dirty="0">
                <a:hlinkClick r:id="rId2"/>
              </a:rPr>
              <a:t>AVX2 support in </a:t>
            </a:r>
            <a:r>
              <a:rPr lang="en-US" dirty="0" err="1">
                <a:hlinkClick r:id="rId2"/>
              </a:rPr>
              <a:t>PyTorch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562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39F7-385F-41DA-A4E8-47A02A28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Accelerating fingerprint matching – production example</a:t>
            </a:r>
            <a:endParaRPr lang="en-A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1D5D3C-6778-4A5A-A40A-B322D5D2D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044" y="3454451"/>
            <a:ext cx="2791725" cy="28879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C8D84-9749-475D-BC8A-55717FA57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5042339" cy="399891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MINUTIAE MATCHING – 3D TO 1D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FLOATING POINT TO INTEGER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AVX2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FEATURE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POPCOUNT – FASTER ON LINUX, SLOWER ON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500 MATCHES/SECOND TO 500K MATCHES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PARALLEL, INTEL HASWELL PROCESSOR.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 OF C/C++ AND OPENCV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644D-710F-4977-9312-C089CE59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Tue, 28 May 2024 . Wajih Ullah Baig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BACE9-40C2-48E8-9DE3-0DC32360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317" y="621400"/>
            <a:ext cx="2333812" cy="2843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525ED9-E052-46BB-B0C4-1135DEDBF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769" y="3454451"/>
            <a:ext cx="3076338" cy="2887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29731-11C3-4B72-AB47-95C7CBA5F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804" y="628556"/>
            <a:ext cx="2991004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25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1283</TotalTime>
  <Words>1159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Optimizing your algorithms</vt:lpstr>
      <vt:lpstr>Optimizing your algorithms </vt:lpstr>
      <vt:lpstr>Why do we need optimization</vt:lpstr>
      <vt:lpstr>BASIC OPTIMIZATIONS</vt:lpstr>
      <vt:lpstr>COMPLEXITIES</vt:lpstr>
      <vt:lpstr>Computer architecture</vt:lpstr>
      <vt:lpstr>PowerPoint Presentation</vt:lpstr>
      <vt:lpstr>Does pytorch support avx ?</vt:lpstr>
      <vt:lpstr>Accelerating fingerprint matching – production example</vt:lpstr>
      <vt:lpstr>FASTER OPERATIONS </vt:lpstr>
      <vt:lpstr>ARITHMETIC UNITS</vt:lpstr>
      <vt:lpstr>PowerPoint Presentation</vt:lpstr>
      <vt:lpstr>DSP/ISP – importance of algorithms &amp; h/w</vt:lpstr>
      <vt:lpstr>DSP/ISP – importance of algorithms &amp; h/w</vt:lpstr>
      <vt:lpstr>DSP/ISP – importance of algorithms &amp; h/w</vt:lpstr>
      <vt:lpstr>Computer vision</vt:lpstr>
      <vt:lpstr>Local binary pattern</vt:lpstr>
      <vt:lpstr>QUANTIZATION</vt:lpstr>
      <vt:lpstr>Some libraries to consider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your algorithms</dc:title>
  <dc:creator>wajih ullah baig</dc:creator>
  <cp:lastModifiedBy>wajih ullah baig</cp:lastModifiedBy>
  <cp:revision>32</cp:revision>
  <dcterms:created xsi:type="dcterms:W3CDTF">2024-05-27T06:42:59Z</dcterms:created>
  <dcterms:modified xsi:type="dcterms:W3CDTF">2024-05-29T09:36:46Z</dcterms:modified>
</cp:coreProperties>
</file>