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64"/>
  </p:notesMasterIdLst>
  <p:sldIdLst>
    <p:sldId id="313" r:id="rId2"/>
    <p:sldId id="485" r:id="rId3"/>
    <p:sldId id="486" r:id="rId4"/>
    <p:sldId id="488" r:id="rId5"/>
    <p:sldId id="489" r:id="rId6"/>
    <p:sldId id="490" r:id="rId7"/>
    <p:sldId id="491" r:id="rId8"/>
    <p:sldId id="492" r:id="rId9"/>
    <p:sldId id="543" r:id="rId10"/>
    <p:sldId id="493" r:id="rId11"/>
    <p:sldId id="494" r:id="rId12"/>
    <p:sldId id="550" r:id="rId13"/>
    <p:sldId id="495" r:id="rId14"/>
    <p:sldId id="496" r:id="rId15"/>
    <p:sldId id="551" r:id="rId16"/>
    <p:sldId id="552" r:id="rId17"/>
    <p:sldId id="553" r:id="rId18"/>
    <p:sldId id="497" r:id="rId19"/>
    <p:sldId id="498" r:id="rId20"/>
    <p:sldId id="499" r:id="rId21"/>
    <p:sldId id="529" r:id="rId22"/>
    <p:sldId id="500" r:id="rId23"/>
    <p:sldId id="501" r:id="rId24"/>
    <p:sldId id="502" r:id="rId25"/>
    <p:sldId id="503" r:id="rId26"/>
    <p:sldId id="505" r:id="rId27"/>
    <p:sldId id="504" r:id="rId28"/>
    <p:sldId id="506" r:id="rId29"/>
    <p:sldId id="507" r:id="rId30"/>
    <p:sldId id="508" r:id="rId31"/>
    <p:sldId id="510" r:id="rId32"/>
    <p:sldId id="511" r:id="rId33"/>
    <p:sldId id="512" r:id="rId34"/>
    <p:sldId id="537" r:id="rId35"/>
    <p:sldId id="538" r:id="rId36"/>
    <p:sldId id="513" r:id="rId37"/>
    <p:sldId id="514" r:id="rId38"/>
    <p:sldId id="515" r:id="rId39"/>
    <p:sldId id="516" r:id="rId40"/>
    <p:sldId id="517" r:id="rId41"/>
    <p:sldId id="518" r:id="rId42"/>
    <p:sldId id="519" r:id="rId43"/>
    <p:sldId id="546" r:id="rId44"/>
    <p:sldId id="530" r:id="rId45"/>
    <p:sldId id="531" r:id="rId46"/>
    <p:sldId id="532" r:id="rId47"/>
    <p:sldId id="554" r:id="rId48"/>
    <p:sldId id="533" r:id="rId49"/>
    <p:sldId id="534" r:id="rId50"/>
    <p:sldId id="547" r:id="rId51"/>
    <p:sldId id="535" r:id="rId52"/>
    <p:sldId id="548" r:id="rId53"/>
    <p:sldId id="539" r:id="rId54"/>
    <p:sldId id="540" r:id="rId55"/>
    <p:sldId id="541" r:id="rId56"/>
    <p:sldId id="542" r:id="rId57"/>
    <p:sldId id="544" r:id="rId58"/>
    <p:sldId id="545" r:id="rId59"/>
    <p:sldId id="536" r:id="rId60"/>
    <p:sldId id="555" r:id="rId61"/>
    <p:sldId id="556" r:id="rId62"/>
    <p:sldId id="412"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00"/>
    <a:srgbClr val="0000FF"/>
    <a:srgbClr val="FF99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8" autoAdjust="0"/>
    <p:restoredTop sz="84125" autoAdjust="0"/>
  </p:normalViewPr>
  <p:slideViewPr>
    <p:cSldViewPr>
      <p:cViewPr varScale="1">
        <p:scale>
          <a:sx n="92" d="100"/>
          <a:sy n="92" d="100"/>
        </p:scale>
        <p:origin x="-2274" y="-90"/>
      </p:cViewPr>
      <p:guideLst>
        <p:guide orient="horz" pos="3612"/>
        <p:guide pos="295"/>
        <p:guide pos="5511"/>
      </p:guideLst>
    </p:cSldViewPr>
  </p:slideViewPr>
  <p:notesTextViewPr>
    <p:cViewPr>
      <p:scale>
        <a:sx n="100" d="100"/>
        <a:sy n="100" d="100"/>
      </p:scale>
      <p:origin x="0" y="0"/>
    </p:cViewPr>
  </p:notesTextViewPr>
  <p:sorterViewPr>
    <p:cViewPr>
      <p:scale>
        <a:sx n="30" d="100"/>
        <a:sy n="3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ACF04-2DA0-4A41-8222-6547FE864D5F}" type="datetimeFigureOut">
              <a:rPr lang="zh-CN" altLang="en-US" smtClean="0"/>
              <a:pPr/>
              <a:t>2018/11/5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400CC-D459-4F7C-8DAC-BDB890E51BB7}" type="slidenum">
              <a:rPr lang="zh-CN" altLang="en-US" smtClean="0"/>
              <a:pPr/>
              <a:t>‹#›</a:t>
            </a:fld>
            <a:endParaRPr lang="zh-CN" altLang="en-US"/>
          </a:p>
        </p:txBody>
      </p:sp>
    </p:spTree>
    <p:extLst>
      <p:ext uri="{BB962C8B-B14F-4D97-AF65-F5344CB8AC3E}">
        <p14:creationId xmlns:p14="http://schemas.microsoft.com/office/powerpoint/2010/main" val="89482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p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latin typeface="华文楷体" panose="02010600040101010101" pitchFamily="2" charset="-122"/>
                <a:ea typeface="华文楷体" panose="02010600040101010101" pitchFamily="2" charset="-122"/>
              </a:rPr>
              <a:t>数据清理的主要目标是检测和消除错误和异常，以增加分析和决策中的数据的价值。尽管多年来，它一直是许多研究人员关注的焦点，但个别问题已被单独解决。这些包括缺失值估算、异常值检测、转换、完整性约束违反检测和修复、一致的查询应答、重复复制以及许多其他相关问题，如剖析和约束挖掘。</a:t>
            </a:r>
            <a:endParaRPr lang="en-US" altLang="zh-CN" dirty="0" smtClean="0">
              <a:latin typeface="华文楷体" panose="02010600040101010101" pitchFamily="2" charset="-122"/>
              <a:ea typeface="华文楷体" panose="02010600040101010101"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32</a:t>
            </a:fld>
            <a:endParaRPr lang="zh-CN" altLang="en-US"/>
          </a:p>
        </p:txBody>
      </p:sp>
    </p:spTree>
    <p:extLst>
      <p:ext uri="{BB962C8B-B14F-4D97-AF65-F5344CB8AC3E}">
        <p14:creationId xmlns:p14="http://schemas.microsoft.com/office/powerpoint/2010/main" val="1592030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不同算法有不同特点，在不同数据集上有不同的表现效果，根据特定的任务选择不同的算法。如何评价分类算法的好坏，要做具体任务具体分析。对于决策树，主要用正确率去评估，但是其他算法，只用正确率能很好的评估吗？ 答案是否定的。 正确率确实是一个很直观很好的评价指标，但是有时候正确率高并不能完全代表一个算法就好。比如对某个地区进行地震预测，地震分类属性分为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：不发生地震、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发生地震。我们都知道，不发生的概率是极大的，对于分类器而言，如果分类器不加思考，对每一个测试样例的类别都划分为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，达到</a:t>
            </a:r>
            <a:r>
              <a:rPr lang="en-US" altLang="zh-CN" sz="1200" kern="1200" dirty="0" smtClean="0">
                <a:solidFill>
                  <a:schemeClr val="tx1"/>
                </a:solidFill>
                <a:effectLst/>
                <a:latin typeface="+mn-lt"/>
                <a:ea typeface="+mn-ea"/>
                <a:cs typeface="+mn-cs"/>
              </a:rPr>
              <a:t>99%</a:t>
            </a:r>
            <a:r>
              <a:rPr lang="zh-CN" altLang="zh-CN" sz="1200" kern="1200" dirty="0" smtClean="0">
                <a:solidFill>
                  <a:schemeClr val="tx1"/>
                </a:solidFill>
                <a:effectLst/>
                <a:latin typeface="+mn-lt"/>
                <a:ea typeface="+mn-ea"/>
                <a:cs typeface="+mn-cs"/>
              </a:rPr>
              <a:t>的正确率，但是，问题来了，如果真的发生地震时，这个分类器毫无察觉，那带来的后果将是巨大的。很显然，</a:t>
            </a:r>
            <a:r>
              <a:rPr lang="en-US" altLang="zh-CN" sz="1200" kern="1200" dirty="0" smtClean="0">
                <a:solidFill>
                  <a:schemeClr val="tx1"/>
                </a:solidFill>
                <a:effectLst/>
                <a:latin typeface="+mn-lt"/>
                <a:ea typeface="+mn-ea"/>
                <a:cs typeface="+mn-cs"/>
              </a:rPr>
              <a:t>99%</a:t>
            </a:r>
            <a:r>
              <a:rPr lang="zh-CN" altLang="zh-CN" sz="1200" kern="1200" dirty="0" smtClean="0">
                <a:solidFill>
                  <a:schemeClr val="tx1"/>
                </a:solidFill>
                <a:effectLst/>
                <a:latin typeface="+mn-lt"/>
                <a:ea typeface="+mn-ea"/>
                <a:cs typeface="+mn-cs"/>
              </a:rPr>
              <a:t>正确率的分类器并不是我们想要的。出现这种现象的原因主要是数据分布不均衡，类别为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的数据太少，错分了类别</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但达到了很高的正确率缺忽视了研究者本身最为关注的情况。</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33</a:t>
            </a:fld>
            <a:endParaRPr lang="zh-CN" altLang="en-US"/>
          </a:p>
        </p:txBody>
      </p:sp>
    </p:spTree>
    <p:extLst>
      <p:ext uri="{BB962C8B-B14F-4D97-AF65-F5344CB8AC3E}">
        <p14:creationId xmlns:p14="http://schemas.microsoft.com/office/powerpoint/2010/main" val="379655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有时候我们对精确率和召回率并不是一视同仁，比如有时候我们更加重视精确率。我们用一个参数</a:t>
            </a:r>
            <a:r>
              <a:rPr lang="en-US" altLang="zh-CN" sz="1200" b="0" i="0" u="none" strike="noStrike" kern="1200" dirty="0" smtClean="0">
                <a:solidFill>
                  <a:schemeClr val="tx1"/>
                </a:solidFill>
                <a:effectLst/>
                <a:latin typeface="+mn-lt"/>
                <a:ea typeface="+mn-ea"/>
                <a:cs typeface="+mn-cs"/>
              </a:rPr>
              <a:t>ββ</a:t>
            </a:r>
            <a:r>
              <a:rPr lang="zh-CN" altLang="en-US" sz="1200" b="0" i="0" kern="1200" dirty="0" smtClean="0">
                <a:solidFill>
                  <a:schemeClr val="tx1"/>
                </a:solidFill>
                <a:effectLst/>
                <a:latin typeface="+mn-lt"/>
                <a:ea typeface="+mn-ea"/>
                <a:cs typeface="+mn-cs"/>
              </a:rPr>
              <a:t>来度量两者之间的关系。如果</a:t>
            </a:r>
            <a:r>
              <a:rPr lang="en-US" altLang="zh-CN" sz="1200" b="0" i="0" u="none" strike="noStrike" kern="1200" dirty="0" smtClean="0">
                <a:solidFill>
                  <a:schemeClr val="tx1"/>
                </a:solidFill>
                <a:effectLst/>
                <a:latin typeface="+mn-lt"/>
                <a:ea typeface="+mn-ea"/>
                <a:cs typeface="+mn-cs"/>
              </a:rPr>
              <a:t>β&gt;1β&gt;1</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召回率有更大影响，如果</a:t>
            </a:r>
            <a:r>
              <a:rPr lang="en-US" altLang="zh-CN" sz="1200" b="0" i="0" u="none" strike="noStrike" kern="1200" dirty="0" smtClean="0">
                <a:solidFill>
                  <a:schemeClr val="tx1"/>
                </a:solidFill>
                <a:effectLst/>
                <a:latin typeface="+mn-lt"/>
                <a:ea typeface="+mn-ea"/>
                <a:cs typeface="+mn-cs"/>
              </a:rPr>
              <a:t>β&lt;1β&lt;1</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精确率有更大影响。自然，当</a:t>
            </a:r>
            <a:r>
              <a:rPr lang="en-US" altLang="zh-CN" sz="1200" b="0" i="0" u="none" strike="noStrike" kern="1200" dirty="0" smtClean="0">
                <a:solidFill>
                  <a:schemeClr val="tx1"/>
                </a:solidFill>
                <a:effectLst/>
                <a:latin typeface="+mn-lt"/>
                <a:ea typeface="+mn-ea"/>
                <a:cs typeface="+mn-cs"/>
              </a:rPr>
              <a:t>β=1β=1</a:t>
            </a:r>
            <a:r>
              <a:rPr lang="zh-CN" altLang="en-US" sz="1200" b="0" i="0" kern="1200" dirty="0" smtClean="0">
                <a:solidFill>
                  <a:schemeClr val="tx1"/>
                </a:solidFill>
                <a:effectLst/>
                <a:latin typeface="+mn-lt"/>
                <a:ea typeface="+mn-ea"/>
                <a:cs typeface="+mn-cs"/>
              </a:rPr>
              <a:t>的时候，精确率和召回率影响力相同，和</a:t>
            </a:r>
            <a:r>
              <a:rPr lang="en-US" altLang="zh-CN" sz="1200" b="0" i="0" kern="1200" dirty="0" smtClean="0">
                <a:solidFill>
                  <a:schemeClr val="tx1"/>
                </a:solidFill>
                <a:effectLst/>
                <a:latin typeface="+mn-lt"/>
                <a:ea typeface="+mn-ea"/>
                <a:cs typeface="+mn-cs"/>
              </a:rPr>
              <a:t>F</a:t>
            </a:r>
            <a:r>
              <a:rPr lang="en-US" altLang="zh-CN" sz="1200" b="0" i="0" kern="1200" baseline="-250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形式一样。含有度量参数</a:t>
            </a:r>
            <a:r>
              <a:rPr lang="en-US" altLang="zh-CN" sz="1200" b="0" i="0" u="none" strike="noStrike" kern="1200" dirty="0" smtClean="0">
                <a:solidFill>
                  <a:schemeClr val="tx1"/>
                </a:solidFill>
                <a:effectLst/>
                <a:latin typeface="+mn-lt"/>
                <a:ea typeface="+mn-ea"/>
                <a:cs typeface="+mn-cs"/>
              </a:rPr>
              <a:t>ββ</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F</a:t>
            </a:r>
            <a:r>
              <a:rPr lang="en-US" altLang="zh-CN" sz="1200" b="0" i="0" kern="1200" baseline="-250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我们记为</a:t>
            </a:r>
            <a:r>
              <a:rPr lang="en-US" altLang="zh-CN" sz="1200" b="0" i="0" u="none" strike="noStrike" kern="1200" dirty="0" smtClean="0">
                <a:solidFill>
                  <a:schemeClr val="tx1"/>
                </a:solidFill>
                <a:effectLst/>
                <a:latin typeface="+mn-lt"/>
                <a:ea typeface="+mn-ea"/>
                <a:cs typeface="+mn-cs"/>
              </a:rPr>
              <a:t>FβFβ</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严格的数学定义如下：</a:t>
            </a:r>
          </a:p>
          <a:p>
            <a:r>
              <a:rPr lang="zh-CN" altLang="en-US"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Fβ=(1+β2)∗P</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Rβ2∗P+RFβ=(1+β2)∗P∗Rβ2∗P+R</a:t>
            </a:r>
            <a:r>
              <a:rPr lang="zh-CN" altLang="en-US" sz="1200" b="0" i="0" kern="1200" dirty="0" smtClean="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34</a:t>
            </a:fld>
            <a:endParaRPr lang="zh-CN" altLang="en-US"/>
          </a:p>
        </p:txBody>
      </p:sp>
    </p:spTree>
    <p:extLst>
      <p:ext uri="{BB962C8B-B14F-4D97-AF65-F5344CB8AC3E}">
        <p14:creationId xmlns:p14="http://schemas.microsoft.com/office/powerpoint/2010/main" val="3796557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K</a:t>
            </a:r>
            <a:r>
              <a:rPr lang="zh-CN" altLang="en-US" dirty="0" smtClean="0"/>
              <a:t>近邻法</a:t>
            </a:r>
            <a:r>
              <a:rPr lang="en-US" altLang="zh-CN" dirty="0" smtClean="0"/>
              <a:t>(k-nearest </a:t>
            </a:r>
            <a:r>
              <a:rPr lang="en-US" altLang="zh-CN" dirty="0" err="1" smtClean="0"/>
              <a:t>neighbors,KNN</a:t>
            </a:r>
            <a:r>
              <a:rPr lang="en-US" altLang="zh-CN" dirty="0" smtClean="0"/>
              <a:t>)</a:t>
            </a:r>
            <a:r>
              <a:rPr lang="zh-CN" altLang="en-US" dirty="0" smtClean="0"/>
              <a:t>是一种很基本的机器学习方法了，在我们平常的生活中也会不自主的应用。比如，我们判断一个人的人品，只需要观察他来往最密切的几个人的人品好坏就可以得出了。这里就运用了</a:t>
            </a:r>
            <a:r>
              <a:rPr lang="en-US" altLang="zh-CN" dirty="0" smtClean="0"/>
              <a:t>KNN</a:t>
            </a:r>
            <a:r>
              <a:rPr lang="zh-CN" altLang="en-US" dirty="0" smtClean="0"/>
              <a:t>的思想。</a:t>
            </a:r>
            <a:r>
              <a:rPr lang="en-US" altLang="zh-CN" dirty="0" smtClean="0"/>
              <a:t>KNN</a:t>
            </a:r>
            <a:r>
              <a:rPr lang="zh-CN" altLang="en-US" dirty="0" smtClean="0"/>
              <a:t>方法既可以做分类，也可以做回归，这点和决策树算法相同。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输入包含特征空间中的</a:t>
            </a:r>
            <a:r>
              <a:rPr lang="en-US" altLang="zh-CN" dirty="0" smtClean="0">
                <a:latin typeface="华文楷体" panose="02010600040101010101" pitchFamily="2" charset="-122"/>
                <a:ea typeface="华文楷体" panose="02010600040101010101" pitchFamily="2" charset="-122"/>
              </a:rPr>
              <a:t>k</a:t>
            </a:r>
            <a:r>
              <a:rPr lang="zh-CN" altLang="en-US" dirty="0" smtClean="0">
                <a:latin typeface="华文楷体" panose="02010600040101010101" pitchFamily="2" charset="-122"/>
                <a:ea typeface="华文楷体" panose="02010600040101010101" pitchFamily="2" charset="-122"/>
              </a:rPr>
              <a:t>个最接近的训练示例。输出取决于</a:t>
            </a:r>
            <a:r>
              <a:rPr lang="en-US" altLang="zh-CN" dirty="0" smtClean="0">
                <a:latin typeface="华文楷体" panose="02010600040101010101" pitchFamily="2" charset="-122"/>
                <a:ea typeface="华文楷体" panose="02010600040101010101" pitchFamily="2" charset="-122"/>
              </a:rPr>
              <a:t>k-NN</a:t>
            </a:r>
            <a:r>
              <a:rPr lang="zh-CN" altLang="en-US" dirty="0" smtClean="0">
                <a:latin typeface="华文楷体" panose="02010600040101010101" pitchFamily="2" charset="-122"/>
                <a:ea typeface="华文楷体" panose="02010600040101010101" pitchFamily="2" charset="-122"/>
              </a:rPr>
              <a:t>是用于分类还是用于回归</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在</a:t>
            </a:r>
            <a:r>
              <a:rPr lang="en-US" altLang="zh-CN" dirty="0" smtClean="0">
                <a:latin typeface="华文楷体" panose="02010600040101010101" pitchFamily="2" charset="-122"/>
                <a:ea typeface="华文楷体" panose="02010600040101010101" pitchFamily="2" charset="-122"/>
              </a:rPr>
              <a:t>k-NN</a:t>
            </a:r>
            <a:r>
              <a:rPr lang="zh-CN" altLang="en-US" dirty="0" smtClean="0">
                <a:latin typeface="华文楷体" panose="02010600040101010101" pitchFamily="2" charset="-122"/>
                <a:ea typeface="华文楷体" panose="02010600040101010101" pitchFamily="2" charset="-122"/>
              </a:rPr>
              <a:t>分类中，输出是一个类成员。对象通过其邻居的多数投票进行分类，对象被分配给最常见的类</a:t>
            </a:r>
            <a:r>
              <a:rPr lang="en-US" altLang="zh-CN" dirty="0" smtClean="0">
                <a:latin typeface="华文楷体" panose="02010600040101010101" pitchFamily="2" charset="-122"/>
                <a:ea typeface="华文楷体" panose="02010600040101010101" pitchFamily="2" charset="-122"/>
              </a:rPr>
              <a:t>(k</a:t>
            </a:r>
            <a:r>
              <a:rPr lang="zh-CN" altLang="en-US" dirty="0" smtClean="0">
                <a:latin typeface="华文楷体" panose="02010600040101010101" pitchFamily="2" charset="-122"/>
                <a:ea typeface="华文楷体" panose="02010600040101010101" pitchFamily="2" charset="-122"/>
              </a:rPr>
              <a:t>是一个正整数，通常很小</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。如果</a:t>
            </a:r>
            <a:r>
              <a:rPr lang="en-US" altLang="zh-CN" dirty="0" smtClean="0">
                <a:latin typeface="华文楷体" panose="02010600040101010101" pitchFamily="2" charset="-122"/>
                <a:ea typeface="华文楷体" panose="02010600040101010101" pitchFamily="2" charset="-122"/>
              </a:rPr>
              <a:t>k = 1</a:t>
            </a:r>
            <a:r>
              <a:rPr lang="zh-CN" altLang="en-US" dirty="0" smtClean="0">
                <a:latin typeface="华文楷体" panose="02010600040101010101" pitchFamily="2" charset="-122"/>
                <a:ea typeface="华文楷体" panose="02010600040101010101" pitchFamily="2" charset="-122"/>
              </a:rPr>
              <a:t>，那么对象被简单地分配给离它最近的类。在</a:t>
            </a:r>
            <a:r>
              <a:rPr lang="en-US" altLang="zh-CN" dirty="0" smtClean="0">
                <a:latin typeface="华文楷体" panose="02010600040101010101" pitchFamily="2" charset="-122"/>
                <a:ea typeface="华文楷体" panose="02010600040101010101" pitchFamily="2" charset="-122"/>
              </a:rPr>
              <a:t>k-NN</a:t>
            </a:r>
            <a:r>
              <a:rPr lang="zh-CN" altLang="en-US" dirty="0" smtClean="0">
                <a:latin typeface="华文楷体" panose="02010600040101010101" pitchFamily="2" charset="-122"/>
                <a:ea typeface="华文楷体" panose="02010600040101010101" pitchFamily="2" charset="-122"/>
              </a:rPr>
              <a:t>回归中，输出是对象的属性值。这个值是</a:t>
            </a:r>
            <a:r>
              <a:rPr lang="en-US" altLang="zh-CN" dirty="0" smtClean="0">
                <a:latin typeface="华文楷体" panose="02010600040101010101" pitchFamily="2" charset="-122"/>
                <a:ea typeface="华文楷体" panose="02010600040101010101" pitchFamily="2" charset="-122"/>
              </a:rPr>
              <a:t>k</a:t>
            </a:r>
            <a:r>
              <a:rPr lang="zh-CN" altLang="en-US" dirty="0" smtClean="0">
                <a:latin typeface="华文楷体" panose="02010600040101010101" pitchFamily="2" charset="-122"/>
                <a:ea typeface="华文楷体" panose="02010600040101010101" pitchFamily="2" charset="-122"/>
              </a:rPr>
              <a:t>个最近邻的平均值。</a:t>
            </a:r>
            <a:r>
              <a:rPr lang="en-US" altLang="zh-CN" dirty="0" smtClean="0">
                <a:latin typeface="华文楷体" panose="02010600040101010101" pitchFamily="2" charset="-122"/>
                <a:ea typeface="华文楷体" panose="02010600040101010101" pitchFamily="2" charset="-122"/>
              </a:rPr>
              <a:t>k-NN</a:t>
            </a:r>
            <a:r>
              <a:rPr lang="zh-CN" altLang="en-US" dirty="0" smtClean="0">
                <a:latin typeface="华文楷体" panose="02010600040101010101" pitchFamily="2" charset="-122"/>
                <a:ea typeface="华文楷体" panose="02010600040101010101" pitchFamily="2" charset="-122"/>
              </a:rPr>
              <a:t>是一种基于实例的学习，或称为惰性学习，其中函数仅在局部近似，所有计算都推迟到分类。</a:t>
            </a:r>
            <a:r>
              <a:rPr lang="en-US" altLang="zh-CN" dirty="0" smtClean="0">
                <a:latin typeface="华文楷体" panose="02010600040101010101" pitchFamily="2" charset="-122"/>
                <a:ea typeface="华文楷体" panose="02010600040101010101" pitchFamily="2" charset="-122"/>
              </a:rPr>
              <a:t>k-NN</a:t>
            </a:r>
            <a:r>
              <a:rPr lang="zh-CN" altLang="en-US" dirty="0" smtClean="0">
                <a:latin typeface="华文楷体" panose="02010600040101010101" pitchFamily="2" charset="-122"/>
                <a:ea typeface="华文楷体" panose="02010600040101010101" pitchFamily="2" charset="-122"/>
              </a:rPr>
              <a:t>算法是所有机器学习算法中最简单的一种。</a:t>
            </a:r>
            <a:endParaRPr lang="en-US" altLang="zh-CN" dirty="0" smtClean="0">
              <a:latin typeface="华文楷体" panose="02010600040101010101" pitchFamily="2" charset="-122"/>
              <a:ea typeface="华文楷体" panose="02010600040101010101"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36</a:t>
            </a:fld>
            <a:endParaRPr lang="zh-CN" altLang="en-US"/>
          </a:p>
        </p:txBody>
      </p:sp>
    </p:spTree>
    <p:extLst>
      <p:ext uri="{BB962C8B-B14F-4D97-AF65-F5344CB8AC3E}">
        <p14:creationId xmlns:p14="http://schemas.microsoft.com/office/powerpoint/2010/main" val="341497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讨论下</a:t>
            </a:r>
            <a:r>
              <a:rPr lang="en-US" altLang="zh-CN" sz="1200" b="0" i="0" kern="1200" dirty="0" smtClean="0">
                <a:solidFill>
                  <a:schemeClr val="tx1"/>
                </a:solidFill>
                <a:effectLst/>
                <a:latin typeface="+mn-lt"/>
                <a:ea typeface="+mn-ea"/>
                <a:cs typeface="+mn-cs"/>
              </a:rPr>
              <a:t>KNN</a:t>
            </a:r>
            <a:r>
              <a:rPr lang="zh-CN" altLang="en-US" sz="1200" b="0" i="0" kern="1200" dirty="0" smtClean="0">
                <a:solidFill>
                  <a:schemeClr val="tx1"/>
                </a:solidFill>
                <a:effectLst/>
                <a:latin typeface="+mn-lt"/>
                <a:ea typeface="+mn-ea"/>
                <a:cs typeface="+mn-cs"/>
              </a:rPr>
              <a:t>算法的扩展，限定半径最近邻算法。</a:t>
            </a:r>
          </a:p>
          <a:p>
            <a:r>
              <a:rPr lang="zh-CN" altLang="en-US" sz="1200" b="0" i="0" kern="1200" dirty="0" smtClean="0">
                <a:solidFill>
                  <a:schemeClr val="tx1"/>
                </a:solidFill>
                <a:effectLst/>
                <a:latin typeface="+mn-lt"/>
                <a:ea typeface="+mn-ea"/>
                <a:cs typeface="+mn-cs"/>
              </a:rPr>
              <a:t>有时候我们会遇到这样的问题，即样本中某系类别的样本非常的少，甚至少于</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，这导致稀有类别样本在找</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最近邻的时候，会把距离其实较远的其他样本考虑进来，而导致预测不准确。为了解决这个问题，我们限定最近邻的一个最大距离，也就是说，我们只在一个距离范围内搜索所有的最近邻，这避免了上述问题。这个距离我们一般称为限定半径。</a:t>
            </a: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37</a:t>
            </a:fld>
            <a:endParaRPr lang="zh-CN" altLang="en-US"/>
          </a:p>
        </p:txBody>
      </p:sp>
    </p:spTree>
    <p:extLst>
      <p:ext uri="{BB962C8B-B14F-4D97-AF65-F5344CB8AC3E}">
        <p14:creationId xmlns:p14="http://schemas.microsoft.com/office/powerpoint/2010/main" val="3193743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逻辑回归是一个分类算法，它可以处理二元分类以及多元分类。虽然它名字里面有“回归”两个字，却不是一个回归算法。　　我们知道，线性回归的模型是求出输出特征向量</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和输入样本矩阵</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之间的线性关系系数</a:t>
            </a:r>
            <a:r>
              <a:rPr lang="en-US" altLang="zh-CN" sz="1200" b="0" i="0" u="none" strike="noStrike" kern="1200" dirty="0" err="1" smtClean="0">
                <a:solidFill>
                  <a:schemeClr val="tx1"/>
                </a:solidFill>
                <a:effectLst/>
                <a:latin typeface="+mn-lt"/>
                <a:ea typeface="+mn-ea"/>
                <a:cs typeface="+mn-cs"/>
              </a:rPr>
              <a:t>θθ</a:t>
            </a:r>
            <a:r>
              <a:rPr lang="zh-CN" altLang="en-US" sz="1200" b="0" i="0" kern="1200" dirty="0" smtClean="0">
                <a:solidFill>
                  <a:schemeClr val="tx1"/>
                </a:solidFill>
                <a:effectLst/>
                <a:latin typeface="+mn-lt"/>
                <a:ea typeface="+mn-ea"/>
                <a:cs typeface="+mn-cs"/>
              </a:rPr>
              <a:t>，满足</a:t>
            </a:r>
            <a:r>
              <a:rPr lang="en-US" altLang="zh-CN" sz="1200" b="0" i="0" u="none" strike="noStrike" kern="1200" dirty="0" smtClean="0">
                <a:solidFill>
                  <a:schemeClr val="tx1"/>
                </a:solidFill>
                <a:effectLst/>
                <a:latin typeface="+mn-lt"/>
                <a:ea typeface="+mn-ea"/>
                <a:cs typeface="+mn-cs"/>
              </a:rPr>
              <a:t>Y=</a:t>
            </a:r>
            <a:r>
              <a:rPr lang="en-US" altLang="zh-CN" sz="1200" b="0" i="0" u="none" strike="noStrike" kern="1200" dirty="0" err="1" smtClean="0">
                <a:solidFill>
                  <a:schemeClr val="tx1"/>
                </a:solidFill>
                <a:effectLst/>
                <a:latin typeface="+mn-lt"/>
                <a:ea typeface="+mn-ea"/>
                <a:cs typeface="+mn-cs"/>
              </a:rPr>
              <a:t>XθY</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Xθ</a:t>
            </a:r>
            <a:r>
              <a:rPr lang="zh-CN" altLang="en-US" sz="1200" b="0" i="0" kern="1200" dirty="0" smtClean="0">
                <a:solidFill>
                  <a:schemeClr val="tx1"/>
                </a:solidFill>
                <a:effectLst/>
                <a:latin typeface="+mn-lt"/>
                <a:ea typeface="+mn-ea"/>
                <a:cs typeface="+mn-cs"/>
              </a:rPr>
              <a:t>。此时我们的</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是连续的，所以是回归模型。如果我们想要</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是离散的话，怎么办呢？一个可以想到的办法是，我们对于这个</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再做一次函数转换，变为</a:t>
            </a:r>
            <a:r>
              <a:rPr lang="en-US" altLang="zh-CN" sz="1200" b="0" i="0" u="none" strike="noStrike" kern="1200" dirty="0" smtClean="0">
                <a:solidFill>
                  <a:schemeClr val="tx1"/>
                </a:solidFill>
                <a:effectLst/>
                <a:latin typeface="+mn-lt"/>
                <a:ea typeface="+mn-ea"/>
                <a:cs typeface="+mn-cs"/>
              </a:rPr>
              <a:t>g(Y)g(Y)</a:t>
            </a:r>
            <a:r>
              <a:rPr lang="zh-CN" altLang="en-US" sz="1200" b="0" i="0" kern="1200" dirty="0" smtClean="0">
                <a:solidFill>
                  <a:schemeClr val="tx1"/>
                </a:solidFill>
                <a:effectLst/>
                <a:latin typeface="+mn-lt"/>
                <a:ea typeface="+mn-ea"/>
                <a:cs typeface="+mn-cs"/>
              </a:rPr>
              <a:t>。如果我们令</a:t>
            </a:r>
            <a:r>
              <a:rPr lang="en-US" altLang="zh-CN" sz="1200" b="0" i="0" u="none" strike="noStrike" kern="1200" dirty="0" smtClean="0">
                <a:solidFill>
                  <a:schemeClr val="tx1"/>
                </a:solidFill>
                <a:effectLst/>
                <a:latin typeface="+mn-lt"/>
                <a:ea typeface="+mn-ea"/>
                <a:cs typeface="+mn-cs"/>
              </a:rPr>
              <a:t>g(Y)g(Y)</a:t>
            </a:r>
            <a:r>
              <a:rPr lang="zh-CN" altLang="en-US" sz="1200" b="0" i="0" kern="1200" dirty="0" smtClean="0">
                <a:solidFill>
                  <a:schemeClr val="tx1"/>
                </a:solidFill>
                <a:effectLst/>
                <a:latin typeface="+mn-lt"/>
                <a:ea typeface="+mn-ea"/>
                <a:cs typeface="+mn-cs"/>
              </a:rPr>
              <a:t>的值在某个实数区间的时候是类别</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，在另一个实数区间的时候是类别</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，以此类推，就得到了一个分类模型。如果结果的类别只有两种，那么就是一个二元分类模型了。逻辑回归的出发点就是从这来的。</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38</a:t>
            </a:fld>
            <a:endParaRPr lang="zh-CN" altLang="en-US"/>
          </a:p>
        </p:txBody>
      </p:sp>
    </p:spTree>
    <p:extLst>
      <p:ext uri="{BB962C8B-B14F-4D97-AF65-F5344CB8AC3E}">
        <p14:creationId xmlns:p14="http://schemas.microsoft.com/office/powerpoint/2010/main" val="1195984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在所有的机器学习分类算法中，朴素贝叶斯和其他绝大多数的分类算法都不同。对于大多数的分类算法，比如决策树</a:t>
            </a:r>
            <a:r>
              <a:rPr lang="en-US" altLang="zh-CN" dirty="0" smtClean="0"/>
              <a:t>,KNN,</a:t>
            </a:r>
            <a:r>
              <a:rPr lang="zh-CN" altLang="en-US" dirty="0" smtClean="0"/>
              <a:t>逻辑回归，支持向量机等，他们都是判别方法，也就是直接学习出特征输出</a:t>
            </a:r>
            <a:r>
              <a:rPr lang="en-US" altLang="zh-CN" dirty="0" smtClean="0"/>
              <a:t>Y</a:t>
            </a:r>
            <a:r>
              <a:rPr lang="zh-CN" altLang="en-US" dirty="0" smtClean="0"/>
              <a:t>和特征</a:t>
            </a:r>
            <a:r>
              <a:rPr lang="en-US" altLang="zh-CN" dirty="0" smtClean="0"/>
              <a:t>X</a:t>
            </a:r>
            <a:r>
              <a:rPr lang="zh-CN" altLang="en-US" dirty="0" smtClean="0"/>
              <a:t>之间的关系，要么是决策函数</a:t>
            </a:r>
            <a:r>
              <a:rPr lang="en-US" altLang="zh-CN" dirty="0" smtClean="0"/>
              <a:t>Y=f(X),</a:t>
            </a:r>
            <a:r>
              <a:rPr lang="zh-CN" altLang="en-US" dirty="0" smtClean="0"/>
              <a:t>要么是条件分布</a:t>
            </a:r>
            <a:r>
              <a:rPr lang="en-US" altLang="zh-CN" dirty="0" smtClean="0"/>
              <a:t>P(Y|X)</a:t>
            </a:r>
            <a:r>
              <a:rPr lang="zh-CN" altLang="en-US" dirty="0" smtClean="0"/>
              <a:t>。但是朴素贝叶斯却是生成方法，也就是直接找出特征输出</a:t>
            </a:r>
            <a:r>
              <a:rPr lang="en-US" altLang="zh-CN" dirty="0" smtClean="0"/>
              <a:t>Y</a:t>
            </a:r>
            <a:r>
              <a:rPr lang="zh-CN" altLang="en-US" dirty="0" smtClean="0"/>
              <a:t>和特征</a:t>
            </a:r>
            <a:r>
              <a:rPr lang="en-US" altLang="zh-CN" dirty="0" smtClean="0"/>
              <a:t>X</a:t>
            </a:r>
            <a:r>
              <a:rPr lang="zh-CN" altLang="en-US" dirty="0" smtClean="0"/>
              <a:t>的联合分布</a:t>
            </a:r>
            <a:r>
              <a:rPr lang="en-US" altLang="zh-CN" dirty="0" smtClean="0"/>
              <a:t>P(X,Y),</a:t>
            </a:r>
            <a:r>
              <a:rPr lang="zh-CN" altLang="en-US" dirty="0" smtClean="0"/>
              <a:t>然后用</a:t>
            </a:r>
            <a:r>
              <a:rPr lang="en-US" altLang="zh-CN" dirty="0" smtClean="0"/>
              <a:t>P(Y|X)=P(X,Y)/P(X)</a:t>
            </a:r>
            <a:r>
              <a:rPr lang="zh-CN" altLang="en-US" dirty="0" smtClean="0"/>
              <a:t>得出。</a:t>
            </a:r>
          </a:p>
          <a:p>
            <a:r>
              <a:rPr lang="zh-CN" altLang="en-US" dirty="0" smtClean="0"/>
              <a:t>朴素贝叶斯很直观，计算量也不大，在很多领域有广泛的应用。</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40</a:t>
            </a:fld>
            <a:endParaRPr lang="zh-CN" altLang="en-US"/>
          </a:p>
        </p:txBody>
      </p:sp>
    </p:spTree>
    <p:extLst>
      <p:ext uri="{BB962C8B-B14F-4D97-AF65-F5344CB8AC3E}">
        <p14:creationId xmlns:p14="http://schemas.microsoft.com/office/powerpoint/2010/main" val="132959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多项式朴素贝叶斯分类器适用于具有离散特征的分类</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如文本分类的字数</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。多项式分布通常需要整数特征计数。然而，在实践中，诸如</a:t>
            </a:r>
            <a:r>
              <a:rPr lang="en-US" altLang="zh-CN" dirty="0" err="1" smtClean="0">
                <a:latin typeface="华文楷体" panose="02010600040101010101" pitchFamily="2" charset="-122"/>
                <a:ea typeface="华文楷体" panose="02010600040101010101" pitchFamily="2" charset="-122"/>
              </a:rPr>
              <a:t>tf-idf</a:t>
            </a:r>
            <a:r>
              <a:rPr lang="zh-CN" altLang="en-US" dirty="0" smtClean="0">
                <a:latin typeface="华文楷体" panose="02010600040101010101" pitchFamily="2" charset="-122"/>
                <a:ea typeface="华文楷体" panose="02010600040101010101" pitchFamily="2" charset="-122"/>
              </a:rPr>
              <a:t>这样的分数计数也可能起作用。</a:t>
            </a:r>
            <a:endParaRPr lang="en-US" altLang="zh-CN" dirty="0" smtClean="0">
              <a:latin typeface="华文楷体" panose="02010600040101010101" pitchFamily="2" charset="-122"/>
              <a:ea typeface="华文楷体" panose="02010600040101010101"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41</a:t>
            </a:fld>
            <a:endParaRPr lang="zh-CN" altLang="en-US"/>
          </a:p>
        </p:txBody>
      </p:sp>
    </p:spTree>
    <p:extLst>
      <p:ext uri="{BB962C8B-B14F-4D97-AF65-F5344CB8AC3E}">
        <p14:creationId xmlns:p14="http://schemas.microsoft.com/office/powerpoint/2010/main" val="399555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与多项式相似，该分类器适用于离散数据。不同之处在于，虽然多项式算法可以处理出现计数，但是</a:t>
            </a:r>
            <a:r>
              <a:rPr lang="en-US" altLang="zh-CN" dirty="0" err="1" smtClean="0">
                <a:latin typeface="华文楷体" panose="02010600040101010101" pitchFamily="2" charset="-122"/>
                <a:ea typeface="华文楷体" panose="02010600040101010101" pitchFamily="2" charset="-122"/>
              </a:rPr>
              <a:t>BernoulliNB</a:t>
            </a:r>
            <a:r>
              <a:rPr lang="zh-CN" altLang="en-US" dirty="0" smtClean="0">
                <a:latin typeface="华文楷体" panose="02010600040101010101" pitchFamily="2" charset="-122"/>
                <a:ea typeface="华文楷体" panose="02010600040101010101" pitchFamily="2" charset="-122"/>
              </a:rPr>
              <a:t>是为二进制</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布尔特性设计的。</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42</a:t>
            </a:fld>
            <a:endParaRPr lang="zh-CN" altLang="en-US"/>
          </a:p>
        </p:txBody>
      </p:sp>
    </p:spTree>
    <p:extLst>
      <p:ext uri="{BB962C8B-B14F-4D97-AF65-F5344CB8AC3E}">
        <p14:creationId xmlns:p14="http://schemas.microsoft.com/office/powerpoint/2010/main" val="141262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类似于</a:t>
            </a:r>
            <a:r>
              <a:rPr lang="en-US" altLang="zh-CN" dirty="0" smtClean="0">
                <a:latin typeface="华文楷体" panose="02010600040101010101" pitchFamily="2" charset="-122"/>
                <a:ea typeface="华文楷体" panose="02010600040101010101" pitchFamily="2" charset="-122"/>
              </a:rPr>
              <a:t>SVC</a:t>
            </a:r>
            <a:r>
              <a:rPr lang="zh-CN" altLang="en-US" dirty="0" smtClean="0">
                <a:latin typeface="华文楷体" panose="02010600040101010101" pitchFamily="2" charset="-122"/>
                <a:ea typeface="华文楷体" panose="02010600040101010101" pitchFamily="2" charset="-122"/>
              </a:rPr>
              <a:t>，但使用一个参数来控制支持向量的数量。</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45</a:t>
            </a:fld>
            <a:endParaRPr lang="zh-CN" altLang="en-US"/>
          </a:p>
        </p:txBody>
      </p:sp>
    </p:spTree>
    <p:extLst>
      <p:ext uri="{BB962C8B-B14F-4D97-AF65-F5344CB8AC3E}">
        <p14:creationId xmlns:p14="http://schemas.microsoft.com/office/powerpoint/2010/main" val="271787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散点图是指在回归分析中，数据点在直角坐标系平面上的分布图，散点图表示因变量随自变量而变化的大致趋势，据此可以选择合适的函数对数据点进行拟合。</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19</a:t>
            </a:fld>
            <a:endParaRPr lang="zh-CN" altLang="en-US"/>
          </a:p>
        </p:txBody>
      </p:sp>
    </p:spTree>
    <p:extLst>
      <p:ext uri="{BB962C8B-B14F-4D97-AF65-F5344CB8AC3E}">
        <p14:creationId xmlns:p14="http://schemas.microsoft.com/office/powerpoint/2010/main" val="3767435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与参数</a:t>
            </a:r>
            <a:r>
              <a:rPr lang="en-US" altLang="zh-CN" dirty="0" smtClean="0">
                <a:latin typeface="华文楷体" panose="02010600040101010101" pitchFamily="2" charset="-122"/>
                <a:ea typeface="华文楷体" panose="02010600040101010101" pitchFamily="2" charset="-122"/>
              </a:rPr>
              <a:t>kernel= linear</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SVC</a:t>
            </a:r>
            <a:r>
              <a:rPr lang="zh-CN" altLang="en-US" dirty="0" smtClean="0">
                <a:latin typeface="华文楷体" panose="02010600040101010101" pitchFamily="2" charset="-122"/>
                <a:ea typeface="华文楷体" panose="02010600040101010101" pitchFamily="2" charset="-122"/>
              </a:rPr>
              <a:t>相似，但是是用</a:t>
            </a:r>
            <a:r>
              <a:rPr lang="en-US" altLang="zh-CN" dirty="0" err="1" smtClean="0">
                <a:latin typeface="华文楷体" panose="02010600040101010101" pitchFamily="2" charset="-122"/>
                <a:ea typeface="华文楷体" panose="02010600040101010101" pitchFamily="2" charset="-122"/>
              </a:rPr>
              <a:t>liblinear</a:t>
            </a:r>
            <a:r>
              <a:rPr lang="zh-CN" altLang="en-US" dirty="0" smtClean="0">
                <a:latin typeface="华文楷体" panose="02010600040101010101" pitchFamily="2" charset="-122"/>
                <a:ea typeface="华文楷体" panose="02010600040101010101" pitchFamily="2" charset="-122"/>
              </a:rPr>
              <a:t>而不是</a:t>
            </a:r>
            <a:r>
              <a:rPr lang="en-US" altLang="zh-CN" dirty="0" err="1" smtClean="0">
                <a:latin typeface="华文楷体" panose="02010600040101010101" pitchFamily="2" charset="-122"/>
                <a:ea typeface="华文楷体" panose="02010600040101010101" pitchFamily="2" charset="-122"/>
              </a:rPr>
              <a:t>libsvm</a:t>
            </a:r>
            <a:r>
              <a:rPr lang="zh-CN" altLang="en-US" dirty="0" smtClean="0">
                <a:latin typeface="华文楷体" panose="02010600040101010101" pitchFamily="2" charset="-122"/>
                <a:ea typeface="华文楷体" panose="02010600040101010101" pitchFamily="2" charset="-122"/>
              </a:rPr>
              <a:t>来实现的，所以在惩罚和损失函数的选择上更加灵活，更适合于大量的样本。</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46</a:t>
            </a:fld>
            <a:endParaRPr lang="zh-CN" altLang="en-US"/>
          </a:p>
        </p:txBody>
      </p:sp>
    </p:spTree>
    <p:extLst>
      <p:ext uri="{BB962C8B-B14F-4D97-AF65-F5344CB8AC3E}">
        <p14:creationId xmlns:p14="http://schemas.microsoft.com/office/powerpoint/2010/main" val="1073238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与参数</a:t>
            </a:r>
            <a:r>
              <a:rPr lang="en-US" altLang="zh-CN" dirty="0" smtClean="0">
                <a:latin typeface="华文楷体" panose="02010600040101010101" pitchFamily="2" charset="-122"/>
                <a:ea typeface="华文楷体" panose="02010600040101010101" pitchFamily="2" charset="-122"/>
              </a:rPr>
              <a:t>kernel= linear</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SVC</a:t>
            </a:r>
            <a:r>
              <a:rPr lang="zh-CN" altLang="en-US" dirty="0" smtClean="0">
                <a:latin typeface="华文楷体" panose="02010600040101010101" pitchFamily="2" charset="-122"/>
                <a:ea typeface="华文楷体" panose="02010600040101010101" pitchFamily="2" charset="-122"/>
              </a:rPr>
              <a:t>相似，但是是用</a:t>
            </a:r>
            <a:r>
              <a:rPr lang="en-US" altLang="zh-CN" dirty="0" err="1" smtClean="0">
                <a:latin typeface="华文楷体" panose="02010600040101010101" pitchFamily="2" charset="-122"/>
                <a:ea typeface="华文楷体" panose="02010600040101010101" pitchFamily="2" charset="-122"/>
              </a:rPr>
              <a:t>liblinear</a:t>
            </a:r>
            <a:r>
              <a:rPr lang="zh-CN" altLang="en-US" dirty="0" smtClean="0">
                <a:latin typeface="华文楷体" panose="02010600040101010101" pitchFamily="2" charset="-122"/>
                <a:ea typeface="华文楷体" panose="02010600040101010101" pitchFamily="2" charset="-122"/>
              </a:rPr>
              <a:t>而不是</a:t>
            </a:r>
            <a:r>
              <a:rPr lang="en-US" altLang="zh-CN" dirty="0" err="1" smtClean="0">
                <a:latin typeface="华文楷体" panose="02010600040101010101" pitchFamily="2" charset="-122"/>
                <a:ea typeface="华文楷体" panose="02010600040101010101" pitchFamily="2" charset="-122"/>
              </a:rPr>
              <a:t>libsvm</a:t>
            </a:r>
            <a:r>
              <a:rPr lang="zh-CN" altLang="en-US" dirty="0" smtClean="0">
                <a:latin typeface="华文楷体" panose="02010600040101010101" pitchFamily="2" charset="-122"/>
                <a:ea typeface="华文楷体" panose="02010600040101010101" pitchFamily="2" charset="-122"/>
              </a:rPr>
              <a:t>来实现的，所以在惩罚和损失函数的选择上更加灵活，更适合于大量的样本。</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47</a:t>
            </a:fld>
            <a:endParaRPr lang="zh-CN" altLang="en-US"/>
          </a:p>
        </p:txBody>
      </p:sp>
    </p:spTree>
    <p:extLst>
      <p:ext uri="{BB962C8B-B14F-4D97-AF65-F5344CB8AC3E}">
        <p14:creationId xmlns:p14="http://schemas.microsoft.com/office/powerpoint/2010/main" val="107323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决策树算法在机器学习中算是很经典的一个算法系列了。它既可以作为分类算法，也可以作为回归算法，同时也特别适合集成学习比如随机森林。</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48</a:t>
            </a:fld>
            <a:endParaRPr lang="zh-CN" altLang="en-US"/>
          </a:p>
        </p:txBody>
      </p:sp>
    </p:spTree>
    <p:extLst>
      <p:ext uri="{BB962C8B-B14F-4D97-AF65-F5344CB8AC3E}">
        <p14:creationId xmlns:p14="http://schemas.microsoft.com/office/powerpoint/2010/main" val="73820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额外树与传统决策树的不同之处在于它们的构建方式。在寻找最好的分割方法将一个节点的样本分成两组时，对每个随机选择的</a:t>
            </a:r>
            <a:r>
              <a:rPr lang="en-US" altLang="zh-CN" dirty="0" err="1" smtClean="0">
                <a:latin typeface="华文楷体" panose="02010600040101010101" pitchFamily="2" charset="-122"/>
                <a:ea typeface="华文楷体" panose="02010600040101010101" pitchFamily="2" charset="-122"/>
              </a:rPr>
              <a:t>max_features</a:t>
            </a:r>
            <a:r>
              <a:rPr lang="zh-CN" altLang="en-US" dirty="0" smtClean="0">
                <a:latin typeface="华文楷体" panose="02010600040101010101" pitchFamily="2" charset="-122"/>
                <a:ea typeface="华文楷体" panose="02010600040101010101" pitchFamily="2" charset="-122"/>
              </a:rPr>
              <a:t>绘制随机分割，并从中选择最好的分割。当</a:t>
            </a:r>
            <a:r>
              <a:rPr lang="en-US" altLang="zh-CN" dirty="0" err="1" smtClean="0">
                <a:latin typeface="华文楷体" panose="02010600040101010101" pitchFamily="2" charset="-122"/>
                <a:ea typeface="华文楷体" panose="02010600040101010101" pitchFamily="2" charset="-122"/>
              </a:rPr>
              <a:t>max_features</a:t>
            </a:r>
            <a:r>
              <a:rPr lang="zh-CN" altLang="en-US" dirty="0" smtClean="0">
                <a:latin typeface="华文楷体" panose="02010600040101010101" pitchFamily="2" charset="-122"/>
                <a:ea typeface="华文楷体" panose="02010600040101010101" pitchFamily="2" charset="-122"/>
              </a:rPr>
              <a:t>设置为</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时，这相当于构建了一个完全随机的决策树。</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49</a:t>
            </a:fld>
            <a:endParaRPr lang="zh-CN" altLang="en-US"/>
          </a:p>
        </p:txBody>
      </p:sp>
    </p:spTree>
    <p:extLst>
      <p:ext uri="{BB962C8B-B14F-4D97-AF65-F5344CB8AC3E}">
        <p14:creationId xmlns:p14="http://schemas.microsoft.com/office/powerpoint/2010/main" val="355570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集成学习</a:t>
            </a:r>
            <a:r>
              <a:rPr lang="en-US" altLang="zh-CN" dirty="0" smtClean="0">
                <a:latin typeface="华文楷体" panose="02010600040101010101" pitchFamily="2" charset="-122"/>
                <a:ea typeface="华文楷体" panose="02010600040101010101" pitchFamily="2" charset="-122"/>
              </a:rPr>
              <a:t>(ensemble learning)</a:t>
            </a:r>
            <a:r>
              <a:rPr lang="zh-CN" altLang="en-US" dirty="0" smtClean="0">
                <a:latin typeface="华文楷体" panose="02010600040101010101" pitchFamily="2" charset="-122"/>
                <a:ea typeface="华文楷体" panose="02010600040101010101" pitchFamily="2" charset="-122"/>
              </a:rPr>
              <a:t>可以说是现在非常火爆的机器学习方法了。它本身不是一个单独的机器学习算法，而是通过构建并结合多个机器学习器来完成学习任务。也就是我们常说的“博采众长”。集成学习可以用于分类问题集成，回归问题集成，特征选取集成，异常点检测集成等等，可以说所有的机器学习领域都可以看到集成学习的身影</a:t>
            </a: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52</a:t>
            </a:fld>
            <a:endParaRPr lang="zh-CN" altLang="en-US"/>
          </a:p>
        </p:txBody>
      </p:sp>
    </p:spTree>
    <p:extLst>
      <p:ext uri="{BB962C8B-B14F-4D97-AF65-F5344CB8AC3E}">
        <p14:creationId xmlns:p14="http://schemas.microsoft.com/office/powerpoint/2010/main" val="615259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随机森林是一种元估计，它适用于数据集的各种子样本上的许多决策树分类器，并使用平均法来提高预测精度和控制过拟合。子样本大小总是与原始输入样本大小相同，但是如果</a:t>
            </a:r>
            <a:r>
              <a:rPr lang="en-US" altLang="zh-CN" dirty="0" smtClean="0">
                <a:latin typeface="华文楷体" panose="02010600040101010101" pitchFamily="2" charset="-122"/>
                <a:ea typeface="华文楷体" panose="02010600040101010101" pitchFamily="2" charset="-122"/>
              </a:rPr>
              <a:t>bootstrap=True(</a:t>
            </a:r>
            <a:r>
              <a:rPr lang="zh-CN" altLang="en-US" dirty="0" smtClean="0">
                <a:latin typeface="华文楷体" panose="02010600040101010101" pitchFamily="2" charset="-122"/>
                <a:ea typeface="华文楷体" panose="02010600040101010101" pitchFamily="2" charset="-122"/>
              </a:rPr>
              <a:t>默认</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，则用替换的方式绘制样本。</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53</a:t>
            </a:fld>
            <a:endParaRPr lang="zh-CN" altLang="en-US"/>
          </a:p>
        </p:txBody>
      </p:sp>
    </p:spTree>
    <p:extLst>
      <p:ext uri="{BB962C8B-B14F-4D97-AF65-F5344CB8AC3E}">
        <p14:creationId xmlns:p14="http://schemas.microsoft.com/office/powerpoint/2010/main" val="2012153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华文楷体" panose="02010600040101010101" pitchFamily="2" charset="-122"/>
                <a:ea typeface="华文楷体" panose="02010600040101010101" pitchFamily="2" charset="-122"/>
              </a:rPr>
              <a:t>bagging</a:t>
            </a:r>
            <a:r>
              <a:rPr lang="zh-CN" altLang="en-US" dirty="0" smtClean="0">
                <a:latin typeface="华文楷体" panose="02010600040101010101" pitchFamily="2" charset="-122"/>
                <a:ea typeface="华文楷体" panose="02010600040101010101" pitchFamily="2" charset="-122"/>
              </a:rPr>
              <a:t>分类器是一个集成元估计器，它在原始数据集的随机子集上适合每个基本分类器，然后汇总它们的单个预测</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通过投票或平均</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，形成最终的预测。这种元估计器通常可以作为一种方法来减少黑盒估计器</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例如，决策树</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的方差，方法是在构建过程中引入随机性，然后从中生成一个集成。这个算法包含了文献中的一些作品。当数据集的随机子集作为样本的随机子集绘制时，这种算法称为粘贴。如果样品是用替换法绘制的，那么这种方法被称为套袋法。当将数据集的随机子集绘制为特征的随机子集时，该方法称为随机子空间。最后，当基估计量是建立在样本和特征的子集上时，这种方法被称为随机斑块</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54</a:t>
            </a:fld>
            <a:endParaRPr lang="zh-CN" altLang="en-US"/>
          </a:p>
        </p:txBody>
      </p:sp>
    </p:spTree>
    <p:extLst>
      <p:ext uri="{BB962C8B-B14F-4D97-AF65-F5344CB8AC3E}">
        <p14:creationId xmlns:p14="http://schemas.microsoft.com/office/powerpoint/2010/main" val="3190183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AdaBoost</a:t>
            </a:r>
            <a:r>
              <a:rPr lang="zh-CN" altLang="en-US" dirty="0" smtClean="0"/>
              <a:t>分类器是一个元估计器，它首先在原始数据集上拟合一个分类器，然后在相同的数据集上拟合分类器的其他副本，但是不正确分类实例的权重会被调整，以便后续分类器更关注困难的情况。这个类实现了</a:t>
            </a:r>
            <a:r>
              <a:rPr lang="en-US" altLang="zh-CN" dirty="0" err="1" smtClean="0"/>
              <a:t>adaboos</a:t>
            </a:r>
            <a:r>
              <a:rPr lang="en-US" altLang="zh-CN" dirty="0" smtClean="0"/>
              <a:t> - </a:t>
            </a:r>
            <a:r>
              <a:rPr lang="en-US" altLang="zh-CN" dirty="0" err="1" smtClean="0"/>
              <a:t>samme</a:t>
            </a:r>
            <a:r>
              <a:rPr lang="zh-CN" altLang="en-US" dirty="0" smtClean="0"/>
              <a:t>算法</a:t>
            </a: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55</a:t>
            </a:fld>
            <a:endParaRPr lang="zh-CN" altLang="en-US"/>
          </a:p>
        </p:txBody>
      </p:sp>
    </p:spTree>
    <p:extLst>
      <p:ext uri="{BB962C8B-B14F-4D97-AF65-F5344CB8AC3E}">
        <p14:creationId xmlns:p14="http://schemas.microsoft.com/office/powerpoint/2010/main" val="3023453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线性判别分析</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discriminant_analysis.LinearDiscriminantAnalysis</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和二次判别分析</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discriminant_analysisquadraticdiscriminantanalysis</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是两种经典的分类方法，顾名思义，它们分别是一个线性和一个二次决策曲面。这些分类器很有吸引力，因为它们有可以容易计算的封闭形式的解决方案，本质上是多类的，已经被证明在实践中工作得很好，并且没有超参数可调。</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57</a:t>
            </a:fld>
            <a:endParaRPr lang="zh-CN" altLang="en-US"/>
          </a:p>
        </p:txBody>
      </p:sp>
    </p:spTree>
    <p:extLst>
      <p:ext uri="{BB962C8B-B14F-4D97-AF65-F5344CB8AC3E}">
        <p14:creationId xmlns:p14="http://schemas.microsoft.com/office/powerpoint/2010/main" val="204101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一种具有二次决策边界的分类器，它是利用贝叶斯规则将类条件密度拟合到数据上而产生的。该模型适用于每个类的高斯密度。</a:t>
            </a:r>
            <a:endParaRPr lang="en-US" altLang="zh-CN" dirty="0" smtClean="0">
              <a:latin typeface="Times New Roman" pitchFamily="18" charset="0"/>
              <a:ea typeface="华文楷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58</a:t>
            </a:fld>
            <a:endParaRPr lang="zh-CN" altLang="en-US"/>
          </a:p>
        </p:txBody>
      </p:sp>
    </p:spTree>
    <p:extLst>
      <p:ext uri="{BB962C8B-B14F-4D97-AF65-F5344CB8AC3E}">
        <p14:creationId xmlns:p14="http://schemas.microsoft.com/office/powerpoint/2010/main" val="312311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盒图是在</a:t>
            </a:r>
            <a:r>
              <a:rPr lang="en-US" altLang="zh-CN" dirty="0" smtClean="0"/>
              <a:t>1977</a:t>
            </a:r>
            <a:r>
              <a:rPr lang="zh-CN" altLang="en-US" dirty="0" smtClean="0"/>
              <a:t>年由美国的统计学家约翰</a:t>
            </a:r>
            <a:r>
              <a:rPr lang="en-US" altLang="zh-CN" dirty="0" smtClean="0"/>
              <a:t>·</a:t>
            </a:r>
            <a:r>
              <a:rPr lang="zh-CN" altLang="en-US" dirty="0" smtClean="0"/>
              <a:t>图基</a:t>
            </a:r>
            <a:r>
              <a:rPr lang="en-US" altLang="zh-CN" dirty="0" smtClean="0"/>
              <a:t>(John </a:t>
            </a:r>
            <a:r>
              <a:rPr lang="en-US" altLang="zh-CN" dirty="0" err="1" smtClean="0"/>
              <a:t>Tukey</a:t>
            </a:r>
            <a:r>
              <a:rPr lang="en-US" altLang="zh-CN" dirty="0" smtClean="0"/>
              <a:t>)</a:t>
            </a:r>
            <a:r>
              <a:rPr lang="zh-CN" altLang="en-US" dirty="0" smtClean="0"/>
              <a:t>发明的。它由五个数值点组成：</a:t>
            </a:r>
          </a:p>
          <a:p>
            <a:r>
              <a:rPr lang="zh-CN" altLang="en-US" dirty="0" smtClean="0"/>
              <a:t>最小值</a:t>
            </a:r>
            <a:r>
              <a:rPr lang="en-US" altLang="zh-CN" dirty="0" smtClean="0"/>
              <a:t>(min)</a:t>
            </a:r>
            <a:r>
              <a:rPr lang="zh-CN" altLang="en-US" dirty="0" smtClean="0"/>
              <a:t>，下四分位数</a:t>
            </a:r>
            <a:r>
              <a:rPr lang="en-US" altLang="zh-CN" dirty="0" smtClean="0"/>
              <a:t>(Q1)</a:t>
            </a:r>
            <a:r>
              <a:rPr lang="zh-CN" altLang="en-US" dirty="0" smtClean="0"/>
              <a:t>，中位数</a:t>
            </a:r>
            <a:r>
              <a:rPr lang="en-US" altLang="zh-CN" dirty="0" smtClean="0"/>
              <a:t>(median)</a:t>
            </a:r>
            <a:r>
              <a:rPr lang="zh-CN" altLang="en-US" dirty="0" smtClean="0"/>
              <a:t>，上四分位数</a:t>
            </a:r>
            <a:r>
              <a:rPr lang="en-US" altLang="zh-CN" dirty="0" smtClean="0"/>
              <a:t>(Q3)</a:t>
            </a:r>
            <a:r>
              <a:rPr lang="zh-CN" altLang="en-US" dirty="0" smtClean="0"/>
              <a:t>，最大值</a:t>
            </a:r>
            <a:r>
              <a:rPr lang="en-US" altLang="zh-CN" dirty="0" smtClean="0"/>
              <a:t>(max)</a:t>
            </a:r>
            <a:r>
              <a:rPr lang="zh-CN" altLang="en-US" dirty="0" smtClean="0"/>
              <a:t>。也可以往盒图里面加入平均值</a:t>
            </a:r>
            <a:r>
              <a:rPr lang="en-US" altLang="zh-CN" dirty="0" smtClean="0"/>
              <a:t>(mean)</a:t>
            </a:r>
            <a:r>
              <a:rPr lang="zh-CN" altLang="en-US" dirty="0" smtClean="0"/>
              <a:t>。如图。下四分位数、中位数、上四分位数组成一个“带有隔间的盒子”。上四分位数到最大值之间建立一条延伸线，这个延伸线成为“胡须</a:t>
            </a:r>
            <a:r>
              <a:rPr lang="en-US" altLang="zh-CN" dirty="0" smtClean="0"/>
              <a:t>(whisker)”</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20</a:t>
            </a:fld>
            <a:endParaRPr lang="zh-CN" altLang="en-US"/>
          </a:p>
        </p:txBody>
      </p:sp>
    </p:spTree>
    <p:extLst>
      <p:ext uri="{BB962C8B-B14F-4D97-AF65-F5344CB8AC3E}">
        <p14:creationId xmlns:p14="http://schemas.microsoft.com/office/powerpoint/2010/main" val="3678445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pPr/>
              <a:t>62</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条形图（</a:t>
            </a:r>
            <a:r>
              <a:rPr lang="en-US" altLang="zh-CN" dirty="0" smtClean="0"/>
              <a:t>bar chart</a:t>
            </a:r>
            <a:r>
              <a:rPr lang="zh-CN" altLang="en-US" dirty="0" smtClean="0"/>
              <a:t>）是用宽度相同的条形的高度或长短来表示数据多少的图形。条形图可以横置或纵置，纵置时也称为柱形图（</a:t>
            </a:r>
            <a:r>
              <a:rPr lang="en-US" altLang="zh-CN" dirty="0" smtClean="0"/>
              <a:t>column chart</a:t>
            </a:r>
            <a:r>
              <a:rPr lang="zh-CN" altLang="en-US" dirty="0" smtClean="0"/>
              <a:t>）。此外，条形图有简单条形图、复式条形 图等形式。</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22</a:t>
            </a:fld>
            <a:endParaRPr lang="zh-CN" altLang="en-US"/>
          </a:p>
        </p:txBody>
      </p:sp>
    </p:spTree>
    <p:extLst>
      <p:ext uri="{BB962C8B-B14F-4D97-AF65-F5344CB8AC3E}">
        <p14:creationId xmlns:p14="http://schemas.microsoft.com/office/powerpoint/2010/main" val="163553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23</a:t>
            </a:fld>
            <a:endParaRPr lang="zh-CN" altLang="en-US"/>
          </a:p>
        </p:txBody>
      </p:sp>
    </p:spTree>
    <p:extLst>
      <p:ext uri="{BB962C8B-B14F-4D97-AF65-F5344CB8AC3E}">
        <p14:creationId xmlns:p14="http://schemas.microsoft.com/office/powerpoint/2010/main" val="300685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Violinplot</a:t>
            </a:r>
            <a:r>
              <a:rPr lang="en-US" altLang="zh-CN" dirty="0" smtClean="0"/>
              <a:t> </a:t>
            </a:r>
            <a:r>
              <a:rPr lang="zh-CN" altLang="en-US" dirty="0" smtClean="0"/>
              <a:t>结合了箱线图与核密度估计图的特点，它表征了在一个或多个分类变量情况下，连续变量数据的分布并进行了比较，它是一种观察多个数据分布有效方法。</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24</a:t>
            </a:fld>
            <a:endParaRPr lang="zh-CN" altLang="en-US"/>
          </a:p>
        </p:txBody>
      </p:sp>
    </p:spTree>
    <p:extLst>
      <p:ext uri="{BB962C8B-B14F-4D97-AF65-F5344CB8AC3E}">
        <p14:creationId xmlns:p14="http://schemas.microsoft.com/office/powerpoint/2010/main" val="329743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26</a:t>
            </a:fld>
            <a:endParaRPr lang="zh-CN" altLang="en-US"/>
          </a:p>
        </p:txBody>
      </p:sp>
    </p:spTree>
    <p:extLst>
      <p:ext uri="{BB962C8B-B14F-4D97-AF65-F5344CB8AC3E}">
        <p14:creationId xmlns:p14="http://schemas.microsoft.com/office/powerpoint/2010/main" val="171698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六边箱图</a:t>
            </a:r>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27</a:t>
            </a:fld>
            <a:endParaRPr lang="zh-CN" altLang="en-US"/>
          </a:p>
        </p:txBody>
      </p:sp>
    </p:spTree>
    <p:extLst>
      <p:ext uri="{BB962C8B-B14F-4D97-AF65-F5344CB8AC3E}">
        <p14:creationId xmlns:p14="http://schemas.microsoft.com/office/powerpoint/2010/main" val="89957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安德鲁斯曲线将每个样本的属性值转化为傅里叶序列的系数来绘制曲线，将不同种类的鸢尾花用不同的颜色标记来可视化聚类数据，属于相同类别的样本曲线通常更加接近并构成了更大的数据结构。</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D0400CC-D459-4F7C-8DAC-BDB890E51BB7}" type="slidenum">
              <a:rPr lang="zh-CN" altLang="en-US" smtClean="0"/>
              <a:pPr/>
              <a:t>28</a:t>
            </a:fld>
            <a:endParaRPr lang="zh-CN" altLang="en-US"/>
          </a:p>
        </p:txBody>
      </p:sp>
    </p:spTree>
    <p:extLst>
      <p:ext uri="{BB962C8B-B14F-4D97-AF65-F5344CB8AC3E}">
        <p14:creationId xmlns:p14="http://schemas.microsoft.com/office/powerpoint/2010/main" val="4184615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496"/>
            <a:ext cx="7772400" cy="1470025"/>
          </a:xfrm>
        </p:spPr>
        <p:txBody>
          <a:bodyPr>
            <a:normAutofit/>
          </a:bodyPr>
          <a:lstStyle>
            <a:lvl1pPr algn="r">
              <a:defRPr sz="4000" b="1">
                <a:solidFill>
                  <a:schemeClr val="bg1"/>
                </a:solidFill>
                <a:latin typeface="微软雅黑" pitchFamily="34" charset="-122"/>
                <a:ea typeface="微软雅黑" pitchFamily="34" charset="-122"/>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2057400" y="3308674"/>
            <a:ext cx="6400800" cy="541421"/>
          </a:xfrm>
        </p:spPr>
        <p:txBody>
          <a:bodyPr>
            <a:normAutofit/>
          </a:bodyPr>
          <a:lstStyle>
            <a:lvl1pPr marL="0" indent="0" algn="r">
              <a:buNone/>
              <a:defRPr sz="1800">
                <a:solidFill>
                  <a:srgbClr val="FFFFFF"/>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Tree>
    <p:extLst>
      <p:ext uri="{BB962C8B-B14F-4D97-AF65-F5344CB8AC3E}">
        <p14:creationId xmlns:p14="http://schemas.microsoft.com/office/powerpoint/2010/main" val="40590028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55104"/>
            <a:ext cx="8133347" cy="609600"/>
          </a:xfrm>
        </p:spPr>
        <p:txBody>
          <a:bodyPr>
            <a:normAutofit/>
          </a:bodyPr>
          <a:lstStyle>
            <a:lvl1pPr algn="l">
              <a:defRPr sz="2800" b="1">
                <a:solidFill>
                  <a:srgbClr val="0070C0"/>
                </a:solidFill>
                <a:latin typeface="微软雅黑" pitchFamily="34" charset="-122"/>
                <a:ea typeface="微软雅黑" pitchFamily="34" charset="-122"/>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45170" y="978568"/>
            <a:ext cx="8229599" cy="5486400"/>
          </a:xfrm>
        </p:spPr>
        <p:txBody>
          <a:bodyPr>
            <a:normAutofit/>
          </a:bodyPr>
          <a:lstStyle>
            <a:lvl1pPr>
              <a:defRPr sz="2400">
                <a:solidFill>
                  <a:schemeClr val="tx1">
                    <a:lumMod val="75000"/>
                    <a:lumOff val="25000"/>
                  </a:schemeClr>
                </a:solidFill>
                <a:latin typeface="微软雅黑" pitchFamily="34" charset="-122"/>
                <a:ea typeface="微软雅黑" pitchFamily="34" charset="-122"/>
              </a:defRPr>
            </a:lvl1pPr>
            <a:lvl2pPr>
              <a:defRPr sz="2000">
                <a:solidFill>
                  <a:schemeClr val="tx1">
                    <a:lumMod val="75000"/>
                    <a:lumOff val="25000"/>
                  </a:schemeClr>
                </a:solidFill>
                <a:latin typeface="微软雅黑" pitchFamily="34" charset="-122"/>
                <a:ea typeface="微软雅黑" pitchFamily="34" charset="-122"/>
              </a:defRPr>
            </a:lvl2pPr>
            <a:lvl3pPr>
              <a:defRPr sz="1800">
                <a:solidFill>
                  <a:schemeClr val="tx1">
                    <a:lumMod val="75000"/>
                    <a:lumOff val="25000"/>
                  </a:schemeClr>
                </a:solidFill>
                <a:latin typeface="微软雅黑" pitchFamily="34" charset="-122"/>
                <a:ea typeface="微软雅黑" pitchFamily="34" charset="-122"/>
              </a:defRPr>
            </a:lvl3pPr>
            <a:lvl4pPr>
              <a:defRPr sz="1600">
                <a:solidFill>
                  <a:schemeClr val="tx1">
                    <a:lumMod val="75000"/>
                    <a:lumOff val="25000"/>
                  </a:schemeClr>
                </a:solidFill>
                <a:latin typeface="微软雅黑" pitchFamily="34" charset="-122"/>
                <a:ea typeface="微软雅黑" pitchFamily="34" charset="-122"/>
              </a:defRPr>
            </a:lvl4pPr>
            <a:lvl5pPr>
              <a:defRPr sz="1600">
                <a:solidFill>
                  <a:schemeClr val="tx1">
                    <a:lumMod val="75000"/>
                    <a:lumOff val="25000"/>
                  </a:schemeClr>
                </a:solidFill>
                <a:latin typeface="微软雅黑" pitchFamily="34" charset="-122"/>
                <a:ea typeface="微软雅黑" pitchFamily="34" charset="-122"/>
              </a:defRPr>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dirty="0"/>
          </a:p>
        </p:txBody>
      </p:sp>
    </p:spTree>
    <p:extLst>
      <p:ext uri="{BB962C8B-B14F-4D97-AF65-F5344CB8AC3E}">
        <p14:creationId xmlns:p14="http://schemas.microsoft.com/office/powerpoint/2010/main" val="21290630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2018/11/5</a:t>
            </a:fld>
            <a:endParaRPr lang="zh-CN" altLang="en-US" dirty="0"/>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幻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570612918"/>
      </p:ext>
    </p:extLst>
  </p:cSld>
  <p:clrMap bg1="lt1" tx1="dk1" bg2="lt2" tx2="dk2" accent1="accent1" accent2="accent2" accent3="accent3" accent4="accent4" accent5="accent5" accent6="accent6" hlink="hlink" folHlink="folHlink"/>
  <p:sldLayoutIdLst>
    <p:sldLayoutId id="2147483797" r:id="rId1"/>
    <p:sldLayoutId id="2147483798"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40.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7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0.png"/><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608" y="5013176"/>
            <a:ext cx="4392488" cy="683264"/>
          </a:xfrm>
          <a:prstGeom prst="rect">
            <a:avLst/>
          </a:prstGeom>
          <a:noFill/>
        </p:spPr>
        <p:txBody>
          <a:bodyPr wrap="square" rtlCol="0">
            <a:spAutoFit/>
          </a:bodyPr>
          <a:lstStyle/>
          <a:p>
            <a:pPr defTabSz="914226">
              <a:lnSpc>
                <a:spcPct val="120000"/>
              </a:lnSpc>
            </a:pPr>
            <a:r>
              <a:rPr lang="zh-CN" altLang="en-US" sz="1600" b="1" dirty="0" smtClean="0">
                <a:solidFill>
                  <a:srgbClr val="0070C0"/>
                </a:solidFill>
                <a:latin typeface="华文楷体" pitchFamily="2" charset="-122"/>
                <a:ea typeface="华文楷体" pitchFamily="2" charset="-122"/>
              </a:rPr>
              <a:t>王晓东</a:t>
            </a:r>
            <a:endParaRPr lang="en-US" altLang="zh-CN" sz="1600" b="1" dirty="0" smtClean="0">
              <a:solidFill>
                <a:srgbClr val="0070C0"/>
              </a:solidFill>
              <a:latin typeface="华文楷体" pitchFamily="2" charset="-122"/>
              <a:ea typeface="华文楷体" pitchFamily="2" charset="-122"/>
            </a:endParaRPr>
          </a:p>
          <a:p>
            <a:pPr defTabSz="914226">
              <a:lnSpc>
                <a:spcPct val="120000"/>
              </a:lnSpc>
            </a:pPr>
            <a:r>
              <a:rPr lang="en-US" altLang="zh-CN" sz="1600" b="1" dirty="0" smtClean="0">
                <a:solidFill>
                  <a:srgbClr val="0070C0"/>
                </a:solidFill>
                <a:latin typeface="华文楷体" pitchFamily="2" charset="-122"/>
                <a:ea typeface="华文楷体" pitchFamily="2" charset="-122"/>
              </a:rPr>
              <a:t>2018</a:t>
            </a:r>
            <a:r>
              <a:rPr lang="zh-CN" altLang="en-US" sz="1600" b="1" dirty="0" smtClean="0">
                <a:solidFill>
                  <a:srgbClr val="0070C0"/>
                </a:solidFill>
                <a:latin typeface="华文楷体" pitchFamily="2" charset="-122"/>
                <a:ea typeface="华文楷体" pitchFamily="2" charset="-122"/>
              </a:rPr>
              <a:t>年</a:t>
            </a:r>
            <a:r>
              <a:rPr lang="en-US" altLang="zh-CN" sz="1600" b="1" dirty="0" smtClean="0">
                <a:solidFill>
                  <a:srgbClr val="0070C0"/>
                </a:solidFill>
                <a:latin typeface="华文楷体" pitchFamily="2" charset="-122"/>
                <a:ea typeface="华文楷体" pitchFamily="2" charset="-122"/>
              </a:rPr>
              <a:t>11</a:t>
            </a:r>
            <a:r>
              <a:rPr lang="zh-CN" altLang="en-US" sz="1600" b="1" dirty="0" smtClean="0">
                <a:solidFill>
                  <a:srgbClr val="0070C0"/>
                </a:solidFill>
                <a:latin typeface="华文楷体" pitchFamily="2" charset="-122"/>
                <a:ea typeface="华文楷体" pitchFamily="2" charset="-122"/>
              </a:rPr>
              <a:t>月</a:t>
            </a:r>
            <a:r>
              <a:rPr lang="en-US" altLang="zh-CN" sz="1600" b="1" dirty="0">
                <a:solidFill>
                  <a:srgbClr val="0070C0"/>
                </a:solidFill>
                <a:latin typeface="华文楷体" pitchFamily="2" charset="-122"/>
                <a:ea typeface="华文楷体" pitchFamily="2" charset="-122"/>
              </a:rPr>
              <a:t>2</a:t>
            </a:r>
            <a:r>
              <a:rPr lang="zh-CN" altLang="en-US" sz="1600" b="1" dirty="0" smtClean="0">
                <a:solidFill>
                  <a:srgbClr val="0070C0"/>
                </a:solidFill>
                <a:latin typeface="华文楷体" pitchFamily="2" charset="-122"/>
                <a:ea typeface="华文楷体" pitchFamily="2" charset="-122"/>
              </a:rPr>
              <a:t>日，北京</a:t>
            </a:r>
            <a:endParaRPr lang="en-US" altLang="zh-CN" sz="1600" b="1" dirty="0" smtClean="0">
              <a:solidFill>
                <a:srgbClr val="0070C0"/>
              </a:solidFill>
              <a:latin typeface="华文楷体" pitchFamily="2" charset="-122"/>
              <a:ea typeface="华文楷体" pitchFamily="2" charset="-122"/>
            </a:endParaRPr>
          </a:p>
        </p:txBody>
      </p:sp>
      <p:sp>
        <p:nvSpPr>
          <p:cNvPr id="8" name="矩形 7"/>
          <p:cNvSpPr/>
          <p:nvPr/>
        </p:nvSpPr>
        <p:spPr>
          <a:xfrm>
            <a:off x="683568" y="1707890"/>
            <a:ext cx="7920880" cy="1569660"/>
          </a:xfrm>
          <a:prstGeom prst="rect">
            <a:avLst/>
          </a:prstGeom>
        </p:spPr>
        <p:txBody>
          <a:bodyPr wrap="square">
            <a:spAutoFit/>
          </a:bodyPr>
          <a:lstStyle/>
          <a:p>
            <a:pPr algn="ctr">
              <a:lnSpc>
                <a:spcPct val="120000"/>
              </a:lnSpc>
            </a:pPr>
            <a:r>
              <a:rPr lang="zh-CN" altLang="en-US" sz="4000" dirty="0">
                <a:solidFill>
                  <a:schemeClr val="bg1"/>
                </a:solidFill>
                <a:latin typeface="微软雅黑" pitchFamily="34" charset="-122"/>
                <a:ea typeface="微软雅黑" pitchFamily="34" charset="-122"/>
              </a:rPr>
              <a:t>使用</a:t>
            </a:r>
            <a:r>
              <a:rPr lang="en-US" altLang="zh-CN" sz="4000" dirty="0" smtClean="0">
                <a:solidFill>
                  <a:schemeClr val="bg1"/>
                </a:solidFill>
                <a:latin typeface="微软雅黑" pitchFamily="34" charset="-122"/>
                <a:ea typeface="微软雅黑" pitchFamily="34" charset="-122"/>
              </a:rPr>
              <a:t>Python</a:t>
            </a:r>
            <a:r>
              <a:rPr lang="zh-CN" altLang="en-US" sz="4000" dirty="0" smtClean="0">
                <a:solidFill>
                  <a:schemeClr val="bg1"/>
                </a:solidFill>
                <a:latin typeface="微软雅黑" pitchFamily="34" charset="-122"/>
                <a:ea typeface="微软雅黑" pitchFamily="34" charset="-122"/>
              </a:rPr>
              <a:t>语言进行机器学习</a:t>
            </a:r>
            <a:r>
              <a:rPr lang="zh-CN" altLang="en-US" sz="4000" dirty="0">
                <a:solidFill>
                  <a:schemeClr val="bg1"/>
                </a:solidFill>
                <a:latin typeface="微软雅黑" pitchFamily="34" charset="-122"/>
                <a:ea typeface="微软雅黑" pitchFamily="34" charset="-122"/>
              </a:rPr>
              <a:t>工作</a:t>
            </a:r>
            <a:r>
              <a:rPr lang="zh-CN" altLang="en-US" sz="4000" dirty="0" smtClean="0">
                <a:solidFill>
                  <a:schemeClr val="bg1"/>
                </a:solidFill>
                <a:latin typeface="微软雅黑" pitchFamily="34" charset="-122"/>
                <a:ea typeface="微软雅黑" pitchFamily="34" charset="-122"/>
              </a:rPr>
              <a:t>流的实例分析</a:t>
            </a:r>
            <a:endParaRPr lang="en-US" altLang="zh-CN" sz="4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39804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安装工具和依赖包</a:t>
            </a:r>
            <a:endParaRPr lang="zh-CN" altLang="en-US" dirty="0"/>
          </a:p>
        </p:txBody>
      </p:sp>
      <p:sp>
        <p:nvSpPr>
          <p:cNvPr id="4" name="内容占位符 2"/>
          <p:cNvSpPr>
            <a:spLocks noGrp="1"/>
          </p:cNvSpPr>
          <p:nvPr>
            <p:ph idx="1"/>
          </p:nvPr>
        </p:nvSpPr>
        <p:spPr>
          <a:xfrm>
            <a:off x="179512" y="1119434"/>
            <a:ext cx="7992888" cy="3029646"/>
          </a:xfrm>
        </p:spPr>
        <p:txBody>
          <a:bodyPr>
            <a:normAutofit/>
          </a:bodyPr>
          <a:lstStyle/>
          <a:p>
            <a:pPr>
              <a:buFont typeface="Wingdings" pitchFamily="2" charset="2"/>
              <a:buChar char="l"/>
            </a:pPr>
            <a:r>
              <a:rPr lang="en-US" altLang="zh-CN" dirty="0">
                <a:latin typeface="华文楷体" panose="02010600040101010101" pitchFamily="2" charset="-122"/>
                <a:ea typeface="华文楷体" panose="02010600040101010101" pitchFamily="2" charset="-122"/>
              </a:rPr>
              <a:t>Windows</a:t>
            </a:r>
            <a:r>
              <a:rPr lang="zh-CN" altLang="en-US" dirty="0">
                <a:latin typeface="华文楷体" panose="02010600040101010101" pitchFamily="2" charset="-122"/>
                <a:ea typeface="华文楷体" panose="02010600040101010101" pitchFamily="2" charset="-122"/>
              </a:rPr>
              <a:t>：</a:t>
            </a: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Anaconda</a:t>
            </a:r>
            <a:r>
              <a:rPr lang="zh-CN" altLang="en-US" dirty="0">
                <a:latin typeface="华文楷体" panose="02010600040101010101" pitchFamily="2" charset="-122"/>
                <a:ea typeface="华文楷体" panose="02010600040101010101" pitchFamily="2" charset="-122"/>
              </a:rPr>
              <a:t>（来自</a:t>
            </a:r>
            <a:r>
              <a:rPr lang="en-US" altLang="zh-CN" dirty="0">
                <a:latin typeface="华文楷体" panose="02010600040101010101" pitchFamily="2" charset="-122"/>
                <a:ea typeface="华文楷体" panose="02010600040101010101" pitchFamily="2" charset="-122"/>
              </a:rPr>
              <a:t>https://www.continuum.io</a:t>
            </a:r>
            <a:r>
              <a:rPr lang="zh-CN" altLang="en-US" dirty="0">
                <a:latin typeface="华文楷体" panose="02010600040101010101" pitchFamily="2" charset="-122"/>
                <a:ea typeface="华文楷体" panose="02010600040101010101" pitchFamily="2" charset="-122"/>
              </a:rPr>
              <a:t>）是</a:t>
            </a:r>
            <a:r>
              <a:rPr lang="en-US" altLang="zh-CN" dirty="0" err="1" smtClean="0">
                <a:latin typeface="华文楷体" panose="02010600040101010101" pitchFamily="2" charset="-122"/>
                <a:ea typeface="华文楷体" panose="02010600040101010101" pitchFamily="2" charset="-122"/>
              </a:rPr>
              <a:t>SciPy</a:t>
            </a:r>
            <a:r>
              <a:rPr lang="zh-CN" altLang="en-US" dirty="0" smtClean="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免费</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发行版。它也适用于</a:t>
            </a:r>
            <a:r>
              <a:rPr lang="en-US" altLang="zh-CN" dirty="0">
                <a:latin typeface="华文楷体" panose="02010600040101010101" pitchFamily="2" charset="-122"/>
                <a:ea typeface="华文楷体" panose="02010600040101010101" pitchFamily="2" charset="-122"/>
              </a:rPr>
              <a:t>Linux</a:t>
            </a:r>
            <a:r>
              <a:rPr lang="zh-CN" altLang="en-US" dirty="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Mac</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Canopy</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https://www.enthought.com/products/canopy/</a:t>
            </a:r>
            <a:r>
              <a:rPr lang="zh-CN" altLang="en-US" dirty="0">
                <a:latin typeface="华文楷体" panose="02010600040101010101" pitchFamily="2" charset="-122"/>
                <a:ea typeface="华文楷体" panose="02010600040101010101" pitchFamily="2" charset="-122"/>
              </a:rPr>
              <a:t>）免费提供商业发行版，并提供适用于</a:t>
            </a:r>
            <a:r>
              <a:rPr lang="en-US" altLang="zh-CN" dirty="0">
                <a:latin typeface="华文楷体" panose="02010600040101010101" pitchFamily="2" charset="-122"/>
                <a:ea typeface="华文楷体" panose="02010600040101010101" pitchFamily="2" charset="-122"/>
              </a:rPr>
              <a:t>Windows</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Linux</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Mac</a:t>
            </a:r>
            <a:r>
              <a:rPr lang="zh-CN" altLang="en-US" dirty="0">
                <a:latin typeface="华文楷体" panose="02010600040101010101" pitchFamily="2" charset="-122"/>
                <a:ea typeface="华文楷体" panose="02010600040101010101" pitchFamily="2" charset="-122"/>
              </a:rPr>
              <a:t>的完整</a:t>
            </a:r>
            <a:r>
              <a:rPr lang="en-US" altLang="zh-CN" dirty="0" err="1" smtClean="0">
                <a:latin typeface="华文楷体" panose="02010600040101010101" pitchFamily="2" charset="-122"/>
                <a:ea typeface="华文楷体" panose="02010600040101010101" pitchFamily="2" charset="-122"/>
              </a:rPr>
              <a:t>SciPy</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）是一个免费的</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发行版，包含</a:t>
            </a:r>
            <a:r>
              <a:rPr lang="en-US" altLang="zh-CN" dirty="0" err="1" smtClean="0">
                <a:latin typeface="华文楷体" panose="02010600040101010101" pitchFamily="2" charset="-122"/>
                <a:ea typeface="华文楷体" panose="02010600040101010101" pitchFamily="2" charset="-122"/>
              </a:rPr>
              <a:t>SciPy</a:t>
            </a:r>
            <a:r>
              <a:rPr lang="zh-CN" altLang="en-US" dirty="0" smtClean="0">
                <a:latin typeface="华文楷体" panose="02010600040101010101" pitchFamily="2" charset="-122"/>
                <a:ea typeface="华文楷体" panose="02010600040101010101" pitchFamily="2" charset="-122"/>
              </a:rPr>
              <a:t>和</a:t>
            </a:r>
            <a:r>
              <a:rPr lang="zh-CN" altLang="en-US" dirty="0">
                <a:latin typeface="华文楷体" panose="02010600040101010101" pitchFamily="2" charset="-122"/>
                <a:ea typeface="华文楷体" panose="02010600040101010101" pitchFamily="2" charset="-122"/>
              </a:rPr>
              <a:t>适用于</a:t>
            </a:r>
            <a:r>
              <a:rPr lang="en-US" altLang="zh-CN" dirty="0">
                <a:latin typeface="华文楷体" panose="02010600040101010101" pitchFamily="2" charset="-122"/>
                <a:ea typeface="华文楷体" panose="02010600040101010101" pitchFamily="2" charset="-122"/>
              </a:rPr>
              <a:t>Windows</a:t>
            </a:r>
            <a:r>
              <a:rPr lang="zh-CN" altLang="en-US" dirty="0">
                <a:latin typeface="华文楷体" panose="02010600040101010101" pitchFamily="2" charset="-122"/>
                <a:ea typeface="华文楷体" panose="02010600040101010101" pitchFamily="2" charset="-122"/>
              </a:rPr>
              <a:t>操作系统的</a:t>
            </a:r>
            <a:r>
              <a:rPr lang="en-US" altLang="zh-CN" dirty="0" err="1">
                <a:latin typeface="华文楷体" panose="02010600040101010101" pitchFamily="2" charset="-122"/>
                <a:ea typeface="华文楷体" panose="02010600040101010101" pitchFamily="2" charset="-122"/>
              </a:rPr>
              <a:t>Spyder</a:t>
            </a:r>
            <a:r>
              <a:rPr lang="en-US" altLang="zh-CN" dirty="0">
                <a:latin typeface="华文楷体" panose="02010600040101010101" pitchFamily="2" charset="-122"/>
                <a:ea typeface="华文楷体" panose="02010600040101010101" pitchFamily="2" charset="-122"/>
              </a:rPr>
              <a:t> IDE</a:t>
            </a:r>
            <a:r>
              <a:rPr lang="zh-CN" altLang="en-US" dirty="0">
                <a:latin typeface="华文楷体" panose="02010600040101010101" pitchFamily="2" charset="-122"/>
                <a:ea typeface="华文楷体" panose="02010600040101010101" pitchFamily="2" charset="-122"/>
              </a:rPr>
              <a:t>。（可从</a:t>
            </a:r>
            <a:r>
              <a:rPr lang="en-US" altLang="zh-CN" dirty="0">
                <a:latin typeface="华文楷体" panose="02010600040101010101" pitchFamily="2" charset="-122"/>
                <a:ea typeface="华文楷体" panose="02010600040101010101" pitchFamily="2" charset="-122"/>
              </a:rPr>
              <a:t>http://python-xy.github.io/</a:t>
            </a:r>
            <a:r>
              <a:rPr lang="zh-CN" altLang="en-US" dirty="0">
                <a:latin typeface="华文楷体" panose="02010600040101010101" pitchFamily="2" charset="-122"/>
                <a:ea typeface="华文楷体" panose="02010600040101010101" pitchFamily="2" charset="-122"/>
              </a:rPr>
              <a:t>下载）</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安装工具和依赖包</a:t>
            </a: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4098" name="Picture 2" descr="http://s8.picofile.com/file/8338227868/pack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96752"/>
            <a:ext cx="5112246" cy="514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安装工具和依赖包</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6997725" cy="446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5301828"/>
            <a:ext cx="682783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83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探索性数据分析</a:t>
            </a:r>
          </a:p>
        </p:txBody>
      </p:sp>
      <p:sp>
        <p:nvSpPr>
          <p:cNvPr id="4" name="内容占位符 2"/>
          <p:cNvSpPr>
            <a:spLocks noGrp="1"/>
          </p:cNvSpPr>
          <p:nvPr>
            <p:ph idx="1"/>
          </p:nvPr>
        </p:nvSpPr>
        <p:spPr>
          <a:xfrm>
            <a:off x="179512" y="1119434"/>
            <a:ext cx="7992888" cy="4901854"/>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在本节中</a:t>
            </a:r>
            <a:r>
              <a:rPr lang="zh-CN" altLang="en-US" dirty="0" smtClean="0">
                <a:latin typeface="华文楷体" panose="02010600040101010101" pitchFamily="2" charset="-122"/>
                <a:ea typeface="华文楷体" panose="02010600040101010101" pitchFamily="2" charset="-122"/>
              </a:rPr>
              <a:t>，学习</a:t>
            </a:r>
            <a:r>
              <a:rPr lang="zh-CN" altLang="en-US" dirty="0">
                <a:latin typeface="华文楷体" panose="02010600040101010101" pitchFamily="2" charset="-122"/>
                <a:ea typeface="华文楷体" panose="02010600040101010101" pitchFamily="2" charset="-122"/>
              </a:rPr>
              <a:t>如何使用图形和数值技术</a:t>
            </a:r>
            <a:r>
              <a:rPr lang="zh-CN" altLang="en-US" dirty="0" smtClean="0">
                <a:latin typeface="华文楷体" panose="02010600040101010101" pitchFamily="2" charset="-122"/>
                <a:ea typeface="华文楷体" panose="02010600040101010101" pitchFamily="2" charset="-122"/>
              </a:rPr>
              <a:t>来探索数据</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结构</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哪些</a:t>
            </a:r>
            <a:r>
              <a:rPr lang="zh-CN" altLang="en-US" dirty="0">
                <a:latin typeface="华文楷体" panose="02010600040101010101" pitchFamily="2" charset="-122"/>
                <a:ea typeface="华文楷体" panose="02010600040101010101" pitchFamily="2" charset="-122"/>
              </a:rPr>
              <a:t>变量暗示了有趣的</a:t>
            </a:r>
            <a:r>
              <a:rPr lang="zh-CN" altLang="en-US" dirty="0" smtClean="0">
                <a:latin typeface="华文楷体" panose="02010600040101010101" pitchFamily="2" charset="-122"/>
                <a:ea typeface="华文楷体" panose="02010600040101010101" pitchFamily="2" charset="-122"/>
              </a:rPr>
              <a:t>关系</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哪些变量是不寻常</a:t>
            </a:r>
            <a:r>
              <a:rPr lang="zh-CN" altLang="en-US" dirty="0" smtClean="0">
                <a:latin typeface="华文楷体" panose="02010600040101010101" pitchFamily="2" charset="-122"/>
                <a:ea typeface="华文楷体" panose="02010600040101010101" pitchFamily="2" charset="-122"/>
              </a:rPr>
              <a:t>的</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分析</a:t>
            </a:r>
            <a:r>
              <a:rPr lang="zh-CN" altLang="en-US" dirty="0">
                <a:latin typeface="华文楷体" panose="02010600040101010101" pitchFamily="2" charset="-122"/>
                <a:ea typeface="华文楷体" panose="02010600040101010101" pitchFamily="2" charset="-122"/>
              </a:rPr>
              <a:t>和统计</a:t>
            </a:r>
            <a:r>
              <a:rPr lang="zh-CN" altLang="en-US" dirty="0" smtClean="0">
                <a:latin typeface="华文楷体" panose="02010600040101010101" pitchFamily="2" charset="-122"/>
                <a:ea typeface="华文楷体" panose="02010600040101010101" pitchFamily="2" charset="-122"/>
              </a:rPr>
              <a:t>操作的基本步骤</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华文楷体" panose="02010600040101010101" pitchFamily="2" charset="-122"/>
                <a:ea typeface="华文楷体" panose="02010600040101010101" pitchFamily="2" charset="-122"/>
              </a:rPr>
              <a:t>6-1 </a:t>
            </a:r>
            <a:r>
              <a:rPr lang="zh-CN" altLang="en-US" dirty="0" smtClean="0">
                <a:latin typeface="华文楷体" panose="02010600040101010101" pitchFamily="2" charset="-122"/>
                <a:ea typeface="华文楷体" panose="02010600040101010101" pitchFamily="2" charset="-122"/>
              </a:rPr>
              <a:t>数据收集</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华文楷体" panose="02010600040101010101" pitchFamily="2" charset="-122"/>
                <a:ea typeface="华文楷体" panose="02010600040101010101" pitchFamily="2" charset="-122"/>
              </a:rPr>
              <a:t>6-2 </a:t>
            </a:r>
            <a:r>
              <a:rPr lang="zh-CN" altLang="en-US" dirty="0" smtClean="0">
                <a:latin typeface="华文楷体" panose="02010600040101010101" pitchFamily="2" charset="-122"/>
                <a:ea typeface="华文楷体" panose="02010600040101010101" pitchFamily="2" charset="-122"/>
              </a:rPr>
              <a:t>可视化</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华文楷体" panose="02010600040101010101" pitchFamily="2" charset="-122"/>
                <a:ea typeface="华文楷体" panose="02010600040101010101" pitchFamily="2" charset="-122"/>
              </a:rPr>
              <a:t>6-3 </a:t>
            </a:r>
            <a:r>
              <a:rPr lang="zh-CN" altLang="en-US" dirty="0" smtClean="0">
                <a:latin typeface="华文楷体" panose="02010600040101010101" pitchFamily="2" charset="-122"/>
                <a:ea typeface="华文楷体" panose="02010600040101010101" pitchFamily="2" charset="-122"/>
              </a:rPr>
              <a:t>数据预处理</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华文楷体" panose="02010600040101010101" pitchFamily="2" charset="-122"/>
                <a:ea typeface="华文楷体" panose="02010600040101010101" pitchFamily="2" charset="-122"/>
              </a:rPr>
              <a:t>6-4 </a:t>
            </a:r>
            <a:r>
              <a:rPr lang="zh-CN" altLang="en-US" dirty="0" smtClean="0">
                <a:latin typeface="华文楷体" panose="02010600040101010101" pitchFamily="2" charset="-122"/>
                <a:ea typeface="华文楷体" panose="02010600040101010101" pitchFamily="2" charset="-122"/>
              </a:rPr>
              <a:t>数据</a:t>
            </a:r>
            <a:r>
              <a:rPr lang="zh-CN" altLang="en-US" dirty="0">
                <a:latin typeface="华文楷体" panose="02010600040101010101" pitchFamily="2" charset="-122"/>
                <a:ea typeface="华文楷体" panose="02010600040101010101" pitchFamily="2" charset="-122"/>
              </a:rPr>
              <a:t>清理</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数据搜集与简单探索</a:t>
            </a:r>
            <a:endParaRPr lang="zh-CN" altLang="en-US" dirty="0"/>
          </a:p>
        </p:txBody>
      </p:sp>
      <p:sp>
        <p:nvSpPr>
          <p:cNvPr id="4" name="内容占位符 2"/>
          <p:cNvSpPr>
            <a:spLocks noGrp="1"/>
          </p:cNvSpPr>
          <p:nvPr>
            <p:ph idx="1"/>
          </p:nvPr>
        </p:nvSpPr>
        <p:spPr>
          <a:xfrm>
            <a:off x="179512" y="1119434"/>
            <a:ext cx="7992888" cy="2453582"/>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数据收集是收集和测量数据、信息或任何感兴趣的变量的过程，以标准化和确定的方式，使收集器能够回答或测试假设并评估特定集合的</a:t>
            </a:r>
            <a:r>
              <a:rPr lang="zh-CN" altLang="en-US" dirty="0" smtClean="0">
                <a:latin typeface="华文楷体" panose="02010600040101010101" pitchFamily="2" charset="-122"/>
                <a:ea typeface="华文楷体" panose="02010600040101010101" pitchFamily="2" charset="-122"/>
              </a:rPr>
              <a:t>结果</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en-US" altLang="zh-CN" dirty="0">
                <a:latin typeface="Times New Roman" pitchFamily="18" charset="0"/>
                <a:ea typeface="华文楷体" pitchFamily="2" charset="-122"/>
                <a:cs typeface="Times New Roman" pitchFamily="18" charset="0"/>
              </a:rPr>
              <a:t>Iris</a:t>
            </a:r>
            <a:r>
              <a:rPr lang="zh-CN" altLang="en-US" dirty="0">
                <a:latin typeface="Times New Roman" pitchFamily="18" charset="0"/>
                <a:ea typeface="华文楷体" pitchFamily="2" charset="-122"/>
                <a:cs typeface="Times New Roman" pitchFamily="18" charset="0"/>
              </a:rPr>
              <a:t>数据集由</a:t>
            </a:r>
            <a:r>
              <a:rPr lang="en-US" altLang="zh-CN" dirty="0">
                <a:latin typeface="Times New Roman" pitchFamily="18" charset="0"/>
                <a:ea typeface="华文楷体" pitchFamily="2" charset="-122"/>
                <a:cs typeface="Times New Roman" pitchFamily="18" charset="0"/>
              </a:rPr>
              <a:t>3</a:t>
            </a:r>
            <a:r>
              <a:rPr lang="zh-CN" altLang="en-US" dirty="0">
                <a:latin typeface="Times New Roman" pitchFamily="18" charset="0"/>
                <a:ea typeface="华文楷体" pitchFamily="2" charset="-122"/>
                <a:cs typeface="Times New Roman" pitchFamily="18" charset="0"/>
              </a:rPr>
              <a:t>种不同类型</a:t>
            </a:r>
            <a:r>
              <a:rPr lang="zh-CN" altLang="en-US" dirty="0" smtClean="0">
                <a:latin typeface="Times New Roman" pitchFamily="18" charset="0"/>
                <a:ea typeface="华文楷体" pitchFamily="2" charset="-122"/>
                <a:cs typeface="Times New Roman" pitchFamily="18" charset="0"/>
              </a:rPr>
              <a:t>的</a:t>
            </a:r>
            <a:r>
              <a:rPr lang="zh-CN" altLang="en-US" dirty="0">
                <a:latin typeface="Times New Roman" pitchFamily="18" charset="0"/>
                <a:ea typeface="华文楷体" pitchFamily="2" charset="-122"/>
                <a:cs typeface="Times New Roman" pitchFamily="18" charset="0"/>
              </a:rPr>
              <a:t>鸢尾花</a:t>
            </a:r>
            <a:r>
              <a:rPr lang="zh-CN" altLang="en-US" dirty="0" smtClean="0">
                <a:latin typeface="Times New Roman" pitchFamily="18" charset="0"/>
                <a:ea typeface="华文楷体" pitchFamily="2" charset="-122"/>
                <a:cs typeface="Times New Roman" pitchFamily="18" charset="0"/>
              </a:rPr>
              <a:t>（</a:t>
            </a:r>
            <a:r>
              <a:rPr lang="en-US" altLang="zh-CN" dirty="0" err="1">
                <a:latin typeface="Times New Roman" pitchFamily="18" charset="0"/>
                <a:ea typeface="华文楷体" pitchFamily="2" charset="-122"/>
                <a:cs typeface="Times New Roman" pitchFamily="18" charset="0"/>
              </a:rPr>
              <a:t>Setosa</a:t>
            </a:r>
            <a:r>
              <a:rPr lang="zh-CN" altLang="en-US" dirty="0">
                <a:latin typeface="Times New Roman" pitchFamily="18" charset="0"/>
                <a:ea typeface="华文楷体" pitchFamily="2" charset="-122"/>
                <a:cs typeface="Times New Roman" pitchFamily="18" charset="0"/>
              </a:rPr>
              <a:t>、</a:t>
            </a:r>
            <a:r>
              <a:rPr lang="en-US" altLang="zh-CN" dirty="0" err="1">
                <a:latin typeface="Times New Roman" pitchFamily="18" charset="0"/>
                <a:ea typeface="华文楷体" pitchFamily="2" charset="-122"/>
                <a:cs typeface="Times New Roman" pitchFamily="18" charset="0"/>
              </a:rPr>
              <a:t>versicolor</a:t>
            </a:r>
            <a:r>
              <a:rPr lang="zh-CN" altLang="en-US" dirty="0" smtClean="0">
                <a:latin typeface="Times New Roman" pitchFamily="18" charset="0"/>
                <a:ea typeface="华文楷体" pitchFamily="2" charset="-122"/>
                <a:cs typeface="Times New Roman" pitchFamily="18" charset="0"/>
              </a:rPr>
              <a:t>和</a:t>
            </a:r>
            <a:r>
              <a:rPr lang="en-US" altLang="zh-CN" dirty="0" err="1">
                <a:latin typeface="Times New Roman" pitchFamily="18" charset="0"/>
                <a:ea typeface="华文楷体" pitchFamily="2" charset="-122"/>
                <a:cs typeface="Times New Roman" pitchFamily="18" charset="0"/>
              </a:rPr>
              <a:t>virginica</a:t>
            </a:r>
            <a:r>
              <a:rPr lang="zh-CN" altLang="en-US" dirty="0" smtClean="0">
                <a:latin typeface="Times New Roman" pitchFamily="18" charset="0"/>
                <a:ea typeface="华文楷体" pitchFamily="2" charset="-122"/>
                <a:cs typeface="Times New Roman" pitchFamily="18" charset="0"/>
              </a:rPr>
              <a:t>）</a:t>
            </a:r>
            <a:r>
              <a:rPr lang="zh-CN" altLang="en-US" dirty="0">
                <a:latin typeface="Times New Roman" pitchFamily="18" charset="0"/>
                <a:ea typeface="华文楷体" pitchFamily="2" charset="-122"/>
                <a:cs typeface="Times New Roman" pitchFamily="18" charset="0"/>
              </a:rPr>
              <a:t>组成，它的花瓣和萼片长度，储存在</a:t>
            </a:r>
            <a:r>
              <a:rPr lang="en-US" altLang="zh-CN" dirty="0">
                <a:latin typeface="Times New Roman" pitchFamily="18" charset="0"/>
                <a:ea typeface="华文楷体" pitchFamily="2" charset="-122"/>
                <a:cs typeface="Times New Roman" pitchFamily="18" charset="0"/>
              </a:rPr>
              <a:t>150x4</a:t>
            </a:r>
            <a:r>
              <a:rPr lang="zh-CN" altLang="en-US" dirty="0">
                <a:latin typeface="Times New Roman" pitchFamily="18" charset="0"/>
                <a:ea typeface="华文楷体" pitchFamily="2" charset="-122"/>
                <a:cs typeface="Times New Roman" pitchFamily="18" charset="0"/>
              </a:rPr>
              <a:t>的</a:t>
            </a:r>
            <a:r>
              <a:rPr lang="en-US" altLang="zh-CN" dirty="0" err="1">
                <a:latin typeface="Times New Roman" pitchFamily="18" charset="0"/>
                <a:ea typeface="华文楷体" pitchFamily="2" charset="-122"/>
                <a:cs typeface="Times New Roman" pitchFamily="18" charset="0"/>
              </a:rPr>
              <a:t>numpy.ndarray</a:t>
            </a:r>
            <a:r>
              <a:rPr lang="zh-CN" altLang="en-US" dirty="0">
                <a:latin typeface="Times New Roman" pitchFamily="18" charset="0"/>
                <a:ea typeface="华文楷体" pitchFamily="2" charset="-122"/>
                <a:cs typeface="Times New Roman" pitchFamily="18" charset="0"/>
              </a:rPr>
              <a:t>中。</a:t>
            </a:r>
            <a:endParaRPr lang="en-US" altLang="zh-CN" dirty="0">
              <a:latin typeface="Times New Roman" pitchFamily="18" charset="0"/>
              <a:ea typeface="华文楷体" pitchFamily="2" charset="-122"/>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316710"/>
            <a:ext cx="38004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541" y="5809828"/>
            <a:ext cx="27908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a:spLocks/>
          </p:cNvSpPr>
          <p:nvPr/>
        </p:nvSpPr>
        <p:spPr>
          <a:xfrm>
            <a:off x="165944" y="3654673"/>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读取数据</a:t>
            </a:r>
            <a:endParaRPr lang="en-US" altLang="zh-CN" dirty="0">
              <a:latin typeface="Times New Roman" pitchFamily="18" charset="0"/>
              <a:ea typeface="华文楷体" pitchFamily="2" charset="-122"/>
              <a:cs typeface="Times New Roman" pitchFamily="18" charset="0"/>
            </a:endParaRPr>
          </a:p>
        </p:txBody>
      </p:sp>
      <p:sp>
        <p:nvSpPr>
          <p:cNvPr id="8" name="内容占位符 2"/>
          <p:cNvSpPr txBox="1">
            <a:spLocks/>
          </p:cNvSpPr>
          <p:nvPr/>
        </p:nvSpPr>
        <p:spPr>
          <a:xfrm>
            <a:off x="144364" y="5162105"/>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查看数据类型</a:t>
            </a:r>
            <a:endParaRPr lang="en-US" altLang="zh-CN"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数据搜集与简单探索</a:t>
            </a:r>
            <a:endParaRPr lang="zh-CN" altLang="en-US" dirty="0"/>
          </a:p>
        </p:txBody>
      </p:sp>
      <p:sp>
        <p:nvSpPr>
          <p:cNvPr id="7" name="内容占位符 2"/>
          <p:cNvSpPr txBox="1">
            <a:spLocks/>
          </p:cNvSpPr>
          <p:nvPr/>
        </p:nvSpPr>
        <p:spPr>
          <a:xfrm>
            <a:off x="165944" y="908720"/>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数据形状</a:t>
            </a:r>
            <a:endParaRPr lang="en-US" altLang="zh-CN" dirty="0">
              <a:latin typeface="Times New Roman" pitchFamily="18" charset="0"/>
              <a:ea typeface="华文楷体" pitchFamily="2" charset="-122"/>
              <a:cs typeface="Times New Roman" pitchFamily="18" charset="0"/>
            </a:endParaRPr>
          </a:p>
        </p:txBody>
      </p:sp>
      <p:sp>
        <p:nvSpPr>
          <p:cNvPr id="8" name="内容占位符 2"/>
          <p:cNvSpPr txBox="1">
            <a:spLocks/>
          </p:cNvSpPr>
          <p:nvPr/>
        </p:nvSpPr>
        <p:spPr>
          <a:xfrm>
            <a:off x="144364" y="3717032"/>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数据统计</a:t>
            </a:r>
            <a:endParaRPr lang="en-US" altLang="zh-CN" dirty="0">
              <a:latin typeface="Times New Roman" pitchFamily="18" charset="0"/>
              <a:ea typeface="华文楷体" pitchFamily="2" charset="-122"/>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175" y="1719104"/>
            <a:ext cx="24669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4" y="4437111"/>
            <a:ext cx="35337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913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数据搜集与简单探索</a:t>
            </a:r>
            <a:endParaRPr lang="zh-CN" altLang="en-US" dirty="0"/>
          </a:p>
        </p:txBody>
      </p:sp>
      <p:sp>
        <p:nvSpPr>
          <p:cNvPr id="7" name="内容占位符 2"/>
          <p:cNvSpPr txBox="1">
            <a:spLocks/>
          </p:cNvSpPr>
          <p:nvPr/>
        </p:nvSpPr>
        <p:spPr>
          <a:xfrm>
            <a:off x="165944" y="908720"/>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数据内容</a:t>
            </a:r>
            <a:endParaRPr lang="en-US" altLang="zh-CN" dirty="0">
              <a:latin typeface="Times New Roman" pitchFamily="18" charset="0"/>
              <a:ea typeface="华文楷体" pitchFamily="2" charset="-122"/>
              <a:cs typeface="Times New Roman" pitchFamily="18" charset="0"/>
            </a:endParaRPr>
          </a:p>
        </p:txBody>
      </p:sp>
      <p:sp>
        <p:nvSpPr>
          <p:cNvPr id="8" name="内容占位符 2"/>
          <p:cNvSpPr txBox="1">
            <a:spLocks/>
          </p:cNvSpPr>
          <p:nvPr/>
        </p:nvSpPr>
        <p:spPr>
          <a:xfrm>
            <a:off x="144364" y="3717032"/>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数据样例</a:t>
            </a:r>
            <a:endParaRPr lang="en-US" altLang="zh-CN" dirty="0">
              <a:latin typeface="Times New Roman" pitchFamily="18" charset="0"/>
              <a:ea typeface="华文楷体" pitchFamily="2" charset="-122"/>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147939"/>
            <a:ext cx="59436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720" y="6300588"/>
            <a:ext cx="1905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453" y="6214863"/>
            <a:ext cx="20669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a:spLocks/>
          </p:cNvSpPr>
          <p:nvPr/>
        </p:nvSpPr>
        <p:spPr>
          <a:xfrm>
            <a:off x="1331640" y="4149080"/>
            <a:ext cx="1259284"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solidFill>
                  <a:srgbClr val="FF0000"/>
                </a:solidFill>
                <a:latin typeface="Times New Roman" pitchFamily="18" charset="0"/>
                <a:ea typeface="华文楷体" pitchFamily="2" charset="-122"/>
                <a:cs typeface="Times New Roman" pitchFamily="18" charset="0"/>
              </a:rPr>
              <a:t>开头</a:t>
            </a:r>
            <a:endParaRPr lang="en-US" altLang="zh-CN" dirty="0">
              <a:solidFill>
                <a:srgbClr val="FF0000"/>
              </a:solidFill>
              <a:latin typeface="Times New Roman" pitchFamily="18" charset="0"/>
              <a:ea typeface="华文楷体" pitchFamily="2" charset="-122"/>
              <a:cs typeface="Times New Roman" pitchFamily="18" charset="0"/>
            </a:endParaRPr>
          </a:p>
        </p:txBody>
      </p:sp>
      <p:sp>
        <p:nvSpPr>
          <p:cNvPr id="12" name="内容占位符 2"/>
          <p:cNvSpPr txBox="1">
            <a:spLocks/>
          </p:cNvSpPr>
          <p:nvPr/>
        </p:nvSpPr>
        <p:spPr>
          <a:xfrm>
            <a:off x="1331640" y="6238453"/>
            <a:ext cx="1259284"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solidFill>
                  <a:srgbClr val="FF0000"/>
                </a:solidFill>
                <a:latin typeface="Times New Roman" pitchFamily="18" charset="0"/>
                <a:ea typeface="华文楷体" pitchFamily="2" charset="-122"/>
                <a:cs typeface="Times New Roman" pitchFamily="18" charset="0"/>
              </a:rPr>
              <a:t>结尾</a:t>
            </a:r>
            <a:endParaRPr lang="en-US" altLang="zh-CN" dirty="0">
              <a:solidFill>
                <a:srgbClr val="FF0000"/>
              </a:solidFill>
              <a:latin typeface="Times New Roman" pitchFamily="18" charset="0"/>
              <a:ea typeface="华文楷体" pitchFamily="2" charset="-122"/>
              <a:cs typeface="Times New Roman" pitchFamily="18" charset="0"/>
            </a:endParaRPr>
          </a:p>
        </p:txBody>
      </p:sp>
      <p:sp>
        <p:nvSpPr>
          <p:cNvPr id="13" name="内容占位符 2"/>
          <p:cNvSpPr txBox="1">
            <a:spLocks/>
          </p:cNvSpPr>
          <p:nvPr/>
        </p:nvSpPr>
        <p:spPr>
          <a:xfrm>
            <a:off x="5180137" y="6237312"/>
            <a:ext cx="1048047"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a:solidFill>
                  <a:srgbClr val="FF0000"/>
                </a:solidFill>
                <a:latin typeface="Times New Roman" pitchFamily="18" charset="0"/>
                <a:ea typeface="华文楷体" pitchFamily="2" charset="-122"/>
                <a:cs typeface="Times New Roman" pitchFamily="18" charset="0"/>
              </a:rPr>
              <a:t>随机</a:t>
            </a:r>
            <a:endParaRPr lang="en-US" altLang="zh-CN" dirty="0">
              <a:solidFill>
                <a:srgbClr val="FF0000"/>
              </a:solidFill>
              <a:latin typeface="Times New Roman" pitchFamily="18" charset="0"/>
              <a:ea typeface="华文楷体" pitchFamily="2" charset="-122"/>
              <a:cs typeface="Times New Roman" pitchFamily="18" charset="0"/>
            </a:endParaRP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282" y="1457325"/>
            <a:ext cx="56864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417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数据搜集与简单探索</a:t>
            </a:r>
            <a:endParaRPr lang="zh-CN" altLang="en-US" dirty="0"/>
          </a:p>
        </p:txBody>
      </p:sp>
      <p:sp>
        <p:nvSpPr>
          <p:cNvPr id="7" name="内容占位符 2"/>
          <p:cNvSpPr txBox="1">
            <a:spLocks/>
          </p:cNvSpPr>
          <p:nvPr/>
        </p:nvSpPr>
        <p:spPr>
          <a:xfrm>
            <a:off x="165944" y="908720"/>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数据描述</a:t>
            </a:r>
            <a:endParaRPr lang="en-US" altLang="zh-CN" dirty="0">
              <a:latin typeface="Times New Roman" pitchFamily="18" charset="0"/>
              <a:ea typeface="华文楷体" pitchFamily="2" charset="-122"/>
              <a:cs typeface="Times New Roman" pitchFamily="18" charset="0"/>
            </a:endParaRPr>
          </a:p>
        </p:txBody>
      </p:sp>
      <p:sp>
        <p:nvSpPr>
          <p:cNvPr id="8" name="内容占位符 2"/>
          <p:cNvSpPr txBox="1">
            <a:spLocks/>
          </p:cNvSpPr>
          <p:nvPr/>
        </p:nvSpPr>
        <p:spPr>
          <a:xfrm>
            <a:off x="165944" y="4222304"/>
            <a:ext cx="2749872" cy="4309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数据操作</a:t>
            </a:r>
            <a:endParaRPr lang="en-US" altLang="zh-CN" dirty="0">
              <a:latin typeface="Times New Roman" pitchFamily="18" charset="0"/>
              <a:ea typeface="华文楷体" pitchFamily="2" charset="-122"/>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39627"/>
            <a:ext cx="62865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4653211"/>
            <a:ext cx="4248472"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613068"/>
            <a:ext cx="4273574" cy="185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663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可视化</a:t>
            </a:r>
            <a:endParaRPr lang="zh-CN" altLang="en-US" dirty="0"/>
          </a:p>
        </p:txBody>
      </p:sp>
      <p:sp>
        <p:nvSpPr>
          <p:cNvPr id="4" name="内容占位符 2"/>
          <p:cNvSpPr>
            <a:spLocks noGrp="1"/>
          </p:cNvSpPr>
          <p:nvPr>
            <p:ph idx="1"/>
          </p:nvPr>
        </p:nvSpPr>
        <p:spPr>
          <a:xfrm>
            <a:off x="179511" y="1119434"/>
            <a:ext cx="8569201" cy="1877518"/>
          </a:xfrm>
        </p:spPr>
        <p:txBody>
          <a:bodyPr>
            <a:normAutofit/>
          </a:bodyPr>
          <a:lstStyle/>
          <a:p>
            <a:pPr>
              <a:buFont typeface="Wingdings" pitchFamily="2" charset="2"/>
              <a:buChar char="l"/>
            </a:pPr>
            <a:r>
              <a:rPr lang="en-US" altLang="zh-CN" dirty="0">
                <a:latin typeface="华文楷体" panose="02010600040101010101" pitchFamily="2" charset="-122"/>
                <a:ea typeface="华文楷体" panose="02010600040101010101" pitchFamily="2" charset="-122"/>
              </a:rPr>
              <a:t>IRIS</a:t>
            </a:r>
            <a:r>
              <a:rPr lang="zh-CN" altLang="en-US" dirty="0" smtClean="0">
                <a:latin typeface="华文楷体" panose="02010600040101010101" pitchFamily="2" charset="-122"/>
                <a:ea typeface="华文楷体" panose="02010600040101010101" pitchFamily="2" charset="-122"/>
              </a:rPr>
              <a:t>的可视化技术</a:t>
            </a:r>
            <a:endParaRPr lang="en-US" altLang="zh-CN" dirty="0" smtClean="0">
              <a:latin typeface="华文楷体" panose="02010600040101010101" pitchFamily="2" charset="-122"/>
              <a:ea typeface="华文楷体" panose="02010600040101010101" pitchFamily="2" charset="-122"/>
            </a:endParaRP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数据可视化是用图形或图形格式表示数据。它使决策者能够直观地看到分析，这样他们就能掌握困难的概念或识别新的模式。通过交互式可视化</a:t>
            </a:r>
            <a:r>
              <a:rPr lang="zh-CN" altLang="en-US" dirty="0" smtClean="0">
                <a:latin typeface="Times New Roman" pitchFamily="18" charset="0"/>
                <a:ea typeface="华文楷体" pitchFamily="2" charset="-122"/>
                <a:cs typeface="Times New Roman" pitchFamily="18" charset="0"/>
              </a:rPr>
              <a:t>，可以</a:t>
            </a:r>
            <a:r>
              <a:rPr lang="zh-CN" altLang="en-US" dirty="0">
                <a:latin typeface="Times New Roman" pitchFamily="18" charset="0"/>
                <a:ea typeface="华文楷体" pitchFamily="2" charset="-122"/>
                <a:cs typeface="Times New Roman" pitchFamily="18" charset="0"/>
              </a:rPr>
              <a:t>更进一步地使用技术，深入到图表和图表中，以获得更详细的信息</a:t>
            </a:r>
            <a:r>
              <a:rPr lang="zh-CN" altLang="en-US" dirty="0" smtClean="0">
                <a:latin typeface="Times New Roman" pitchFamily="18" charset="0"/>
                <a:ea typeface="华文楷体" pitchFamily="2" charset="-122"/>
                <a:cs typeface="Times New Roman" pitchFamily="18" charset="0"/>
              </a:rPr>
              <a:t>，在</a:t>
            </a:r>
            <a:r>
              <a:rPr lang="zh-CN" altLang="en-US" dirty="0">
                <a:latin typeface="Times New Roman" pitchFamily="18" charset="0"/>
                <a:ea typeface="华文楷体" pitchFamily="2" charset="-122"/>
                <a:cs typeface="Times New Roman" pitchFamily="18" charset="0"/>
              </a:rPr>
              <a:t>这一节</a:t>
            </a:r>
            <a:r>
              <a:rPr lang="zh-CN" altLang="en-US" dirty="0" smtClean="0">
                <a:latin typeface="Times New Roman" pitchFamily="18" charset="0"/>
                <a:ea typeface="华文楷体" pitchFamily="2" charset="-122"/>
                <a:cs typeface="Times New Roman" pitchFamily="18" charset="0"/>
              </a:rPr>
              <a:t>中将展示了多个</a:t>
            </a:r>
            <a:r>
              <a:rPr lang="zh-CN" altLang="en-US" dirty="0">
                <a:latin typeface="Times New Roman" pitchFamily="18" charset="0"/>
                <a:ea typeface="华文楷体" pitchFamily="2" charset="-122"/>
                <a:cs typeface="Times New Roman" pitchFamily="18" charset="0"/>
              </a:rPr>
              <a:t>使用</a:t>
            </a:r>
            <a:r>
              <a:rPr lang="en-US" altLang="zh-CN" dirty="0" err="1" smtClean="0">
                <a:latin typeface="Times New Roman" pitchFamily="18" charset="0"/>
                <a:ea typeface="华文楷体" pitchFamily="2" charset="-122"/>
                <a:cs typeface="Times New Roman" pitchFamily="18" charset="0"/>
              </a:rPr>
              <a:t>matplotlib</a:t>
            </a:r>
            <a:r>
              <a:rPr lang="zh-CN" altLang="en-US" dirty="0" smtClean="0">
                <a:latin typeface="Times New Roman" pitchFamily="18" charset="0"/>
                <a:ea typeface="华文楷体" pitchFamily="2" charset="-122"/>
                <a:cs typeface="Times New Roman" pitchFamily="18" charset="0"/>
              </a:rPr>
              <a:t>包绘制的图</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026" name="Picture 2" descr="http://s8.picofile.com/file/8338475500/visualiz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128487"/>
            <a:ext cx="3477791" cy="338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6-2-1 </a:t>
            </a:r>
            <a:r>
              <a:rPr lang="zh-CN" altLang="en-US" dirty="0" smtClean="0"/>
              <a:t>散点图</a:t>
            </a:r>
            <a:endParaRPr lang="zh-CN" altLang="en-US" dirty="0"/>
          </a:p>
        </p:txBody>
      </p:sp>
      <p:sp>
        <p:nvSpPr>
          <p:cNvPr id="4" name="内容占位符 2"/>
          <p:cNvSpPr>
            <a:spLocks noGrp="1"/>
          </p:cNvSpPr>
          <p:nvPr>
            <p:ph idx="1"/>
          </p:nvPr>
        </p:nvSpPr>
        <p:spPr>
          <a:xfrm>
            <a:off x="179512" y="1119434"/>
            <a:ext cx="7992888" cy="1085430"/>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散点图目的是确定两个量化变量之间的关系类型（如果有的话</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6" name="AutoShape 2"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0"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16" descr="https://www.kaggleusercontent.com/kf/6312426/eyJhbGciOiJkaXIiLCJlbmMiOiJBMTI4Q0JDLUhTMjU2In0..uHaY_659qEg5A8yfb2AoiA.YoULLuGTJbrBWzip4Z4pVIAsOCMMuy5w96k8e1CLTAnf71OtOUtARrPKHJLqo65MBa4SYdOxewu7wWdhGhDhyD-xBlok7FYnG6RMH4dieegL0UDW-VXE7DC6G_gv68iWb4QnQPl8u1rSdvY_u_akJAT47c3XW4eObMv6NSE4kFA.g9d067CTk1St3FAuciTCCg/__results___files/__results___46_0.pn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6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3284984"/>
            <a:ext cx="504056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19" y="2054052"/>
            <a:ext cx="576064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内容占位符 2"/>
          <p:cNvSpPr txBox="1">
            <a:spLocks/>
          </p:cNvSpPr>
          <p:nvPr/>
        </p:nvSpPr>
        <p:spPr>
          <a:xfrm>
            <a:off x="4391472" y="5661248"/>
            <a:ext cx="4752528" cy="84981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latin typeface="华文楷体" panose="02010600040101010101" pitchFamily="2" charset="-122"/>
                <a:ea typeface="华文楷体" panose="02010600040101010101" pitchFamily="2" charset="-122"/>
              </a:rPr>
              <a:t>该函数详细说明参考：</a:t>
            </a:r>
            <a:r>
              <a:rPr lang="en-US" altLang="zh-CN" dirty="0" smtClean="0">
                <a:latin typeface="华文楷体" panose="02010600040101010101" pitchFamily="2" charset="-122"/>
                <a:ea typeface="华文楷体" panose="02010600040101010101" pitchFamily="2" charset="-122"/>
              </a:rPr>
              <a:t>http</a:t>
            </a:r>
            <a:r>
              <a:rPr lang="en-US" altLang="zh-CN" dirty="0">
                <a:latin typeface="华文楷体" panose="02010600040101010101" pitchFamily="2" charset="-122"/>
                <a:ea typeface="华文楷体" panose="02010600040101010101" pitchFamily="2" charset="-122"/>
              </a:rPr>
              <a:t>://seaborn.pydata.org/generated/seaborn.FacetGrid.map.html#seaborn.FacetGrid.map</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内容占位符 2"/>
          <p:cNvSpPr>
            <a:spLocks noGrp="1"/>
          </p:cNvSpPr>
          <p:nvPr>
            <p:ph idx="1"/>
          </p:nvPr>
        </p:nvSpPr>
        <p:spPr>
          <a:xfrm>
            <a:off x="179512" y="1119434"/>
            <a:ext cx="7992888" cy="3677718"/>
          </a:xfrm>
        </p:spPr>
        <p:txBody>
          <a:bodyPr>
            <a:normAutofit/>
          </a:bodyPr>
          <a:lstStyle/>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介绍</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机器学习工作流程</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问题定义</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输入与输出</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安装</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数据分析探索</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模型</a:t>
            </a:r>
            <a:r>
              <a:rPr lang="zh-CN" altLang="en-US" dirty="0">
                <a:latin typeface="Times New Roman" pitchFamily="18" charset="0"/>
                <a:ea typeface="华文楷体" pitchFamily="2" charset="-122"/>
                <a:cs typeface="Times New Roman" pitchFamily="18" charset="0"/>
              </a:rPr>
              <a:t>探索</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结论</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参考</a:t>
            </a:r>
            <a:r>
              <a:rPr lang="zh-CN" altLang="en-US" dirty="0">
                <a:latin typeface="Times New Roman" pitchFamily="18" charset="0"/>
                <a:ea typeface="华文楷体" pitchFamily="2" charset="-122"/>
                <a:cs typeface="Times New Roman" pitchFamily="18" charset="0"/>
              </a:rPr>
              <a:t>文献</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4078809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6-2-2 </a:t>
            </a:r>
            <a:r>
              <a:rPr lang="zh-CN" altLang="en-US" dirty="0" smtClean="0"/>
              <a:t>盒图</a:t>
            </a:r>
            <a:endParaRPr lang="zh-CN" altLang="en-US" dirty="0"/>
          </a:p>
        </p:txBody>
      </p:sp>
      <p:sp>
        <p:nvSpPr>
          <p:cNvPr id="4" name="内容占位符 2"/>
          <p:cNvSpPr>
            <a:spLocks noGrp="1"/>
          </p:cNvSpPr>
          <p:nvPr>
            <p:ph idx="1"/>
          </p:nvPr>
        </p:nvSpPr>
        <p:spPr>
          <a:xfrm>
            <a:off x="0" y="1119434"/>
            <a:ext cx="9144000" cy="1445470"/>
          </a:xfrm>
        </p:spPr>
        <p:txBody>
          <a:bodyPr>
            <a:normAutofit/>
          </a:bodyPr>
          <a:lstStyle/>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在描述性统计中，一个箱形图或箱线图是一种通过它们的四</a:t>
            </a:r>
            <a:r>
              <a:rPr lang="zh-CN" altLang="en-US" dirty="0" smtClean="0">
                <a:latin typeface="华文楷体" panose="02010600040101010101" pitchFamily="2" charset="-122"/>
                <a:ea typeface="华文楷体" panose="02010600040101010101" pitchFamily="2" charset="-122"/>
              </a:rPr>
              <a:t>分位图</a:t>
            </a:r>
            <a:r>
              <a:rPr lang="zh-CN" altLang="en-US" dirty="0">
                <a:latin typeface="华文楷体" panose="02010600040101010101" pitchFamily="2" charset="-122"/>
                <a:ea typeface="华文楷体" panose="02010600040101010101" pitchFamily="2" charset="-122"/>
              </a:rPr>
              <a:t>来图形化地描述数字数据组的方法</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箱</a:t>
            </a:r>
            <a:r>
              <a:rPr lang="zh-CN" altLang="en-US" dirty="0">
                <a:latin typeface="华文楷体" panose="02010600040101010101" pitchFamily="2" charset="-122"/>
                <a:ea typeface="华文楷体" panose="02010600040101010101" pitchFamily="2" charset="-122"/>
              </a:rPr>
              <a:t>形图也可能有从盒子（胡须）垂直延伸的线，表示在上和下四分位之外的变化，因此术语盒须图和盒须图。</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539380"/>
            <a:ext cx="6865937"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429000"/>
            <a:ext cx="574411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a:xfrm>
            <a:off x="4391472" y="5229200"/>
            <a:ext cx="4752528" cy="128185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latin typeface="华文楷体" panose="02010600040101010101" pitchFamily="2" charset="-122"/>
                <a:ea typeface="华文楷体" panose="02010600040101010101" pitchFamily="2" charset="-122"/>
              </a:rPr>
              <a:t>该函数详细说明参考：</a:t>
            </a:r>
            <a:r>
              <a:rPr lang="en-US" altLang="zh-CN" dirty="0">
                <a:latin typeface="华文楷体" panose="02010600040101010101" pitchFamily="2" charset="-122"/>
                <a:ea typeface="华文楷体" panose="02010600040101010101" pitchFamily="2" charset="-122"/>
              </a:rPr>
              <a:t>http://pandas.pydata.org/pandas-docs/stable/generated/pandas.DataFrame.plot.html?highlight=plot#pandas.DataFrame.plot</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6-2-2 </a:t>
            </a:r>
            <a:r>
              <a:rPr lang="zh-CN" altLang="en-US" dirty="0" smtClean="0"/>
              <a:t>盒图</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34" y="1268760"/>
            <a:ext cx="7177191"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2"/>
          <p:cNvSpPr txBox="1">
            <a:spLocks/>
          </p:cNvSpPr>
          <p:nvPr/>
        </p:nvSpPr>
        <p:spPr>
          <a:xfrm>
            <a:off x="0" y="5734050"/>
            <a:ext cx="9144000" cy="84981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latin typeface="华文楷体" panose="02010600040101010101" pitchFamily="2" charset="-122"/>
                <a:ea typeface="华文楷体" panose="02010600040101010101" pitchFamily="2" charset="-122"/>
              </a:rPr>
              <a:t>该函数详细说明参考：</a:t>
            </a:r>
            <a:r>
              <a:rPr lang="en-US" altLang="zh-CN" dirty="0">
                <a:latin typeface="华文楷体" panose="02010600040101010101" pitchFamily="2" charset="-122"/>
                <a:ea typeface="华文楷体" panose="02010600040101010101" pitchFamily="2" charset="-122"/>
              </a:rPr>
              <a:t>http://seaborn.pydata.org/generated/seaborn.boxplot.html#seaborn.boxplot</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1368664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133347" cy="609600"/>
          </a:xfrm>
        </p:spPr>
        <p:txBody>
          <a:bodyPr/>
          <a:lstStyle/>
          <a:p>
            <a:r>
              <a:rPr lang="en-US" altLang="zh-CN" dirty="0" smtClean="0"/>
              <a:t>6-2-3 </a:t>
            </a:r>
            <a:r>
              <a:rPr lang="zh-CN" altLang="en-US" dirty="0" smtClean="0"/>
              <a:t>条形图</a:t>
            </a:r>
            <a:endParaRPr lang="zh-CN" altLang="en-US" dirty="0"/>
          </a:p>
        </p:txBody>
      </p:sp>
      <p:sp>
        <p:nvSpPr>
          <p:cNvPr id="4" name="内容占位符 2"/>
          <p:cNvSpPr>
            <a:spLocks noGrp="1"/>
          </p:cNvSpPr>
          <p:nvPr>
            <p:ph idx="1"/>
          </p:nvPr>
        </p:nvSpPr>
        <p:spPr>
          <a:xfrm>
            <a:off x="468313" y="727892"/>
            <a:ext cx="7992888" cy="1013422"/>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我们也可以创建每个输入变量的直方图来获得分布的概念</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3813919"/>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533" y="1268760"/>
            <a:ext cx="24860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5" y="1941711"/>
            <a:ext cx="4896543" cy="196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5" y="4047207"/>
            <a:ext cx="4896544" cy="185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4669" y="1859310"/>
            <a:ext cx="2979211" cy="258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998569" y="4678015"/>
            <a:ext cx="2797266" cy="1200329"/>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看起来可能有两个输入变量有</a:t>
            </a:r>
            <a:r>
              <a:rPr lang="zh-CN" altLang="en-US" dirty="0">
                <a:solidFill>
                  <a:srgbClr val="FF0000"/>
                </a:solidFill>
                <a:latin typeface="华文楷体" panose="02010600040101010101" pitchFamily="2" charset="-122"/>
                <a:ea typeface="华文楷体" panose="02010600040101010101" pitchFamily="2" charset="-122"/>
              </a:rPr>
              <a:t>高斯分布</a:t>
            </a:r>
            <a:r>
              <a:rPr lang="zh-CN" altLang="en-US" dirty="0">
                <a:latin typeface="华文楷体" panose="02010600040101010101" pitchFamily="2" charset="-122"/>
                <a:ea typeface="华文楷体" panose="02010600040101010101" pitchFamily="2" charset="-122"/>
              </a:rPr>
              <a:t>。这一点值得注意，因为我们可以使用算法来利用这个</a:t>
            </a:r>
            <a:r>
              <a:rPr lang="zh-CN" altLang="en-US" dirty="0" smtClean="0">
                <a:latin typeface="华文楷体" panose="02010600040101010101" pitchFamily="2" charset="-122"/>
                <a:ea typeface="华文楷体" panose="02010600040101010101" pitchFamily="2" charset="-122"/>
              </a:rPr>
              <a:t>假设</a:t>
            </a:r>
            <a:endParaRPr lang="zh-CN" altLang="en-US" dirty="0">
              <a:latin typeface="华文楷体" panose="02010600040101010101" pitchFamily="2" charset="-122"/>
              <a:ea typeface="华文楷体" panose="02010600040101010101" pitchFamily="2" charset="-122"/>
            </a:endParaRPr>
          </a:p>
        </p:txBody>
      </p:sp>
      <p:sp>
        <p:nvSpPr>
          <p:cNvPr id="10" name="内容占位符 2"/>
          <p:cNvSpPr txBox="1">
            <a:spLocks/>
          </p:cNvSpPr>
          <p:nvPr/>
        </p:nvSpPr>
        <p:spPr>
          <a:xfrm>
            <a:off x="0" y="5909846"/>
            <a:ext cx="9144000" cy="84981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latin typeface="华文楷体" panose="02010600040101010101" pitchFamily="2" charset="-122"/>
                <a:ea typeface="华文楷体" panose="02010600040101010101" pitchFamily="2" charset="-122"/>
              </a:rPr>
              <a:t>该函数详细说明参考：</a:t>
            </a:r>
            <a:r>
              <a:rPr lang="en-US" altLang="zh-CN" dirty="0">
                <a:latin typeface="华文楷体" panose="02010600040101010101" pitchFamily="2" charset="-122"/>
                <a:ea typeface="华文楷体" panose="02010600040101010101" pitchFamily="2" charset="-122"/>
              </a:rPr>
              <a:t>http://pandas.pydata.org/pandas-docs/stable/generated/pandas.DataFrame.hist.html?highlight=hist#pandas.DataFrame.hist</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6-2-4 </a:t>
            </a:r>
            <a:r>
              <a:rPr lang="zh-CN" altLang="en-US" dirty="0" smtClean="0"/>
              <a:t>双</a:t>
            </a:r>
            <a:r>
              <a:rPr lang="zh-CN" altLang="en-US" dirty="0"/>
              <a:t>变量的散点图</a:t>
            </a:r>
          </a:p>
        </p:txBody>
      </p:sp>
      <p:sp>
        <p:nvSpPr>
          <p:cNvPr id="4" name="内容占位符 2"/>
          <p:cNvSpPr>
            <a:spLocks noGrp="1"/>
          </p:cNvSpPr>
          <p:nvPr>
            <p:ph idx="1"/>
          </p:nvPr>
        </p:nvSpPr>
        <p:spPr>
          <a:xfrm>
            <a:off x="323528" y="908720"/>
            <a:ext cx="7992888" cy="648072"/>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对角线是直方图，其它的部分是两个变量之间的散点图</a:t>
            </a: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060848"/>
            <a:ext cx="6072907"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588224" y="2348880"/>
            <a:ext cx="2016224" cy="1200329"/>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注意一些属性对的对角分组。这表明了一种高相关性和可预测的关系。</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268760"/>
            <a:ext cx="47625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707305" y="4034358"/>
            <a:ext cx="2016224" cy="2308324"/>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http://pandas.pydata.org/pandas-docs/stable/generated/pandas.plotting.scatter_matrix.html?highlight=plotting</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6-2-5 </a:t>
            </a:r>
            <a:r>
              <a:rPr lang="zh-CN" altLang="en-US" dirty="0" smtClean="0"/>
              <a:t>小提琴</a:t>
            </a:r>
            <a:r>
              <a:rPr lang="zh-CN" altLang="en-US" dirty="0"/>
              <a:t>图</a:t>
            </a:r>
          </a:p>
        </p:txBody>
      </p:sp>
      <p:sp>
        <p:nvSpPr>
          <p:cNvPr id="4" name="内容占位符 2"/>
          <p:cNvSpPr>
            <a:spLocks noGrp="1"/>
          </p:cNvSpPr>
          <p:nvPr>
            <p:ph idx="1"/>
          </p:nvPr>
        </p:nvSpPr>
        <p:spPr>
          <a:xfrm>
            <a:off x="179512" y="1119434"/>
            <a:ext cx="7992888" cy="1061640"/>
          </a:xfrm>
        </p:spPr>
        <p:txBody>
          <a:bodyPr>
            <a:normAutofit fontScale="92500" lnSpcReduction="10000"/>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小提琴图又称核密度图，它是结合了箱形图和核密度图的图，将箱形图和密度图用一个图来显示，因为形状很像小提琴，所以被称作小提琴图。</a:t>
            </a: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3461993"/>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237857"/>
            <a:ext cx="5040670" cy="351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831" y="1988840"/>
            <a:ext cx="50006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descr="http://img.mp.sohu.com/upload/20170812/8c4f735de6ff4a2389a2057d1af7bb47_t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1" y="2406975"/>
            <a:ext cx="3158727" cy="3143250"/>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p:cNvSpPr txBox="1">
            <a:spLocks/>
          </p:cNvSpPr>
          <p:nvPr/>
        </p:nvSpPr>
        <p:spPr>
          <a:xfrm>
            <a:off x="0" y="5805264"/>
            <a:ext cx="9144000" cy="84981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latin typeface="华文楷体" panose="02010600040101010101" pitchFamily="2" charset="-122"/>
                <a:ea typeface="华文楷体" panose="02010600040101010101" pitchFamily="2" charset="-122"/>
              </a:rPr>
              <a:t>该函数详细说明参考：</a:t>
            </a:r>
            <a:r>
              <a:rPr lang="en-US" altLang="zh-CN" dirty="0">
                <a:latin typeface="华文楷体" panose="02010600040101010101" pitchFamily="2" charset="-122"/>
                <a:ea typeface="华文楷体" panose="02010600040101010101" pitchFamily="2" charset="-122"/>
              </a:rPr>
              <a:t>http://seaborn.pydata.org/generated/seaborn.violinplot.html?highlight=violinplot#seaborn.violinplot</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6-2-6 </a:t>
            </a:r>
            <a:r>
              <a:rPr lang="zh-CN" altLang="en-US" dirty="0" smtClean="0"/>
              <a:t>成对图</a:t>
            </a:r>
            <a:endParaRPr lang="zh-CN" altLang="en-US" dirty="0"/>
          </a:p>
        </p:txBody>
      </p:sp>
      <p:sp>
        <p:nvSpPr>
          <p:cNvPr id="4" name="内容占位符 2"/>
          <p:cNvSpPr>
            <a:spLocks noGrp="1"/>
          </p:cNvSpPr>
          <p:nvPr>
            <p:ph idx="1"/>
          </p:nvPr>
        </p:nvSpPr>
        <p:spPr>
          <a:xfrm>
            <a:off x="179512" y="1052736"/>
            <a:ext cx="7992888" cy="509366"/>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可以绘制成对图</a:t>
            </a:r>
            <a:endParaRPr lang="en-US" altLang="zh-CN" dirty="0" smtClean="0">
              <a:latin typeface="华文楷体" panose="02010600040101010101" pitchFamily="2" charset="-122"/>
              <a:ea typeface="华文楷体" panose="02010600040101010101"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19940"/>
            <a:ext cx="5040559" cy="428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556792"/>
            <a:ext cx="677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444208" y="4034358"/>
            <a:ext cx="2279321" cy="1754326"/>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http://seaborn.pydata.org/generated/seaborn.pairplot.html?highlight=pairplot#seaborn.pairplot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6-2-7 </a:t>
            </a:r>
            <a:r>
              <a:rPr lang="en-US" altLang="zh-CN" dirty="0" err="1"/>
              <a:t>kdeplot</a:t>
            </a:r>
            <a:endParaRPr lang="zh-CN" altLang="en-US" dirty="0"/>
          </a:p>
        </p:txBody>
      </p:sp>
      <p:sp>
        <p:nvSpPr>
          <p:cNvPr id="4" name="内容占位符 2"/>
          <p:cNvSpPr>
            <a:spLocks noGrp="1"/>
          </p:cNvSpPr>
          <p:nvPr>
            <p:ph idx="1"/>
          </p:nvPr>
        </p:nvSpPr>
        <p:spPr>
          <a:xfrm>
            <a:off x="179512" y="1119434"/>
            <a:ext cx="7992888" cy="1301454"/>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核密度估计</a:t>
            </a:r>
            <a:r>
              <a:rPr lang="en-US" altLang="zh-CN" dirty="0">
                <a:latin typeface="华文楷体" panose="02010600040101010101" pitchFamily="2" charset="-122"/>
                <a:ea typeface="华文楷体" panose="02010600040101010101" pitchFamily="2" charset="-122"/>
              </a:rPr>
              <a:t>(kernel density estimation)</a:t>
            </a:r>
            <a:r>
              <a:rPr lang="zh-CN" altLang="en-US" dirty="0">
                <a:latin typeface="华文楷体" panose="02010600040101010101" pitchFamily="2" charset="-122"/>
                <a:ea typeface="华文楷体" panose="02010600040101010101" pitchFamily="2" charset="-122"/>
              </a:rPr>
              <a:t>是在概率论中用来估计未知的密度函数，属于非参数检验方法之一，用于研究单变量关系</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48373"/>
            <a:ext cx="44386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347018"/>
            <a:ext cx="713263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460216" y="4943823"/>
            <a:ext cx="2279321" cy="1477328"/>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http://seaborn.pydata.org/generated/seaborn.FacetGrid.html#seaborn.FacetGrid</a:t>
            </a:r>
            <a:endParaRPr lang="zh-CN" altLang="en-US" dirty="0">
              <a:latin typeface="华文楷体" panose="02010600040101010101" pitchFamily="2" charset="-122"/>
              <a:ea typeface="华文楷体" panose="02010600040101010101" pitchFamily="2" charset="-122"/>
            </a:endParaRPr>
          </a:p>
        </p:txBody>
      </p:sp>
      <p:sp>
        <p:nvSpPr>
          <p:cNvPr id="8" name="矩形 7"/>
          <p:cNvSpPr/>
          <p:nvPr/>
        </p:nvSpPr>
        <p:spPr>
          <a:xfrm>
            <a:off x="4054565" y="3358733"/>
            <a:ext cx="1597555" cy="646331"/>
          </a:xfrm>
          <a:prstGeom prst="rect">
            <a:avLst/>
          </a:prstGeom>
        </p:spPr>
        <p:txBody>
          <a:bodyPr wrap="square">
            <a:spAutoFit/>
          </a:bodyPr>
          <a:lstStyle/>
          <a:p>
            <a:r>
              <a:rPr lang="zh-CN" altLang="en-US" dirty="0" smtClean="0">
                <a:solidFill>
                  <a:srgbClr val="FF0000"/>
                </a:solidFill>
                <a:latin typeface="华文楷体" panose="02010600040101010101" pitchFamily="2" charset="-122"/>
                <a:ea typeface="华文楷体" panose="02010600040101010101" pitchFamily="2" charset="-122"/>
              </a:rPr>
              <a:t>同上一张图的第四行第四列</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6-2-8 </a:t>
            </a:r>
            <a:r>
              <a:rPr lang="en-US" altLang="zh-CN" dirty="0" err="1"/>
              <a:t>jointplot</a:t>
            </a:r>
            <a:endParaRPr lang="zh-CN" altLang="en-US" dirty="0"/>
          </a:p>
        </p:txBody>
      </p:sp>
      <p:sp>
        <p:nvSpPr>
          <p:cNvPr id="4" name="内容占位符 2"/>
          <p:cNvSpPr>
            <a:spLocks noGrp="1"/>
          </p:cNvSpPr>
          <p:nvPr>
            <p:ph idx="1"/>
          </p:nvPr>
        </p:nvSpPr>
        <p:spPr>
          <a:xfrm>
            <a:off x="179512" y="1119434"/>
            <a:ext cx="7992888" cy="1949526"/>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拟合并绘制一</a:t>
            </a:r>
            <a:r>
              <a:rPr lang="zh-CN" altLang="en-US" dirty="0" smtClean="0">
                <a:latin typeface="华文楷体" panose="02010600040101010101" pitchFamily="2" charset="-122"/>
                <a:ea typeface="华文楷体" panose="02010600040101010101" pitchFamily="2" charset="-122"/>
              </a:rPr>
              <a:t>个六边箱图</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Times New Roman" pitchFamily="18" charset="0"/>
                <a:ea typeface="华文楷体" pitchFamily="2" charset="-122"/>
                <a:cs typeface="Times New Roman" pitchFamily="18" charset="0"/>
              </a:rPr>
              <a:t>六边箱图又名高密度散点图，如果数据点太密集，绘制散点图太过密集，六边箱图是更好的选择。</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579" y="3068960"/>
            <a:ext cx="3571429" cy="349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45" y="2204864"/>
            <a:ext cx="8142287"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652120" y="4076319"/>
            <a:ext cx="2279321" cy="1477328"/>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http://seaborn.pydata.org/generated/seaborn.jointplot.html#seaborn.jointplot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6-2-9 </a:t>
            </a:r>
            <a:r>
              <a:rPr lang="zh-CN" altLang="en-US" dirty="0" smtClean="0"/>
              <a:t>安德鲁斯曲线</a:t>
            </a:r>
            <a:endParaRPr lang="zh-CN" altLang="en-US" dirty="0"/>
          </a:p>
        </p:txBody>
      </p:sp>
      <p:sp>
        <p:nvSpPr>
          <p:cNvPr id="4" name="内容占位符 2"/>
          <p:cNvSpPr>
            <a:spLocks noGrp="1"/>
          </p:cNvSpPr>
          <p:nvPr>
            <p:ph idx="1"/>
          </p:nvPr>
        </p:nvSpPr>
        <p:spPr>
          <a:xfrm>
            <a:off x="-33552" y="836712"/>
            <a:ext cx="9144000" cy="1512168"/>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安德鲁斯曲线</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是</a:t>
            </a:r>
            <a:r>
              <a:rPr lang="zh-CN" altLang="en-US" dirty="0">
                <a:latin typeface="华文楷体" panose="02010600040101010101" pitchFamily="2" charset="-122"/>
                <a:ea typeface="华文楷体" panose="02010600040101010101" pitchFamily="2" charset="-122"/>
              </a:rPr>
              <a:t>在高维数据中可视化结构的一种</a:t>
            </a:r>
            <a:r>
              <a:rPr lang="zh-CN" altLang="en-US" dirty="0" smtClean="0">
                <a:latin typeface="华文楷体" panose="02010600040101010101" pitchFamily="2" charset="-122"/>
                <a:ea typeface="华文楷体" panose="02010600040101010101" pitchFamily="2" charset="-122"/>
              </a:rPr>
              <a:t>方式</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Andrews</a:t>
            </a:r>
            <a:r>
              <a:rPr lang="zh-CN" altLang="en-US" dirty="0">
                <a:latin typeface="华文楷体" panose="02010600040101010101" pitchFamily="2" charset="-122"/>
                <a:ea typeface="华文楷体" panose="02010600040101010101" pitchFamily="2" charset="-122"/>
              </a:rPr>
              <a:t>曲线将每个样本的属性值转化为傅里叶序列的系数来创建</a:t>
            </a:r>
            <a:r>
              <a:rPr lang="zh-CN" altLang="en-US" dirty="0" smtClean="0">
                <a:latin typeface="华文楷体" panose="02010600040101010101" pitchFamily="2" charset="-122"/>
                <a:ea typeface="华文楷体" panose="02010600040101010101" pitchFamily="2" charset="-122"/>
              </a:rPr>
              <a:t>曲线</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通过将每一类曲线标成不同颜色可以可视化聚类数据，属于相同类别的样本的曲线通常更加接近并构成了更大的</a:t>
            </a:r>
            <a:r>
              <a:rPr lang="zh-CN" altLang="en-US" dirty="0" smtClean="0">
                <a:latin typeface="华文楷体" panose="02010600040101010101" pitchFamily="2" charset="-122"/>
                <a:ea typeface="华文楷体" panose="02010600040101010101" pitchFamily="2" charset="-122"/>
              </a:rPr>
              <a:t>结构</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48628"/>
            <a:ext cx="4678288" cy="282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11" y="3142481"/>
            <a:ext cx="53625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200390" y="5107723"/>
            <a:ext cx="3312616" cy="1477328"/>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http://pandas.pydata.org/pandas-docs/stable/generated/pandas.plotting.andrews_curves.html?highlight=andrews_curves</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9" name="矩形 8"/>
              <p:cNvSpPr/>
              <p:nvPr/>
            </p:nvSpPr>
            <p:spPr>
              <a:xfrm>
                <a:off x="899592" y="2303766"/>
                <a:ext cx="7489080" cy="8892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dirty="0" smtClean="0">
                          <a:ea typeface="华文楷体" panose="02010600040101010101" pitchFamily="2" charset="-122"/>
                        </a:rPr>
                        <m:t>每个点</m:t>
                      </m:r>
                      <m:r>
                        <a:rPr lang="en-US" altLang="zh-CN" b="0" i="1" dirty="0" smtClean="0">
                          <a:latin typeface="Cambria Math"/>
                          <a:ea typeface="华文楷体" panose="02010600040101010101" pitchFamily="2" charset="-122"/>
                        </a:rPr>
                        <m:t>𝑥</m:t>
                      </m:r>
                      <m:r>
                        <a:rPr lang="en-US" altLang="zh-CN" b="0" i="1" dirty="0" smtClean="0">
                          <a:latin typeface="Cambria Math"/>
                          <a:ea typeface="华文楷体" panose="02010600040101010101" pitchFamily="2" charset="-122"/>
                        </a:rPr>
                        <m:t>=</m:t>
                      </m:r>
                      <m:d>
                        <m:dPr>
                          <m:begChr m:val="{"/>
                          <m:endChr m:val="}"/>
                          <m:ctrlPr>
                            <a:rPr lang="en-US" altLang="zh-CN" b="0" i="1" dirty="0" smtClean="0">
                              <a:latin typeface="Cambria Math"/>
                              <a:ea typeface="华文楷体" panose="02010600040101010101" pitchFamily="2" charset="-122"/>
                            </a:rPr>
                          </m:ctrlPr>
                        </m:dPr>
                        <m:e>
                          <m:sSub>
                            <m:sSubPr>
                              <m:ctrlPr>
                                <a:rPr lang="en-US" altLang="zh-CN" b="0" i="1" dirty="0" smtClean="0">
                                  <a:latin typeface="Cambria Math"/>
                                  <a:ea typeface="华文楷体" panose="02010600040101010101" pitchFamily="2" charset="-122"/>
                                </a:rPr>
                              </m:ctrlPr>
                            </m:sSubPr>
                            <m:e>
                              <m:r>
                                <a:rPr lang="en-US" altLang="zh-CN" b="0" i="1" dirty="0" smtClean="0">
                                  <a:latin typeface="Cambria Math"/>
                                  <a:ea typeface="华文楷体" panose="02010600040101010101" pitchFamily="2" charset="-122"/>
                                </a:rPr>
                                <m:t>𝑥</m:t>
                              </m:r>
                            </m:e>
                            <m:sub>
                              <m:r>
                                <a:rPr lang="en-US" altLang="zh-CN" b="0" i="1" dirty="0" smtClean="0">
                                  <a:latin typeface="Cambria Math"/>
                                  <a:ea typeface="华文楷体" panose="02010600040101010101" pitchFamily="2" charset="-122"/>
                                </a:rPr>
                                <m:t>1</m:t>
                              </m:r>
                            </m:sub>
                          </m:sSub>
                          <m:r>
                            <a:rPr lang="en-US" altLang="zh-CN" b="0" i="1" dirty="0" smtClean="0">
                              <a:latin typeface="Cambria Math"/>
                              <a:ea typeface="华文楷体" panose="02010600040101010101" pitchFamily="2" charset="-122"/>
                            </a:rPr>
                            <m:t>,</m:t>
                          </m:r>
                          <m:sSub>
                            <m:sSubPr>
                              <m:ctrlPr>
                                <a:rPr lang="en-US" altLang="zh-CN" b="0" i="1" dirty="0" smtClean="0">
                                  <a:latin typeface="Cambria Math"/>
                                  <a:ea typeface="华文楷体" panose="02010600040101010101" pitchFamily="2" charset="-122"/>
                                </a:rPr>
                              </m:ctrlPr>
                            </m:sSubPr>
                            <m:e>
                              <m:r>
                                <a:rPr lang="en-US" altLang="zh-CN" b="0" i="1" dirty="0" smtClean="0">
                                  <a:latin typeface="Cambria Math"/>
                                  <a:ea typeface="华文楷体" panose="02010600040101010101" pitchFamily="2" charset="-122"/>
                                </a:rPr>
                                <m:t>𝑥</m:t>
                              </m:r>
                            </m:e>
                            <m:sub>
                              <m:r>
                                <a:rPr lang="en-US" altLang="zh-CN" b="0" i="1" dirty="0" smtClean="0">
                                  <a:latin typeface="Cambria Math"/>
                                  <a:ea typeface="华文楷体" panose="02010600040101010101" pitchFamily="2" charset="-122"/>
                                </a:rPr>
                                <m:t>2</m:t>
                              </m:r>
                            </m:sub>
                          </m:sSub>
                          <m:r>
                            <a:rPr lang="en-US" altLang="zh-CN" b="0" i="1" dirty="0" smtClean="0">
                              <a:latin typeface="Cambria Math"/>
                              <a:ea typeface="华文楷体" panose="02010600040101010101" pitchFamily="2" charset="-122"/>
                            </a:rPr>
                            <m:t>,…,</m:t>
                          </m:r>
                          <m:sSub>
                            <m:sSubPr>
                              <m:ctrlPr>
                                <a:rPr lang="en-US" altLang="zh-CN" b="0" i="1" dirty="0" smtClean="0">
                                  <a:latin typeface="Cambria Math"/>
                                  <a:ea typeface="华文楷体" panose="02010600040101010101" pitchFamily="2" charset="-122"/>
                                </a:rPr>
                              </m:ctrlPr>
                            </m:sSubPr>
                            <m:e>
                              <m:r>
                                <a:rPr lang="en-US" altLang="zh-CN" b="0" i="1" dirty="0" smtClean="0">
                                  <a:latin typeface="Cambria Math"/>
                                  <a:ea typeface="华文楷体" panose="02010600040101010101" pitchFamily="2" charset="-122"/>
                                </a:rPr>
                                <m:t>𝑥</m:t>
                              </m:r>
                            </m:e>
                            <m:sub>
                              <m:r>
                                <a:rPr lang="en-US" altLang="zh-CN" b="0" i="1" dirty="0" smtClean="0">
                                  <a:latin typeface="Cambria Math"/>
                                  <a:ea typeface="华文楷体" panose="02010600040101010101" pitchFamily="2" charset="-122"/>
                                </a:rPr>
                                <m:t>𝑑</m:t>
                              </m:r>
                            </m:sub>
                          </m:sSub>
                        </m:e>
                      </m:d>
                      <m:r>
                        <a:rPr lang="zh-CN" altLang="en-US" i="1" dirty="0">
                          <a:latin typeface="Cambria Math"/>
                          <a:ea typeface="华文楷体" panose="02010600040101010101" pitchFamily="2" charset="-122"/>
                        </a:rPr>
                        <m:t>定义一个</m:t>
                      </m:r>
                      <m:r>
                        <a:rPr lang="zh-CN" altLang="en-US" i="1" dirty="0" smtClean="0">
                          <a:latin typeface="Cambria Math"/>
                          <a:ea typeface="华文楷体" panose="02010600040101010101" pitchFamily="2" charset="-122"/>
                        </a:rPr>
                        <m:t>有限</m:t>
                      </m:r>
                      <m:r>
                        <a:rPr lang="zh-CN" altLang="en-US" i="1" dirty="0">
                          <a:latin typeface="Cambria Math"/>
                          <a:ea typeface="华文楷体" panose="02010600040101010101" pitchFamily="2" charset="-122"/>
                        </a:rPr>
                        <m:t>傅里叶</m:t>
                      </m:r>
                      <m:r>
                        <a:rPr lang="zh-CN" altLang="en-US" i="1" dirty="0" smtClean="0">
                          <a:latin typeface="Cambria Math"/>
                          <a:ea typeface="华文楷体" panose="02010600040101010101" pitchFamily="2" charset="-122"/>
                        </a:rPr>
                        <m:t>序列</m:t>
                      </m:r>
                    </m:oMath>
                  </m:oMathPara>
                </a14:m>
                <a:endParaRPr lang="en-US" altLang="zh-CN" i="1" dirty="0" smtClean="0">
                  <a:latin typeface="Cambria Math"/>
                  <a:ea typeface="华文楷体" panose="02010600040101010101" pitchFamily="2" charset="-122"/>
                </a:endParaRPr>
              </a:p>
              <a:p>
                <a:pPr/>
                <a14:m>
                  <m:oMathPara xmlns:m="http://schemas.openxmlformats.org/officeDocument/2006/math">
                    <m:oMathParaPr>
                      <m:jc m:val="centerGroup"/>
                    </m:oMathParaPr>
                    <m:oMath xmlns:m="http://schemas.openxmlformats.org/officeDocument/2006/math">
                      <m:r>
                        <a:rPr lang="en-US" altLang="zh-CN" i="1" smtClean="0">
                          <a:latin typeface="Cambria Math"/>
                          <a:ea typeface="华文楷体" panose="02010600040101010101" pitchFamily="2" charset="-122"/>
                        </a:rPr>
                        <m:t>𝑓</m:t>
                      </m:r>
                      <m:d>
                        <m:dPr>
                          <m:ctrlPr>
                            <a:rPr lang="en-US" altLang="zh-CN" i="1">
                              <a:latin typeface="Cambria Math"/>
                              <a:ea typeface="华文楷体" panose="02010600040101010101" pitchFamily="2" charset="-122"/>
                            </a:rPr>
                          </m:ctrlPr>
                        </m:dPr>
                        <m:e>
                          <m:r>
                            <a:rPr lang="en-US" altLang="zh-CN" i="1">
                              <a:latin typeface="Cambria Math"/>
                              <a:ea typeface="华文楷体" panose="02010600040101010101" pitchFamily="2" charset="-122"/>
                            </a:rPr>
                            <m:t>𝑡</m:t>
                          </m:r>
                        </m:e>
                      </m:d>
                      <m:r>
                        <a:rPr lang="en-US" altLang="zh-CN" i="1">
                          <a:latin typeface="Cambria Math"/>
                          <a:ea typeface="华文楷体" panose="02010600040101010101" pitchFamily="2" charset="-122"/>
                        </a:rPr>
                        <m:t>=</m:t>
                      </m:r>
                      <m:f>
                        <m:fPr>
                          <m:ctrlPr>
                            <a:rPr lang="en-US" altLang="zh-CN" i="1">
                              <a:latin typeface="Cambria Math"/>
                              <a:ea typeface="华文楷体" panose="02010600040101010101" pitchFamily="2" charset="-122"/>
                            </a:rPr>
                          </m:ctrlPr>
                        </m:fPr>
                        <m:num>
                          <m:sSub>
                            <m:sSubPr>
                              <m:ctrlPr>
                                <a:rPr lang="en-US" altLang="zh-CN" i="1">
                                  <a:latin typeface="Cambria Math"/>
                                  <a:ea typeface="华文楷体" panose="02010600040101010101" pitchFamily="2" charset="-122"/>
                                </a:rPr>
                              </m:ctrlPr>
                            </m:sSubPr>
                            <m:e>
                              <m:r>
                                <a:rPr lang="en-US" altLang="zh-CN" i="1">
                                  <a:latin typeface="Cambria Math"/>
                                  <a:ea typeface="华文楷体" panose="02010600040101010101" pitchFamily="2" charset="-122"/>
                                </a:rPr>
                                <m:t>𝑥</m:t>
                              </m:r>
                            </m:e>
                            <m:sub>
                              <m:r>
                                <a:rPr lang="en-US" altLang="zh-CN" i="1">
                                  <a:latin typeface="Cambria Math"/>
                                  <a:ea typeface="华文楷体" panose="02010600040101010101" pitchFamily="2" charset="-122"/>
                                </a:rPr>
                                <m:t>1</m:t>
                              </m:r>
                            </m:sub>
                          </m:sSub>
                        </m:num>
                        <m:den>
                          <m:rad>
                            <m:radPr>
                              <m:degHide m:val="on"/>
                              <m:ctrlPr>
                                <a:rPr lang="en-US" altLang="zh-CN" i="1" smtClean="0">
                                  <a:latin typeface="Cambria Math"/>
                                  <a:ea typeface="华文楷体" panose="02010600040101010101" pitchFamily="2" charset="-122"/>
                                </a:rPr>
                              </m:ctrlPr>
                            </m:radPr>
                            <m:deg/>
                            <m:e>
                              <m:r>
                                <a:rPr lang="en-US" altLang="zh-CN" b="0" i="1" smtClean="0">
                                  <a:latin typeface="Cambria Math"/>
                                  <a:ea typeface="华文楷体" panose="02010600040101010101" pitchFamily="2" charset="-122"/>
                                </a:rPr>
                                <m:t>2</m:t>
                              </m:r>
                            </m:e>
                          </m:rad>
                        </m:den>
                      </m:f>
                      <m:r>
                        <a:rPr lang="en-US" altLang="zh-CN" i="1">
                          <a:latin typeface="Cambria Math"/>
                          <a:ea typeface="华文楷体" panose="02010600040101010101" pitchFamily="2" charset="-122"/>
                        </a:rPr>
                        <m:t>+</m:t>
                      </m:r>
                      <m:sSub>
                        <m:sSubPr>
                          <m:ctrlPr>
                            <a:rPr lang="en-US" altLang="zh-CN" i="1">
                              <a:latin typeface="Cambria Math"/>
                              <a:ea typeface="华文楷体" panose="02010600040101010101" pitchFamily="2" charset="-122"/>
                            </a:rPr>
                          </m:ctrlPr>
                        </m:sSubPr>
                        <m:e>
                          <m:r>
                            <a:rPr lang="en-US" altLang="zh-CN" i="1">
                              <a:latin typeface="Cambria Math"/>
                              <a:ea typeface="华文楷体" panose="02010600040101010101" pitchFamily="2" charset="-122"/>
                            </a:rPr>
                            <m:t>𝑥</m:t>
                          </m:r>
                        </m:e>
                        <m:sub>
                          <m:r>
                            <a:rPr lang="en-US" altLang="zh-CN" i="1">
                              <a:latin typeface="Cambria Math"/>
                              <a:ea typeface="华文楷体" panose="02010600040101010101" pitchFamily="2" charset="-122"/>
                            </a:rPr>
                            <m:t>2</m:t>
                          </m:r>
                        </m:sub>
                      </m:sSub>
                      <m:func>
                        <m:funcPr>
                          <m:ctrlPr>
                            <a:rPr lang="en-US" altLang="zh-CN" i="1">
                              <a:latin typeface="Cambria Math"/>
                              <a:ea typeface="华文楷体" panose="02010600040101010101" pitchFamily="2" charset="-122"/>
                            </a:rPr>
                          </m:ctrlPr>
                        </m:funcPr>
                        <m:fName>
                          <m:r>
                            <m:rPr>
                              <m:sty m:val="p"/>
                            </m:rPr>
                            <a:rPr lang="en-US" altLang="zh-CN" i="0">
                              <a:latin typeface="Cambria Math"/>
                              <a:ea typeface="华文楷体" panose="02010600040101010101" pitchFamily="2" charset="-122"/>
                            </a:rPr>
                            <m:t>sin</m:t>
                          </m:r>
                        </m:fName>
                        <m:e>
                          <m:d>
                            <m:dPr>
                              <m:ctrlPr>
                                <a:rPr lang="en-US" altLang="zh-CN" i="1">
                                  <a:latin typeface="Cambria Math"/>
                                  <a:ea typeface="华文楷体" panose="02010600040101010101" pitchFamily="2" charset="-122"/>
                                </a:rPr>
                              </m:ctrlPr>
                            </m:dPr>
                            <m:e>
                              <m:r>
                                <a:rPr lang="en-US" altLang="zh-CN" i="1">
                                  <a:latin typeface="Cambria Math"/>
                                  <a:ea typeface="华文楷体" panose="02010600040101010101" pitchFamily="2" charset="-122"/>
                                </a:rPr>
                                <m:t>𝑡</m:t>
                              </m:r>
                            </m:e>
                          </m:d>
                        </m:e>
                      </m:func>
                      <m:r>
                        <a:rPr lang="en-US" altLang="zh-CN" i="1">
                          <a:latin typeface="Cambria Math"/>
                          <a:ea typeface="华文楷体" panose="02010600040101010101" pitchFamily="2" charset="-122"/>
                        </a:rPr>
                        <m:t>+</m:t>
                      </m:r>
                      <m:sSub>
                        <m:sSubPr>
                          <m:ctrlPr>
                            <a:rPr lang="en-US" altLang="zh-CN" i="1">
                              <a:latin typeface="Cambria Math"/>
                              <a:ea typeface="华文楷体" panose="02010600040101010101" pitchFamily="2" charset="-122"/>
                            </a:rPr>
                          </m:ctrlPr>
                        </m:sSubPr>
                        <m:e>
                          <m:r>
                            <a:rPr lang="en-US" altLang="zh-CN" i="1">
                              <a:latin typeface="Cambria Math"/>
                              <a:ea typeface="华文楷体" panose="02010600040101010101" pitchFamily="2" charset="-122"/>
                            </a:rPr>
                            <m:t>𝑥</m:t>
                          </m:r>
                        </m:e>
                        <m:sub>
                          <m:r>
                            <a:rPr lang="en-US" altLang="zh-CN" i="1">
                              <a:latin typeface="Cambria Math"/>
                              <a:ea typeface="华文楷体" panose="02010600040101010101" pitchFamily="2" charset="-122"/>
                            </a:rPr>
                            <m:t>3</m:t>
                          </m:r>
                        </m:sub>
                      </m:sSub>
                      <m:func>
                        <m:funcPr>
                          <m:ctrlPr>
                            <a:rPr lang="en-US" altLang="zh-CN" i="1">
                              <a:latin typeface="Cambria Math"/>
                              <a:ea typeface="华文楷体" panose="02010600040101010101" pitchFamily="2" charset="-122"/>
                            </a:rPr>
                          </m:ctrlPr>
                        </m:funcPr>
                        <m:fName>
                          <m:r>
                            <m:rPr>
                              <m:sty m:val="p"/>
                            </m:rPr>
                            <a:rPr lang="en-US" altLang="zh-CN" i="0">
                              <a:latin typeface="Cambria Math"/>
                              <a:ea typeface="华文楷体" panose="02010600040101010101" pitchFamily="2" charset="-122"/>
                            </a:rPr>
                            <m:t>cos</m:t>
                          </m:r>
                        </m:fName>
                        <m:e>
                          <m:d>
                            <m:dPr>
                              <m:ctrlPr>
                                <a:rPr lang="en-US" altLang="zh-CN" i="1">
                                  <a:latin typeface="Cambria Math"/>
                                  <a:ea typeface="华文楷体" panose="02010600040101010101" pitchFamily="2" charset="-122"/>
                                </a:rPr>
                              </m:ctrlPr>
                            </m:dPr>
                            <m:e>
                              <m:r>
                                <a:rPr lang="en-US" altLang="zh-CN" i="1">
                                  <a:latin typeface="Cambria Math"/>
                                  <a:ea typeface="华文楷体" panose="02010600040101010101" pitchFamily="2" charset="-122"/>
                                </a:rPr>
                                <m:t>𝑡</m:t>
                              </m:r>
                            </m:e>
                          </m:d>
                        </m:e>
                      </m:func>
                      <m:r>
                        <a:rPr lang="en-US" altLang="zh-CN" i="1">
                          <a:latin typeface="Cambria Math"/>
                          <a:ea typeface="华文楷体" panose="02010600040101010101" pitchFamily="2" charset="-122"/>
                        </a:rPr>
                        <m:t>+</m:t>
                      </m:r>
                      <m:sSub>
                        <m:sSubPr>
                          <m:ctrlPr>
                            <a:rPr lang="en-US" altLang="zh-CN" i="1">
                              <a:latin typeface="Cambria Math"/>
                              <a:ea typeface="华文楷体" panose="02010600040101010101" pitchFamily="2" charset="-122"/>
                            </a:rPr>
                          </m:ctrlPr>
                        </m:sSubPr>
                        <m:e>
                          <m:r>
                            <a:rPr lang="en-US" altLang="zh-CN" i="1">
                              <a:latin typeface="Cambria Math"/>
                              <a:ea typeface="华文楷体" panose="02010600040101010101" pitchFamily="2" charset="-122"/>
                            </a:rPr>
                            <m:t>𝑥</m:t>
                          </m:r>
                        </m:e>
                        <m:sub>
                          <m:r>
                            <a:rPr lang="en-US" altLang="zh-CN" i="1">
                              <a:latin typeface="Cambria Math"/>
                              <a:ea typeface="华文楷体" panose="02010600040101010101" pitchFamily="2" charset="-122"/>
                            </a:rPr>
                            <m:t>4</m:t>
                          </m:r>
                        </m:sub>
                      </m:sSub>
                      <m:r>
                        <a:rPr lang="en-US" altLang="zh-CN" i="1">
                          <a:latin typeface="Cambria Math"/>
                          <a:ea typeface="华文楷体" panose="02010600040101010101" pitchFamily="2" charset="-122"/>
                        </a:rPr>
                        <m:t> </m:t>
                      </m:r>
                      <m:r>
                        <m:rPr>
                          <m:sty m:val="p"/>
                        </m:rPr>
                        <a:rPr lang="en-US" altLang="zh-CN" i="0">
                          <a:latin typeface="Cambria Math"/>
                          <a:ea typeface="华文楷体" panose="02010600040101010101" pitchFamily="2" charset="-122"/>
                        </a:rPr>
                        <m:t>sin</m:t>
                      </m:r>
                      <m:r>
                        <a:rPr lang="en-US" altLang="zh-CN" i="0">
                          <a:latin typeface="Cambria Math"/>
                          <a:ea typeface="华文楷体" panose="02010600040101010101" pitchFamily="2" charset="-122"/>
                        </a:rPr>
                        <m:t>⁡</m:t>
                      </m:r>
                      <m:r>
                        <a:rPr lang="en-US" altLang="zh-CN" i="1">
                          <a:latin typeface="Cambria Math"/>
                          <a:ea typeface="华文楷体" panose="02010600040101010101" pitchFamily="2" charset="-122"/>
                        </a:rPr>
                        <m:t>(2</m:t>
                      </m:r>
                      <m:r>
                        <a:rPr lang="en-US" altLang="zh-CN" i="1">
                          <a:latin typeface="Cambria Math"/>
                          <a:ea typeface="华文楷体" panose="02010600040101010101" pitchFamily="2" charset="-122"/>
                        </a:rPr>
                        <m:t>𝑡</m:t>
                      </m:r>
                      <m:r>
                        <a:rPr lang="en-US" altLang="zh-CN" b="0" i="1" smtClean="0">
                          <a:latin typeface="Cambria Math"/>
                          <a:ea typeface="华文楷体" panose="02010600040101010101" pitchFamily="2" charset="-122"/>
                        </a:rPr>
                        <m:t>)</m:t>
                      </m:r>
                      <m:r>
                        <a:rPr lang="en-US" altLang="zh-CN" i="1">
                          <a:latin typeface="Cambria Math"/>
                          <a:ea typeface="华文楷体" panose="02010600040101010101" pitchFamily="2" charset="-122"/>
                        </a:rPr>
                        <m:t>+ </m:t>
                      </m:r>
                      <m:sSub>
                        <m:sSubPr>
                          <m:ctrlPr>
                            <a:rPr lang="en-US" altLang="zh-CN" i="1">
                              <a:latin typeface="Cambria Math"/>
                              <a:ea typeface="华文楷体" panose="02010600040101010101" pitchFamily="2" charset="-122"/>
                            </a:rPr>
                          </m:ctrlPr>
                        </m:sSubPr>
                        <m:e>
                          <m:r>
                            <a:rPr lang="en-US" altLang="zh-CN" i="1">
                              <a:latin typeface="Cambria Math"/>
                              <a:ea typeface="华文楷体" panose="02010600040101010101" pitchFamily="2" charset="-122"/>
                            </a:rPr>
                            <m:t>𝑥</m:t>
                          </m:r>
                        </m:e>
                        <m:sub>
                          <m:r>
                            <a:rPr lang="en-US" altLang="zh-CN" i="1">
                              <a:latin typeface="Cambria Math"/>
                              <a:ea typeface="华文楷体" panose="02010600040101010101" pitchFamily="2" charset="-122"/>
                            </a:rPr>
                            <m:t>5</m:t>
                          </m:r>
                        </m:sub>
                      </m:sSub>
                      <m:r>
                        <a:rPr lang="en-US" altLang="zh-CN" i="1">
                          <a:latin typeface="Cambria Math"/>
                          <a:ea typeface="华文楷体" panose="02010600040101010101" pitchFamily="2" charset="-122"/>
                        </a:rPr>
                        <m:t> </m:t>
                      </m:r>
                      <m:r>
                        <m:rPr>
                          <m:sty m:val="p"/>
                        </m:rPr>
                        <a:rPr lang="en-US" altLang="zh-CN" i="0">
                          <a:latin typeface="Cambria Math"/>
                          <a:ea typeface="华文楷体" panose="02010600040101010101" pitchFamily="2" charset="-122"/>
                        </a:rPr>
                        <m:t>cos</m:t>
                      </m:r>
                      <m:r>
                        <a:rPr lang="en-US" altLang="zh-CN" i="0">
                          <a:latin typeface="Cambria Math"/>
                          <a:ea typeface="华文楷体" panose="02010600040101010101" pitchFamily="2" charset="-122"/>
                        </a:rPr>
                        <m:t>⁡</m:t>
                      </m:r>
                      <m:r>
                        <a:rPr lang="en-US" altLang="zh-CN" i="1">
                          <a:latin typeface="Cambria Math"/>
                          <a:ea typeface="华文楷体" panose="02010600040101010101" pitchFamily="2" charset="-122"/>
                        </a:rPr>
                        <m:t>(2</m:t>
                      </m:r>
                      <m:r>
                        <a:rPr lang="en-US" altLang="zh-CN" i="1">
                          <a:latin typeface="Cambria Math"/>
                          <a:ea typeface="华文楷体" panose="02010600040101010101" pitchFamily="2" charset="-122"/>
                        </a:rPr>
                        <m:t>𝑡</m:t>
                      </m:r>
                      <m:r>
                        <a:rPr lang="en-US" altLang="zh-CN" i="1">
                          <a:latin typeface="Cambria Math"/>
                          <a:ea typeface="华文楷体" panose="02010600040101010101" pitchFamily="2" charset="-122"/>
                        </a:rPr>
                        <m:t>) + …</m:t>
                      </m:r>
                    </m:oMath>
                  </m:oMathPara>
                </a14:m>
                <a:endParaRPr lang="zh-CN" altLang="en-US" dirty="0">
                  <a:latin typeface="华文楷体" panose="02010600040101010101" pitchFamily="2" charset="-122"/>
                  <a:ea typeface="华文楷体" panose="02010600040101010101" pitchFamily="2"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899592" y="2303766"/>
                <a:ext cx="7489080" cy="889218"/>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矩形 9"/>
          <p:cNvSpPr/>
          <p:nvPr/>
        </p:nvSpPr>
        <p:spPr>
          <a:xfrm>
            <a:off x="4860032" y="3848628"/>
            <a:ext cx="4032448" cy="1200329"/>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原理参考：</a:t>
            </a:r>
            <a:r>
              <a:rPr lang="en-US" altLang="zh-CN" dirty="0">
                <a:latin typeface="华文楷体" panose="02010600040101010101" pitchFamily="2" charset="-122"/>
                <a:ea typeface="华文楷体" panose="02010600040101010101" pitchFamily="2" charset="-122"/>
              </a:rPr>
              <a:t> http://www.jucs.org/jucs_11_11/visualization_of_high_dimensional/jucs_11_11_1806_1819_garc_a_osorio.pdf</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6-2-10 </a:t>
            </a:r>
            <a:r>
              <a:rPr lang="zh-CN" altLang="en-US" dirty="0" smtClean="0"/>
              <a:t>热图</a:t>
            </a:r>
            <a:endParaRPr lang="zh-CN" altLang="en-US" dirty="0"/>
          </a:p>
        </p:txBody>
      </p:sp>
      <p:sp>
        <p:nvSpPr>
          <p:cNvPr id="4" name="内容占位符 2"/>
          <p:cNvSpPr>
            <a:spLocks noGrp="1"/>
          </p:cNvSpPr>
          <p:nvPr>
            <p:ph idx="1"/>
          </p:nvPr>
        </p:nvSpPr>
        <p:spPr>
          <a:xfrm>
            <a:off x="179512" y="1119434"/>
            <a:ext cx="7992888" cy="797398"/>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绘制热图</a:t>
            </a: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25" y="1675305"/>
            <a:ext cx="693261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964808"/>
            <a:ext cx="4823767" cy="348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409761" y="4077072"/>
            <a:ext cx="3312616" cy="1200329"/>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http://seaborn.pydata.org/generated/seaborn.heatmap.html?highlight=heatmap#seaborn.heatmap</a:t>
            </a:r>
            <a:endParaRPr lang="zh-CN" altLang="en-US" dirty="0">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877472"/>
            <a:ext cx="3625241" cy="7978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a:endCxn id="3074" idx="1"/>
          </p:cNvCxnSpPr>
          <p:nvPr/>
        </p:nvCxnSpPr>
        <p:spPr>
          <a:xfrm flipV="1">
            <a:off x="2411760" y="1276389"/>
            <a:ext cx="1368152" cy="78446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介绍</a:t>
            </a:r>
            <a:endParaRPr lang="zh-CN" altLang="en-US" dirty="0"/>
          </a:p>
        </p:txBody>
      </p:sp>
      <p:sp>
        <p:nvSpPr>
          <p:cNvPr id="4" name="内容占位符 2"/>
          <p:cNvSpPr>
            <a:spLocks noGrp="1"/>
          </p:cNvSpPr>
          <p:nvPr>
            <p:ph idx="1"/>
          </p:nvPr>
        </p:nvSpPr>
        <p:spPr>
          <a:xfrm>
            <a:off x="179512" y="1119434"/>
            <a:ext cx="7992888" cy="2885630"/>
          </a:xfrm>
        </p:spPr>
        <p:txBody>
          <a:bodyPr>
            <a:normAutofit/>
          </a:bodyPr>
          <a:lstStyle/>
          <a:p>
            <a:pPr>
              <a:buFont typeface="Wingdings" pitchFamily="2" charset="2"/>
              <a:buChar char="l"/>
            </a:pPr>
            <a:r>
              <a:rPr lang="en-US" altLang="zh-CN" dirty="0" smtClean="0">
                <a:latin typeface="华文楷体" panose="02010600040101010101" pitchFamily="2" charset="-122"/>
                <a:ea typeface="华文楷体" panose="02010600040101010101" pitchFamily="2" charset="-122"/>
              </a:rPr>
              <a:t>IRIS(/’</a:t>
            </a:r>
            <a:r>
              <a:rPr lang="en-US" altLang="zh-CN" dirty="0" err="1" smtClean="0">
                <a:latin typeface="华文楷体" panose="02010600040101010101" pitchFamily="2" charset="-122"/>
                <a:ea typeface="华文楷体" panose="02010600040101010101" pitchFamily="2" charset="-122"/>
              </a:rPr>
              <a:t>aɪrɪs</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鸢</a:t>
            </a:r>
            <a:r>
              <a:rPr lang="en-US" altLang="zh-CN" dirty="0" err="1">
                <a:latin typeface="华文楷体" panose="02010600040101010101" pitchFamily="2" charset="-122"/>
                <a:ea typeface="华文楷体" panose="02010600040101010101" pitchFamily="2" charset="-122"/>
              </a:rPr>
              <a:t>yuān</a:t>
            </a:r>
            <a:r>
              <a:rPr lang="zh-CN" altLang="en-US" dirty="0" smtClean="0">
                <a:latin typeface="华文楷体" panose="02010600040101010101" pitchFamily="2" charset="-122"/>
                <a:ea typeface="华文楷体" panose="02010600040101010101" pitchFamily="2" charset="-122"/>
              </a:rPr>
              <a:t>尾</a:t>
            </a:r>
            <a:r>
              <a:rPr lang="zh-CN" altLang="en-US" dirty="0">
                <a:latin typeface="华文楷体" panose="02010600040101010101" pitchFamily="2" charset="-122"/>
                <a:ea typeface="华文楷体" panose="02010600040101010101" pitchFamily="2" charset="-122"/>
              </a:rPr>
              <a:t>属</a:t>
            </a:r>
            <a:r>
              <a:rPr lang="zh-CN" altLang="en-US" dirty="0" smtClean="0">
                <a:latin typeface="华文楷体" panose="02010600040101010101" pitchFamily="2" charset="-122"/>
                <a:ea typeface="华文楷体" panose="02010600040101010101" pitchFamily="2" charset="-122"/>
              </a:rPr>
              <a:t>植物</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全面</a:t>
            </a:r>
            <a:r>
              <a:rPr lang="en-US" altLang="zh-CN" dirty="0">
                <a:latin typeface="华文楷体" panose="02010600040101010101" pitchFamily="2" charset="-122"/>
                <a:ea typeface="华文楷体" panose="02010600040101010101" pitchFamily="2" charset="-122"/>
              </a:rPr>
              <a:t>ML</a:t>
            </a:r>
            <a:r>
              <a:rPr lang="zh-CN" altLang="en-US" dirty="0" smtClean="0">
                <a:latin typeface="华文楷体" panose="02010600040101010101" pitchFamily="2" charset="-122"/>
                <a:ea typeface="华文楷体" panose="02010600040101010101" pitchFamily="2" charset="-122"/>
              </a:rPr>
              <a:t>技术</a:t>
            </a:r>
            <a:endParaRPr lang="en-US" altLang="zh-CN" dirty="0" smtClean="0">
              <a:latin typeface="华文楷体" panose="02010600040101010101" pitchFamily="2" charset="-122"/>
              <a:ea typeface="华文楷体" panose="02010600040101010101" pitchFamily="2" charset="-122"/>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关于</a:t>
            </a:r>
            <a:r>
              <a:rPr lang="en-US" altLang="zh-CN" dirty="0" smtClean="0">
                <a:latin typeface="Times New Roman" pitchFamily="18" charset="0"/>
                <a:ea typeface="华文楷体" pitchFamily="2" charset="-122"/>
                <a:cs typeface="Times New Roman" pitchFamily="18" charset="0"/>
              </a:rPr>
              <a:t>IRIS</a:t>
            </a:r>
            <a:r>
              <a:rPr lang="zh-CN" altLang="en-US" dirty="0" smtClean="0">
                <a:latin typeface="Times New Roman" pitchFamily="18" charset="0"/>
                <a:ea typeface="华文楷体" pitchFamily="2" charset="-122"/>
                <a:cs typeface="Times New Roman" pitchFamily="18" charset="0"/>
              </a:rPr>
              <a:t>数据集</a:t>
            </a:r>
            <a:r>
              <a:rPr lang="en-US" altLang="zh-CN" dirty="0" smtClean="0">
                <a:latin typeface="Times New Roman" pitchFamily="18" charset="0"/>
                <a:ea typeface="华文楷体" pitchFamily="2" charset="-122"/>
                <a:cs typeface="Times New Roman" pitchFamily="18" charset="0"/>
              </a:rPr>
              <a:t>[1]</a:t>
            </a:r>
            <a:r>
              <a:rPr lang="zh-CN" altLang="en-US" dirty="0" smtClean="0">
                <a:latin typeface="Times New Roman" pitchFamily="18" charset="0"/>
                <a:ea typeface="华文楷体" pitchFamily="2" charset="-122"/>
                <a:cs typeface="Times New Roman" pitchFamily="18" charset="0"/>
              </a:rPr>
              <a:t>的机器学习技术</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帮助指导机器学习</a:t>
            </a:r>
            <a:r>
              <a:rPr lang="zh-CN" altLang="en-US" dirty="0">
                <a:latin typeface="Times New Roman" pitchFamily="18" charset="0"/>
                <a:ea typeface="华文楷体" pitchFamily="2" charset="-122"/>
                <a:cs typeface="Times New Roman" pitchFamily="18" charset="0"/>
              </a:rPr>
              <a:t>的</a:t>
            </a:r>
            <a:r>
              <a:rPr lang="zh-CN" altLang="en-US" dirty="0" smtClean="0">
                <a:latin typeface="Times New Roman" pitchFamily="18" charset="0"/>
                <a:ea typeface="华文楷体" pitchFamily="2" charset="-122"/>
                <a:cs typeface="Times New Roman" pitchFamily="18" charset="0"/>
              </a:rPr>
              <a:t>问题的处理过程</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用</a:t>
            </a:r>
            <a:r>
              <a:rPr lang="en-US" altLang="zh-CN" dirty="0">
                <a:latin typeface="Times New Roman" pitchFamily="18" charset="0"/>
                <a:ea typeface="华文楷体" pitchFamily="2" charset="-122"/>
                <a:cs typeface="Times New Roman" pitchFamily="18" charset="0"/>
              </a:rPr>
              <a:t>python</a:t>
            </a:r>
            <a:r>
              <a:rPr lang="zh-CN" altLang="en-US" dirty="0">
                <a:latin typeface="Times New Roman" pitchFamily="18" charset="0"/>
                <a:ea typeface="华文楷体" pitchFamily="2" charset="-122"/>
                <a:cs typeface="Times New Roman" pitchFamily="18" charset="0"/>
              </a:rPr>
              <a:t>包作为一个全面的工作流来解决一个简单的机器学习</a:t>
            </a:r>
            <a:r>
              <a:rPr lang="zh-CN" altLang="en-US" dirty="0" smtClean="0">
                <a:latin typeface="Times New Roman" pitchFamily="18" charset="0"/>
                <a:ea typeface="华文楷体" pitchFamily="2" charset="-122"/>
                <a:cs typeface="Times New Roman" pitchFamily="18" charset="0"/>
              </a:rPr>
              <a:t>问题</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学习处理一般数据科学问题的</a:t>
            </a:r>
            <a:r>
              <a:rPr lang="zh-CN" altLang="en-US" dirty="0">
                <a:latin typeface="Times New Roman" pitchFamily="18" charset="0"/>
                <a:ea typeface="华文楷体" pitchFamily="2" charset="-122"/>
                <a:cs typeface="Times New Roman" pitchFamily="18" charset="0"/>
              </a:rPr>
              <a:t>工作流</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3612068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6-2-11 </a:t>
            </a:r>
            <a:r>
              <a:rPr lang="zh-CN" altLang="en-US" dirty="0" smtClean="0"/>
              <a:t>雷达图</a:t>
            </a:r>
            <a:endParaRPr lang="zh-CN" altLang="en-US" dirty="0"/>
          </a:p>
        </p:txBody>
      </p:sp>
      <p:sp>
        <p:nvSpPr>
          <p:cNvPr id="4" name="内容占位符 2"/>
          <p:cNvSpPr>
            <a:spLocks noGrp="1"/>
          </p:cNvSpPr>
          <p:nvPr>
            <p:ph idx="1"/>
          </p:nvPr>
        </p:nvSpPr>
        <p:spPr>
          <a:xfrm>
            <a:off x="12576" y="836712"/>
            <a:ext cx="9144000" cy="1949526"/>
          </a:xfrm>
        </p:spPr>
        <p:txBody>
          <a:bodyPr>
            <a:normAutofit fontScale="92500"/>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绘制雷达图</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en-US" altLang="zh-CN" dirty="0" err="1">
                <a:latin typeface="华文楷体" panose="02010600040101010101" pitchFamily="2" charset="-122"/>
                <a:ea typeface="华文楷体" panose="02010600040101010101" pitchFamily="2" charset="-122"/>
              </a:rPr>
              <a:t>radviz</a:t>
            </a:r>
            <a:r>
              <a:rPr lang="zh-CN" altLang="en-US" dirty="0">
                <a:latin typeface="华文楷体" panose="02010600040101010101" pitchFamily="2" charset="-122"/>
                <a:ea typeface="华文楷体" panose="02010600040101010101" pitchFamily="2" charset="-122"/>
              </a:rPr>
              <a:t>图也是一种多维的可视化图。它是基于基本的弹簧压力最小化算法，它将数据集的特征映射到二维目标空间单位圆中的一个点，点的位置由系在点上的特征决定。将实例投入到圆的中心，特征会朝园中此实例的位置（实例对应的归一化数值）“拉”</a:t>
            </a:r>
            <a:r>
              <a:rPr lang="zh-CN" altLang="en-US" dirty="0" smtClean="0">
                <a:latin typeface="华文楷体" panose="02010600040101010101" pitchFamily="2" charset="-122"/>
                <a:ea typeface="华文楷体" panose="02010600040101010101" pitchFamily="2" charset="-122"/>
              </a:rPr>
              <a:t>实例</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endParaRPr lang="en-US" altLang="zh-CN" dirty="0" smtClean="0"/>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10" y="2996952"/>
            <a:ext cx="4604109" cy="302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409761" y="4077072"/>
            <a:ext cx="3312616" cy="1477328"/>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该函数详细说明参考</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http://pandas.pydata.org/pandas-docs/stable/generated/pandas.plotting.radviz.html?highlight=radviz#pandas.plotting.radviz</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zh-CN" altLang="en-US" dirty="0" smtClean="0"/>
              <a:t>数据预处理</a:t>
            </a:r>
            <a:endParaRPr lang="zh-CN" altLang="en-US" dirty="0"/>
          </a:p>
        </p:txBody>
      </p:sp>
      <p:sp>
        <p:nvSpPr>
          <p:cNvPr id="4" name="内容占位符 2"/>
          <p:cNvSpPr>
            <a:spLocks noGrp="1"/>
          </p:cNvSpPr>
          <p:nvPr>
            <p:ph idx="1"/>
          </p:nvPr>
        </p:nvSpPr>
        <p:spPr>
          <a:xfrm>
            <a:off x="179511" y="1119433"/>
            <a:ext cx="8569201" cy="5405911"/>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数据预处理是指在将数据输入到算法之前应用于我们的数据的</a:t>
            </a:r>
            <a:r>
              <a:rPr lang="zh-CN" altLang="en-US" dirty="0" smtClean="0">
                <a:latin typeface="华文楷体" panose="02010600040101010101" pitchFamily="2" charset="-122"/>
                <a:ea typeface="华文楷体" panose="02010600040101010101" pitchFamily="2" charset="-122"/>
              </a:rPr>
              <a:t>转换，是</a:t>
            </a:r>
            <a:r>
              <a:rPr lang="zh-CN" altLang="en-US" dirty="0">
                <a:latin typeface="华文楷体" panose="02010600040101010101" pitchFamily="2" charset="-122"/>
                <a:ea typeface="华文楷体" panose="02010600040101010101" pitchFamily="2" charset="-122"/>
              </a:rPr>
              <a:t>一种用于将原始数据转换</a:t>
            </a:r>
            <a:r>
              <a:rPr lang="zh-CN" altLang="en-US" dirty="0" smtClean="0">
                <a:latin typeface="华文楷体" panose="02010600040101010101" pitchFamily="2" charset="-122"/>
                <a:ea typeface="华文楷体" panose="02010600040101010101" pitchFamily="2" charset="-122"/>
              </a:rPr>
              <a:t>为</a:t>
            </a:r>
            <a:r>
              <a:rPr lang="zh-CN" altLang="en-US" dirty="0">
                <a:latin typeface="华文楷体" panose="02010600040101010101" pitchFamily="2" charset="-122"/>
                <a:ea typeface="华文楷体" panose="02010600040101010101" pitchFamily="2" charset="-122"/>
              </a:rPr>
              <a:t>规整</a:t>
            </a:r>
            <a:r>
              <a:rPr lang="zh-CN" altLang="en-US" dirty="0" smtClean="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数据集的技术</a:t>
            </a:r>
            <a:r>
              <a:rPr lang="zh-CN" altLang="en-US" dirty="0" smtClean="0">
                <a:latin typeface="华文楷体" panose="02010600040101010101" pitchFamily="2" charset="-122"/>
                <a:ea typeface="华文楷体" panose="02010600040101010101" pitchFamily="2" charset="-122"/>
              </a:rPr>
              <a:t>，数据预处理</a:t>
            </a:r>
            <a:r>
              <a:rPr lang="zh-CN" altLang="en-US" dirty="0">
                <a:latin typeface="华文楷体" panose="02010600040101010101" pitchFamily="2" charset="-122"/>
                <a:ea typeface="华文楷体" panose="02010600040101010101" pitchFamily="2" charset="-122"/>
              </a:rPr>
              <a:t>有很多</a:t>
            </a:r>
            <a:r>
              <a:rPr lang="zh-CN" altLang="en-US" dirty="0" smtClean="0">
                <a:latin typeface="华文楷体" panose="02010600040101010101" pitchFamily="2" charset="-122"/>
                <a:ea typeface="华文楷体" panose="02010600040101010101" pitchFamily="2" charset="-122"/>
              </a:rPr>
              <a:t>步骤，这里我们</a:t>
            </a:r>
            <a:r>
              <a:rPr lang="zh-CN" altLang="en-US" dirty="0">
                <a:latin typeface="华文楷体" panose="02010600040101010101" pitchFamily="2" charset="-122"/>
                <a:ea typeface="华文楷体" panose="02010600040101010101" pitchFamily="2" charset="-122"/>
              </a:rPr>
              <a:t>只列出了其中的</a:t>
            </a:r>
            <a:r>
              <a:rPr lang="zh-CN" altLang="en-US" dirty="0" smtClean="0">
                <a:latin typeface="华文楷体" panose="02010600040101010101" pitchFamily="2" charset="-122"/>
                <a:ea typeface="华文楷体" panose="02010600040101010101" pitchFamily="2" charset="-122"/>
              </a:rPr>
              <a:t>一些</a:t>
            </a:r>
            <a:endParaRPr lang="en-US" altLang="zh-CN" dirty="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移除目标列（</a:t>
            </a:r>
            <a:r>
              <a:rPr lang="en-US" altLang="zh-CN" dirty="0">
                <a:latin typeface="华文楷体" panose="02010600040101010101" pitchFamily="2" charset="-122"/>
                <a:ea typeface="华文楷体" panose="02010600040101010101" pitchFamily="2" charset="-122"/>
              </a:rPr>
              <a:t>id</a:t>
            </a:r>
            <a:r>
              <a:rPr lang="zh-CN" altLang="en-US" dirty="0">
                <a:latin typeface="华文楷体" panose="02010600040101010101" pitchFamily="2" charset="-122"/>
                <a:ea typeface="华文楷体" panose="02010600040101010101" pitchFamily="2" charset="-122"/>
              </a:rPr>
              <a:t>）</a:t>
            </a: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部分</a:t>
            </a:r>
            <a:r>
              <a:rPr lang="zh-CN" altLang="en-US" dirty="0">
                <a:latin typeface="华文楷体" panose="02010600040101010101" pitchFamily="2" charset="-122"/>
                <a:ea typeface="华文楷体" panose="02010600040101010101" pitchFamily="2" charset="-122"/>
              </a:rPr>
              <a:t>鸢尾花不平衡和平衡（采样不足）</a:t>
            </a: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引入缺失的值并对其进行处理（以平均值替换）</a:t>
            </a: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噪声过滤</a:t>
            </a: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数据离散化标准化和标准化</a:t>
            </a: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PCA</a:t>
            </a:r>
            <a:r>
              <a:rPr lang="zh-CN" altLang="en-US" dirty="0">
                <a:latin typeface="华文楷体" panose="02010600040101010101" pitchFamily="2" charset="-122"/>
                <a:ea typeface="华文楷体" panose="02010600040101010101" pitchFamily="2" charset="-122"/>
              </a:rPr>
              <a:t>分析特性</a:t>
            </a:r>
            <a:r>
              <a:rPr lang="zh-CN" altLang="en-US" dirty="0" smtClean="0">
                <a:latin typeface="华文楷体" panose="02010600040101010101" pitchFamily="2" charset="-122"/>
                <a:ea typeface="华文楷体" panose="02010600040101010101" pitchFamily="2" charset="-122"/>
              </a:rPr>
              <a:t>选择</a:t>
            </a: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 </a:t>
            </a:r>
            <a:r>
              <a:rPr lang="zh-CN" altLang="en-US" dirty="0" smtClean="0"/>
              <a:t>数据清洗</a:t>
            </a:r>
            <a:endParaRPr lang="zh-CN" altLang="en-US" dirty="0"/>
          </a:p>
        </p:txBody>
      </p:sp>
      <p:sp>
        <p:nvSpPr>
          <p:cNvPr id="4" name="内容占位符 2"/>
          <p:cNvSpPr>
            <a:spLocks noGrp="1"/>
          </p:cNvSpPr>
          <p:nvPr>
            <p:ph idx="1"/>
          </p:nvPr>
        </p:nvSpPr>
        <p:spPr>
          <a:xfrm>
            <a:off x="179512" y="1119434"/>
            <a:ext cx="7992888" cy="5477918"/>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数据</a:t>
            </a:r>
            <a:r>
              <a:rPr lang="zh-CN" altLang="en-US" dirty="0">
                <a:latin typeface="华文楷体" panose="02010600040101010101" pitchFamily="2" charset="-122"/>
                <a:ea typeface="华文楷体" panose="02010600040101010101" pitchFamily="2" charset="-122"/>
              </a:rPr>
              <a:t>清理的主要</a:t>
            </a:r>
            <a:r>
              <a:rPr lang="zh-CN" altLang="en-US" dirty="0" smtClean="0">
                <a:latin typeface="华文楷体" panose="02010600040101010101" pitchFamily="2" charset="-122"/>
                <a:ea typeface="华文楷体" panose="02010600040101010101" pitchFamily="2" charset="-122"/>
              </a:rPr>
              <a:t>目标</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检测</a:t>
            </a:r>
            <a:r>
              <a:rPr lang="zh-CN" altLang="en-US" dirty="0">
                <a:latin typeface="华文楷体" panose="02010600040101010101" pitchFamily="2" charset="-122"/>
                <a:ea typeface="华文楷体" panose="02010600040101010101" pitchFamily="2" charset="-122"/>
              </a:rPr>
              <a:t>和消除错误和</a:t>
            </a:r>
            <a:r>
              <a:rPr lang="zh-CN" altLang="en-US" dirty="0" smtClean="0">
                <a:latin typeface="华文楷体" panose="02010600040101010101" pitchFamily="2" charset="-122"/>
                <a:ea typeface="华文楷体" panose="02010600040101010101" pitchFamily="2" charset="-122"/>
              </a:rPr>
              <a:t>异常</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增加</a:t>
            </a:r>
            <a:r>
              <a:rPr lang="zh-CN" altLang="en-US" dirty="0">
                <a:latin typeface="华文楷体" panose="02010600040101010101" pitchFamily="2" charset="-122"/>
                <a:ea typeface="华文楷体" panose="02010600040101010101" pitchFamily="2" charset="-122"/>
              </a:rPr>
              <a:t>分析和决策中的数据的</a:t>
            </a:r>
            <a:r>
              <a:rPr lang="zh-CN" altLang="en-US" dirty="0" smtClean="0">
                <a:latin typeface="华文楷体" panose="02010600040101010101" pitchFamily="2" charset="-122"/>
                <a:ea typeface="华文楷体" panose="02010600040101010101" pitchFamily="2" charset="-122"/>
              </a:rPr>
              <a:t>价值</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需要解决问题包括</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缺失</a:t>
            </a:r>
            <a:r>
              <a:rPr lang="zh-CN" altLang="en-US" dirty="0">
                <a:latin typeface="华文楷体" panose="02010600040101010101" pitchFamily="2" charset="-122"/>
                <a:ea typeface="华文楷体" panose="02010600040101010101" pitchFamily="2" charset="-122"/>
              </a:rPr>
              <a:t>值</a:t>
            </a:r>
            <a:r>
              <a:rPr lang="zh-CN" altLang="en-US" dirty="0" smtClean="0">
                <a:latin typeface="华文楷体" panose="02010600040101010101" pitchFamily="2" charset="-122"/>
                <a:ea typeface="华文楷体" panose="02010600040101010101" pitchFamily="2" charset="-122"/>
              </a:rPr>
              <a:t>估算</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异常值检测</a:t>
            </a: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a:t>
            </a:r>
            <a:r>
              <a:rPr lang="zh-CN" altLang="en-US" dirty="0" smtClean="0"/>
              <a:t>模型探索</a:t>
            </a:r>
            <a:endParaRPr lang="zh-CN" altLang="en-US" dirty="0"/>
          </a:p>
        </p:txBody>
      </p:sp>
      <p:sp>
        <p:nvSpPr>
          <p:cNvPr id="4" name="内容占位符 2"/>
          <p:cNvSpPr>
            <a:spLocks noGrp="1"/>
          </p:cNvSpPr>
          <p:nvPr>
            <p:ph idx="1"/>
          </p:nvPr>
        </p:nvSpPr>
        <p:spPr>
          <a:xfrm>
            <a:off x="107504" y="836712"/>
            <a:ext cx="7992888" cy="1368152"/>
          </a:xfrm>
        </p:spPr>
        <p:txBody>
          <a:bodyPr>
            <a:normAutofit/>
          </a:bodyPr>
          <a:lstStyle/>
          <a:p>
            <a:pPr>
              <a:buFont typeface="Wingdings" pitchFamily="2" charset="2"/>
              <a:buChar char="l"/>
            </a:pPr>
            <a:r>
              <a:rPr lang="zh-CN" altLang="en-US" dirty="0">
                <a:latin typeface="Times New Roman" pitchFamily="18" charset="0"/>
                <a:ea typeface="华文楷体" pitchFamily="2" charset="-122"/>
                <a:cs typeface="Times New Roman" pitchFamily="18" charset="0"/>
              </a:rPr>
              <a:t>在本节中，应用</a:t>
            </a:r>
            <a:r>
              <a:rPr lang="zh-CN" altLang="en-US" dirty="0" smtClean="0">
                <a:latin typeface="Times New Roman" pitchFamily="18" charset="0"/>
                <a:ea typeface="华文楷体" pitchFamily="2" charset="-122"/>
                <a:cs typeface="Times New Roman" pitchFamily="18" charset="0"/>
              </a:rPr>
              <a:t>了</a:t>
            </a:r>
            <a:r>
              <a:rPr lang="zh-CN" altLang="en-US" dirty="0">
                <a:solidFill>
                  <a:srgbClr val="FF0000"/>
                </a:solidFill>
                <a:latin typeface="Times New Roman" pitchFamily="18" charset="0"/>
                <a:ea typeface="华文楷体" pitchFamily="2" charset="-122"/>
                <a:cs typeface="Times New Roman" pitchFamily="18" charset="0"/>
              </a:rPr>
              <a:t>将近</a:t>
            </a:r>
            <a:r>
              <a:rPr lang="en-US" altLang="zh-CN" dirty="0" smtClean="0">
                <a:solidFill>
                  <a:srgbClr val="FF0000"/>
                </a:solidFill>
                <a:latin typeface="Times New Roman" pitchFamily="18" charset="0"/>
                <a:ea typeface="华文楷体" pitchFamily="2" charset="-122"/>
                <a:cs typeface="Times New Roman" pitchFamily="18" charset="0"/>
              </a:rPr>
              <a:t>20</a:t>
            </a:r>
            <a:r>
              <a:rPr lang="zh-CN" altLang="en-US" dirty="0" smtClean="0">
                <a:solidFill>
                  <a:srgbClr val="FF0000"/>
                </a:solidFill>
                <a:latin typeface="Times New Roman" pitchFamily="18" charset="0"/>
                <a:ea typeface="华文楷体" pitchFamily="2" charset="-122"/>
                <a:cs typeface="Times New Roman" pitchFamily="18" charset="0"/>
              </a:rPr>
              <a:t>个</a:t>
            </a:r>
            <a:r>
              <a:rPr lang="zh-CN" altLang="en-US" dirty="0">
                <a:solidFill>
                  <a:srgbClr val="FF0000"/>
                </a:solidFill>
                <a:latin typeface="Times New Roman" pitchFamily="18" charset="0"/>
                <a:ea typeface="华文楷体" pitchFamily="2" charset="-122"/>
                <a:cs typeface="Times New Roman" pitchFamily="18" charset="0"/>
              </a:rPr>
              <a:t>学习</a:t>
            </a:r>
            <a:r>
              <a:rPr lang="zh-CN" altLang="en-US" dirty="0" smtClean="0">
                <a:solidFill>
                  <a:srgbClr val="FF0000"/>
                </a:solidFill>
                <a:latin typeface="Times New Roman" pitchFamily="18" charset="0"/>
                <a:ea typeface="华文楷体" pitchFamily="2" charset="-122"/>
                <a:cs typeface="Times New Roman" pitchFamily="18" charset="0"/>
              </a:rPr>
              <a:t>算法</a:t>
            </a:r>
            <a:endParaRPr lang="en-US" altLang="zh-CN" dirty="0" smtClean="0">
              <a:latin typeface="Times New Roman" pitchFamily="18" charset="0"/>
              <a:ea typeface="华文楷体" pitchFamily="2" charset="-122"/>
              <a:cs typeface="Times New Roman" pitchFamily="18" charset="0"/>
            </a:endParaRPr>
          </a:p>
          <a:p>
            <a:pPr>
              <a:buFont typeface="Wingdings" pitchFamily="2" charset="2"/>
              <a:buChar char="l"/>
            </a:pPr>
            <a:endParaRPr lang="en-US" altLang="zh-CN" dirty="0" smtClean="0">
              <a:latin typeface="Times New Roman" pitchFamily="18" charset="0"/>
              <a:ea typeface="华文楷体" pitchFamily="2" charset="-122"/>
              <a:cs typeface="Times New Roman" pitchFamily="18" charset="0"/>
            </a:endParaRPr>
          </a:p>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分类算法的评价方法</a:t>
            </a:r>
            <a:endParaRPr lang="en-US" altLang="zh-CN" dirty="0" smtClean="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800100" lvl="2"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0242" name="Picture 2" descr="https://images2015.cnblogs.com/blog/1042406/201610/1042406-20161024154443875-2037260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564904"/>
            <a:ext cx="4221956" cy="3620430"/>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107504" y="2372420"/>
            <a:ext cx="4018433" cy="386489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en-US" altLang="zh-CN" dirty="0" smtClean="0">
                <a:latin typeface="Times New Roman" pitchFamily="18" charset="0"/>
                <a:ea typeface="华文楷体" pitchFamily="2" charset="-122"/>
                <a:cs typeface="Times New Roman" pitchFamily="18" charset="0"/>
              </a:rPr>
              <a:t>TP, FP, TN, FN</a:t>
            </a: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　</a:t>
            </a:r>
            <a:r>
              <a:rPr lang="en-US" altLang="zh-CN" dirty="0" smtClean="0">
                <a:latin typeface="Times New Roman" pitchFamily="18" charset="0"/>
                <a:ea typeface="华文楷体" pitchFamily="2" charset="-122"/>
                <a:cs typeface="Times New Roman" pitchFamily="18" charset="0"/>
              </a:rPr>
              <a:t>True </a:t>
            </a:r>
            <a:r>
              <a:rPr lang="en-US" altLang="zh-CN" dirty="0" err="1" smtClean="0">
                <a:latin typeface="Times New Roman" pitchFamily="18" charset="0"/>
                <a:ea typeface="华文楷体" pitchFamily="2" charset="-122"/>
                <a:cs typeface="Times New Roman" pitchFamily="18" charset="0"/>
              </a:rPr>
              <a:t>Positives,TP</a:t>
            </a:r>
            <a:r>
              <a:rPr lang="zh-CN" altLang="en-US" dirty="0" smtClean="0">
                <a:latin typeface="Times New Roman" pitchFamily="18" charset="0"/>
                <a:ea typeface="华文楷体" pitchFamily="2" charset="-122"/>
                <a:cs typeface="Times New Roman" pitchFamily="18" charset="0"/>
              </a:rPr>
              <a:t>：预测为正样本，实际也为正样本的特征数</a:t>
            </a: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　</a:t>
            </a:r>
            <a:r>
              <a:rPr lang="en-US" altLang="zh-CN" dirty="0" smtClean="0">
                <a:latin typeface="Times New Roman" pitchFamily="18" charset="0"/>
                <a:ea typeface="华文楷体" pitchFamily="2" charset="-122"/>
                <a:cs typeface="Times New Roman" pitchFamily="18" charset="0"/>
              </a:rPr>
              <a:t>False </a:t>
            </a:r>
            <a:r>
              <a:rPr lang="en-US" altLang="zh-CN" dirty="0" err="1" smtClean="0">
                <a:latin typeface="Times New Roman" pitchFamily="18" charset="0"/>
                <a:ea typeface="华文楷体" pitchFamily="2" charset="-122"/>
                <a:cs typeface="Times New Roman" pitchFamily="18" charset="0"/>
              </a:rPr>
              <a:t>Positives,FP</a:t>
            </a:r>
            <a:r>
              <a:rPr lang="zh-CN" altLang="en-US" dirty="0" smtClean="0">
                <a:latin typeface="Times New Roman" pitchFamily="18" charset="0"/>
                <a:ea typeface="华文楷体" pitchFamily="2" charset="-122"/>
                <a:cs typeface="Times New Roman" pitchFamily="18" charset="0"/>
              </a:rPr>
              <a:t>：预测为正样本，实际为负样本的特征数</a:t>
            </a: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　</a:t>
            </a:r>
            <a:r>
              <a:rPr lang="en-US" altLang="zh-CN" dirty="0" smtClean="0">
                <a:latin typeface="Times New Roman" pitchFamily="18" charset="0"/>
                <a:ea typeface="华文楷体" pitchFamily="2" charset="-122"/>
                <a:cs typeface="Times New Roman" pitchFamily="18" charset="0"/>
              </a:rPr>
              <a:t>True </a:t>
            </a:r>
            <a:r>
              <a:rPr lang="en-US" altLang="zh-CN" dirty="0" err="1" smtClean="0">
                <a:latin typeface="Times New Roman" pitchFamily="18" charset="0"/>
                <a:ea typeface="华文楷体" pitchFamily="2" charset="-122"/>
                <a:cs typeface="Times New Roman" pitchFamily="18" charset="0"/>
              </a:rPr>
              <a:t>Negatives,TN</a:t>
            </a:r>
            <a:r>
              <a:rPr lang="zh-CN" altLang="en-US" dirty="0" smtClean="0">
                <a:latin typeface="Times New Roman" pitchFamily="18" charset="0"/>
                <a:ea typeface="华文楷体" pitchFamily="2" charset="-122"/>
                <a:cs typeface="Times New Roman" pitchFamily="18" charset="0"/>
              </a:rPr>
              <a:t>：预测为负样本，实际也为负样本的特征数</a:t>
            </a: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　</a:t>
            </a:r>
            <a:r>
              <a:rPr lang="en-US" altLang="zh-CN" dirty="0" smtClean="0">
                <a:latin typeface="Times New Roman" pitchFamily="18" charset="0"/>
                <a:ea typeface="华文楷体" pitchFamily="2" charset="-122"/>
                <a:cs typeface="Times New Roman" pitchFamily="18" charset="0"/>
              </a:rPr>
              <a:t>False </a:t>
            </a:r>
            <a:r>
              <a:rPr lang="en-US" altLang="zh-CN" dirty="0" err="1" smtClean="0">
                <a:latin typeface="Times New Roman" pitchFamily="18" charset="0"/>
                <a:ea typeface="华文楷体" pitchFamily="2" charset="-122"/>
                <a:cs typeface="Times New Roman" pitchFamily="18" charset="0"/>
              </a:rPr>
              <a:t>Negatives,FN</a:t>
            </a:r>
            <a:r>
              <a:rPr lang="zh-CN" altLang="en-US" dirty="0" smtClean="0">
                <a:latin typeface="Times New Roman" pitchFamily="18" charset="0"/>
                <a:ea typeface="华文楷体" pitchFamily="2" charset="-122"/>
                <a:cs typeface="Times New Roman" pitchFamily="18" charset="0"/>
              </a:rPr>
              <a:t>：预测为负样本，实际为正样本的特征数</a:t>
            </a:r>
            <a:endParaRPr lang="en-US" altLang="zh-CN" dirty="0" smtClean="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a:t>
            </a:r>
            <a:r>
              <a:rPr lang="zh-CN" altLang="en-US" dirty="0" smtClean="0"/>
              <a:t>模型探索</a:t>
            </a:r>
            <a:endParaRPr lang="zh-CN" altLang="en-US" dirty="0"/>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468313" y="836712"/>
                <a:ext cx="8280400" cy="5760640"/>
              </a:xfrm>
            </p:spPr>
            <p:txBody>
              <a:bodyPr>
                <a:normAutofit/>
              </a:body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准确率</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精确</a:t>
                </a:r>
                <a:r>
                  <a:rPr lang="zh-CN" altLang="en-US" dirty="0">
                    <a:latin typeface="Times New Roman" pitchFamily="18" charset="0"/>
                    <a:ea typeface="华文楷体" pitchFamily="2" charset="-122"/>
                    <a:cs typeface="Times New Roman" pitchFamily="18" charset="0"/>
                  </a:rPr>
                  <a:t>率（</a:t>
                </a:r>
                <a:r>
                  <a:rPr lang="en-US" altLang="zh-CN" dirty="0">
                    <a:latin typeface="Times New Roman" pitchFamily="18" charset="0"/>
                    <a:ea typeface="华文楷体" pitchFamily="2" charset="-122"/>
                    <a:cs typeface="Times New Roman" pitchFamily="18" charset="0"/>
                  </a:rPr>
                  <a:t>Precision</a:t>
                </a:r>
                <a:r>
                  <a:rPr lang="zh-CN" altLang="en-US" dirty="0">
                    <a:latin typeface="Times New Roman" pitchFamily="18" charset="0"/>
                    <a:ea typeface="华文楷体" pitchFamily="2" charset="-122"/>
                    <a:cs typeface="Times New Roman" pitchFamily="18" charset="0"/>
                  </a:rPr>
                  <a:t>）的定义在上图可以看出，是绿色半圆除以红色绿色组成的圆。严格的数学定义如下</a:t>
                </a:r>
                <a:r>
                  <a:rPr lang="zh-CN" altLang="en-US" dirty="0" smtClean="0">
                    <a:latin typeface="Times New Roman" pitchFamily="18" charset="0"/>
                    <a:ea typeface="华文楷体" pitchFamily="2" charset="-122"/>
                    <a:cs typeface="Times New Roman" pitchFamily="18" charset="0"/>
                  </a:rPr>
                  <a:t>：</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14:m>
                  <m:oMath xmlns:m="http://schemas.openxmlformats.org/officeDocument/2006/math">
                    <m:r>
                      <a:rPr lang="en-US" altLang="zh-CN" i="1">
                        <a:latin typeface="Cambria Math"/>
                      </a:rPr>
                      <m:t>𝑃</m:t>
                    </m:r>
                    <m:r>
                      <a:rPr lang="en-US" altLang="zh-CN" i="1">
                        <a:latin typeface="Cambria Math"/>
                      </a:rPr>
                      <m:t>=</m:t>
                    </m:r>
                    <m:f>
                      <m:fPr>
                        <m:ctrlPr>
                          <a:rPr lang="zh-CN" altLang="zh-CN" i="1">
                            <a:latin typeface="Cambria Math"/>
                          </a:rPr>
                        </m:ctrlPr>
                      </m:fPr>
                      <m:num>
                        <m:r>
                          <a:rPr lang="en-US" altLang="zh-CN" i="1">
                            <a:latin typeface="Cambria Math"/>
                          </a:rPr>
                          <m:t>𝑇𝑃</m:t>
                        </m:r>
                      </m:num>
                      <m:den>
                        <m:r>
                          <a:rPr lang="en-US" altLang="zh-CN" i="1">
                            <a:latin typeface="Cambria Math"/>
                          </a:rPr>
                          <m:t>𝑇𝑃</m:t>
                        </m:r>
                        <m:r>
                          <a:rPr lang="en-US" altLang="zh-CN" i="1">
                            <a:latin typeface="Cambria Math"/>
                          </a:rPr>
                          <m:t>+</m:t>
                        </m:r>
                        <m:r>
                          <a:rPr lang="en-US" altLang="zh-CN" i="1">
                            <a:latin typeface="Cambria Math"/>
                          </a:rPr>
                          <m:t>𝐹𝑃</m:t>
                        </m:r>
                      </m:den>
                    </m:f>
                  </m:oMath>
                </a14:m>
                <a:endParaRPr lang="en-US" altLang="zh-CN" dirty="0" smtClean="0">
                  <a:latin typeface="Times New Roman" pitchFamily="18" charset="0"/>
                  <a:ea typeface="华文楷体" pitchFamily="2" charset="-122"/>
                  <a:cs typeface="Times New Roman" pitchFamily="18" charset="0"/>
                </a:endParaRPr>
              </a:p>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召回率</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a:latin typeface="Times New Roman" pitchFamily="18" charset="0"/>
                    <a:ea typeface="华文楷体" pitchFamily="2" charset="-122"/>
                    <a:cs typeface="Times New Roman" pitchFamily="18" charset="0"/>
                  </a:rPr>
                  <a:t>召回率</a:t>
                </a:r>
                <a:r>
                  <a:rPr lang="en-US" altLang="zh-CN" dirty="0">
                    <a:latin typeface="Times New Roman" pitchFamily="18" charset="0"/>
                    <a:ea typeface="华文楷体" pitchFamily="2" charset="-122"/>
                    <a:cs typeface="Times New Roman" pitchFamily="18" charset="0"/>
                  </a:rPr>
                  <a:t>(Recall)</a:t>
                </a:r>
                <a:r>
                  <a:rPr lang="zh-CN" altLang="en-US" dirty="0">
                    <a:latin typeface="Times New Roman" pitchFamily="18" charset="0"/>
                    <a:ea typeface="华文楷体" pitchFamily="2" charset="-122"/>
                    <a:cs typeface="Times New Roman" pitchFamily="18" charset="0"/>
                  </a:rPr>
                  <a:t>的定义也在图上能看出，是绿色半圆除以左边的长方形。严格的数学定义如下</a:t>
                </a:r>
                <a:r>
                  <a:rPr lang="zh-CN" altLang="en-US" dirty="0" smtClean="0">
                    <a:latin typeface="Times New Roman" pitchFamily="18" charset="0"/>
                    <a:ea typeface="华文楷体" pitchFamily="2" charset="-122"/>
                    <a:cs typeface="Times New Roman" pitchFamily="18" charset="0"/>
                  </a:rPr>
                  <a:t>：</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14:m>
                  <m:oMath xmlns:m="http://schemas.openxmlformats.org/officeDocument/2006/math">
                    <m:r>
                      <a:rPr lang="en-US" altLang="zh-CN" i="1">
                        <a:latin typeface="Cambria Math"/>
                      </a:rPr>
                      <m:t>𝑅</m:t>
                    </m:r>
                    <m:r>
                      <a:rPr lang="en-US" altLang="zh-CN" i="1">
                        <a:latin typeface="Cambria Math"/>
                      </a:rPr>
                      <m:t>=</m:t>
                    </m:r>
                    <m:f>
                      <m:fPr>
                        <m:ctrlPr>
                          <a:rPr lang="zh-CN" altLang="zh-CN" i="1">
                            <a:latin typeface="Cambria Math"/>
                          </a:rPr>
                        </m:ctrlPr>
                      </m:fPr>
                      <m:num>
                        <m:r>
                          <a:rPr lang="en-US" altLang="zh-CN" i="1">
                            <a:latin typeface="Cambria Math"/>
                          </a:rPr>
                          <m:t>𝑇𝑃</m:t>
                        </m:r>
                      </m:num>
                      <m:den>
                        <m:r>
                          <a:rPr lang="en-US" altLang="zh-CN" i="1">
                            <a:latin typeface="Cambria Math"/>
                          </a:rPr>
                          <m:t>𝑇𝑃</m:t>
                        </m:r>
                        <m:r>
                          <a:rPr lang="en-US" altLang="zh-CN" i="1">
                            <a:latin typeface="Cambria Math"/>
                          </a:rPr>
                          <m:t>+</m:t>
                        </m:r>
                        <m:r>
                          <a:rPr lang="en-US" altLang="zh-CN" i="1">
                            <a:latin typeface="Cambria Math"/>
                          </a:rPr>
                          <m:t>𝐹𝑁</m:t>
                        </m:r>
                      </m:den>
                    </m:f>
                  </m:oMath>
                </a14:m>
                <a:endParaRPr lang="en-US" altLang="zh-CN" dirty="0" smtClean="0">
                  <a:latin typeface="Times New Roman" pitchFamily="18" charset="0"/>
                  <a:ea typeface="华文楷体" pitchFamily="2" charset="-122"/>
                  <a:cs typeface="Times New Roman" pitchFamily="18" charset="0"/>
                </a:endParaRPr>
              </a:p>
              <a:p>
                <a:pPr>
                  <a:buFont typeface="Wingdings" pitchFamily="2" charset="2"/>
                  <a:buChar char="l"/>
                </a:pPr>
                <a:r>
                  <a:rPr lang="en-US" altLang="zh-CN" dirty="0" smtClean="0">
                    <a:latin typeface="Times New Roman" pitchFamily="18" charset="0"/>
                    <a:ea typeface="华文楷体" pitchFamily="2" charset="-122"/>
                    <a:cs typeface="Times New Roman" pitchFamily="18" charset="0"/>
                  </a:rPr>
                  <a:t>F</a:t>
                </a:r>
                <a:r>
                  <a:rPr lang="zh-CN" altLang="en-US" dirty="0" smtClean="0">
                    <a:latin typeface="Times New Roman" pitchFamily="18" charset="0"/>
                    <a:ea typeface="华文楷体" pitchFamily="2" charset="-122"/>
                    <a:cs typeface="Times New Roman" pitchFamily="18" charset="0"/>
                  </a:rPr>
                  <a:t>值</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a:latin typeface="Times New Roman" pitchFamily="18" charset="0"/>
                    <a:ea typeface="华文楷体" pitchFamily="2" charset="-122"/>
                    <a:cs typeface="Times New Roman" pitchFamily="18" charset="0"/>
                  </a:rPr>
                  <a:t>有时也用一个</a:t>
                </a:r>
                <a:r>
                  <a:rPr lang="en-US" altLang="zh-CN" dirty="0">
                    <a:latin typeface="Times New Roman" pitchFamily="18" charset="0"/>
                    <a:ea typeface="华文楷体" pitchFamily="2" charset="-122"/>
                    <a:cs typeface="Times New Roman" pitchFamily="18" charset="0"/>
                  </a:rPr>
                  <a:t>F1</a:t>
                </a:r>
                <a:r>
                  <a:rPr lang="zh-CN" altLang="en-US" dirty="0">
                    <a:latin typeface="Times New Roman" pitchFamily="18" charset="0"/>
                    <a:ea typeface="华文楷体" pitchFamily="2" charset="-122"/>
                    <a:cs typeface="Times New Roman" pitchFamily="18" charset="0"/>
                  </a:rPr>
                  <a:t>值来综合评估精确率和召回率，它是精确率和召回率的调和均值。当精确率和召回率都高</a:t>
                </a:r>
                <a:r>
                  <a:rPr lang="zh-CN" altLang="en-US" dirty="0" smtClean="0">
                    <a:latin typeface="Times New Roman" pitchFamily="18" charset="0"/>
                    <a:ea typeface="华文楷体" pitchFamily="2" charset="-122"/>
                    <a:cs typeface="Times New Roman" pitchFamily="18" charset="0"/>
                  </a:rPr>
                  <a:t>时</a:t>
                </a:r>
                <a:r>
                  <a:rPr lang="zh-CN" altLang="en-US" dirty="0">
                    <a:latin typeface="Times New Roman" pitchFamily="18" charset="0"/>
                    <a:ea typeface="华文楷体" pitchFamily="2" charset="-122"/>
                    <a:cs typeface="Times New Roman" pitchFamily="18" charset="0"/>
                  </a:rPr>
                  <a:t>，</a:t>
                </a:r>
                <a:r>
                  <a:rPr lang="en-US" altLang="zh-CN" dirty="0" smtClean="0">
                    <a:latin typeface="Times New Roman" pitchFamily="18" charset="0"/>
                    <a:ea typeface="华文楷体" pitchFamily="2" charset="-122"/>
                    <a:cs typeface="Times New Roman" pitchFamily="18" charset="0"/>
                  </a:rPr>
                  <a:t>F1</a:t>
                </a:r>
                <a:r>
                  <a:rPr lang="zh-CN" altLang="en-US" dirty="0">
                    <a:latin typeface="Times New Roman" pitchFamily="18" charset="0"/>
                    <a:ea typeface="华文楷体" pitchFamily="2" charset="-122"/>
                    <a:cs typeface="Times New Roman" pitchFamily="18" charset="0"/>
                  </a:rPr>
                  <a:t>值也会高。严格的数学定义如下</a:t>
                </a:r>
                <a:r>
                  <a:rPr lang="zh-CN" altLang="en-US" dirty="0" smtClean="0">
                    <a:latin typeface="Times New Roman" pitchFamily="18" charset="0"/>
                    <a:ea typeface="华文楷体" pitchFamily="2" charset="-122"/>
                    <a:cs typeface="Times New Roman" pitchFamily="18" charset="0"/>
                  </a:rPr>
                  <a:t>：</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14:m>
                  <m:oMath xmlns:m="http://schemas.openxmlformats.org/officeDocument/2006/math">
                    <m:f>
                      <m:fPr>
                        <m:ctrlPr>
                          <a:rPr lang="zh-CN" altLang="zh-CN" i="1">
                            <a:latin typeface="Cambria Math"/>
                          </a:rPr>
                        </m:ctrlPr>
                      </m:fPr>
                      <m:num>
                        <m:r>
                          <a:rPr lang="en-US" altLang="zh-CN" i="1">
                            <a:latin typeface="Cambria Math"/>
                          </a:rPr>
                          <m:t>2</m:t>
                        </m:r>
                      </m:num>
                      <m:den>
                        <m:sSub>
                          <m:sSubPr>
                            <m:ctrlPr>
                              <a:rPr lang="zh-CN" altLang="zh-CN" i="1">
                                <a:latin typeface="Cambria Math"/>
                              </a:rPr>
                            </m:ctrlPr>
                          </m:sSubPr>
                          <m:e>
                            <m:r>
                              <a:rPr lang="en-US" altLang="zh-CN" i="1">
                                <a:latin typeface="Cambria Math"/>
                              </a:rPr>
                              <m:t>𝐹</m:t>
                            </m:r>
                          </m:e>
                          <m:sub>
                            <m:r>
                              <a:rPr lang="en-US" altLang="zh-CN" i="1">
                                <a:latin typeface="Cambria Math"/>
                              </a:rPr>
                              <m:t>1</m:t>
                            </m:r>
                          </m:sub>
                        </m:sSub>
                      </m:den>
                    </m:f>
                    <m:r>
                      <a:rPr lang="en-US" altLang="zh-CN" i="1">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𝑃</m:t>
                        </m:r>
                      </m:den>
                    </m:f>
                    <m:r>
                      <a:rPr lang="en-US" altLang="zh-CN" i="1">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𝑅</m:t>
                        </m:r>
                      </m:den>
                    </m:f>
                  </m:oMath>
                </a14:m>
                <a:endParaRPr lang="en-US" altLang="zh-CN" dirty="0" smtClean="0">
                  <a:latin typeface="Times New Roman" pitchFamily="18" charset="0"/>
                  <a:ea typeface="华文楷体" pitchFamily="2" charset="-122"/>
                  <a:cs typeface="Times New Roman" pitchFamily="18" charset="0"/>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468313" y="836712"/>
                <a:ext cx="8280400" cy="5760640"/>
              </a:xfrm>
              <a:blipFill rotWithShape="1">
                <a:blip r:embed="rId3"/>
                <a:stretch>
                  <a:fillRect l="-1031" t="-741" r="-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0723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a:t>
            </a:r>
            <a:r>
              <a:rPr lang="zh-CN" altLang="en-US" dirty="0"/>
              <a:t>模型探索</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3174489"/>
              </p:ext>
            </p:extLst>
          </p:nvPr>
        </p:nvGraphicFramePr>
        <p:xfrm>
          <a:off x="468313" y="2276874"/>
          <a:ext cx="8229600" cy="3384374"/>
        </p:xfrm>
        <a:graphic>
          <a:graphicData uri="http://schemas.openxmlformats.org/drawingml/2006/table">
            <a:tbl>
              <a:tblPr firstRow="1" firstCol="1" bandRow="1">
                <a:tableStyleId>{5C22544A-7EE6-4342-B048-85BDC9FD1C3A}</a:tableStyleId>
              </a:tblPr>
              <a:tblGrid>
                <a:gridCol w="2743200"/>
                <a:gridCol w="2743200"/>
                <a:gridCol w="2743200"/>
              </a:tblGrid>
              <a:tr h="282031">
                <a:tc>
                  <a:txBody>
                    <a:bodyPr/>
                    <a:lstStyle/>
                    <a:p>
                      <a:pPr>
                        <a:spcAft>
                          <a:spcPts val="1000"/>
                        </a:spcAft>
                      </a:pPr>
                      <a:r>
                        <a:rPr lang="en-US" sz="1200" dirty="0" err="1">
                          <a:effectLst/>
                        </a:rPr>
                        <a:t>指标</a:t>
                      </a:r>
                      <a:endParaRPr lang="zh-CN" sz="1200" dirty="0">
                        <a:effectLst/>
                        <a:latin typeface="Cambria"/>
                        <a:ea typeface="宋体"/>
                        <a:cs typeface="Times New Roman"/>
                      </a:endParaRPr>
                    </a:p>
                  </a:txBody>
                  <a:tcPr marL="68580" marR="68580" marT="0" marB="0"/>
                </a:tc>
                <a:tc>
                  <a:txBody>
                    <a:bodyPr/>
                    <a:lstStyle/>
                    <a:p>
                      <a:pPr>
                        <a:spcAft>
                          <a:spcPts val="1000"/>
                        </a:spcAft>
                      </a:pPr>
                      <a:r>
                        <a:rPr lang="en-US" sz="1200">
                          <a:effectLst/>
                        </a:rPr>
                        <a:t>描述</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Scikit-learn函数</a:t>
                      </a:r>
                      <a:endParaRPr lang="zh-CN" sz="1200">
                        <a:effectLst/>
                        <a:latin typeface="Cambria"/>
                        <a:ea typeface="宋体"/>
                        <a:cs typeface="Times New Roman"/>
                      </a:endParaRPr>
                    </a:p>
                  </a:txBody>
                  <a:tcPr marL="68580" marR="68580" marT="0" marB="0"/>
                </a:tc>
              </a:tr>
              <a:tr h="564063">
                <a:tc>
                  <a:txBody>
                    <a:bodyPr/>
                    <a:lstStyle/>
                    <a:p>
                      <a:pPr>
                        <a:spcAft>
                          <a:spcPts val="1000"/>
                        </a:spcAft>
                      </a:pPr>
                      <a:r>
                        <a:rPr lang="en-US" sz="1200">
                          <a:effectLst/>
                        </a:rPr>
                        <a:t>Precision</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精准度</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from sklearn.metrics import precision_score</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a:effectLst/>
                        </a:rPr>
                        <a:t>Recall</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召回率</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from sklearn.metrics import recall_score</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a:effectLst/>
                        </a:rPr>
                        <a:t>F1</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F1值</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from sklearn.metrics import f1_score</a:t>
                      </a:r>
                      <a:endParaRPr lang="zh-CN" sz="1200">
                        <a:effectLst/>
                        <a:latin typeface="Cambria"/>
                        <a:ea typeface="宋体"/>
                        <a:cs typeface="Times New Roman"/>
                      </a:endParaRPr>
                    </a:p>
                  </a:txBody>
                  <a:tcPr marL="68580" marR="68580" marT="0" marB="0"/>
                </a:tc>
              </a:tr>
              <a:tr h="564063">
                <a:tc>
                  <a:txBody>
                    <a:bodyPr/>
                    <a:lstStyle/>
                    <a:p>
                      <a:pPr>
                        <a:spcAft>
                          <a:spcPts val="1000"/>
                        </a:spcAft>
                      </a:pPr>
                      <a:r>
                        <a:rPr lang="en-US" sz="1200">
                          <a:effectLst/>
                        </a:rPr>
                        <a:t>Confusion Matrix</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混淆矩阵</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from sklearn.metrics import confusion_matrix</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a:effectLst/>
                        </a:rPr>
                        <a:t>ROC</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ROC曲线</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from sklearn.metrics import roc</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a:effectLst/>
                        </a:rPr>
                        <a:t>AUC</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ROC曲线下的面积</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from sklearn.metrics import auc</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a:effectLst/>
                        </a:rPr>
                        <a:t>precision</a:t>
                      </a:r>
                      <a:endParaRPr lang="zh-CN" sz="1200">
                        <a:effectLst/>
                        <a:latin typeface="Cambria"/>
                        <a:ea typeface="宋体"/>
                        <a:cs typeface="Times New Roman"/>
                      </a:endParaRPr>
                    </a:p>
                  </a:txBody>
                  <a:tcPr marL="68580" marR="68580" marT="0" marB="0"/>
                </a:tc>
                <a:tc>
                  <a:txBody>
                    <a:bodyPr/>
                    <a:lstStyle/>
                    <a:p>
                      <a:pPr>
                        <a:spcAft>
                          <a:spcPts val="1000"/>
                        </a:spcAft>
                      </a:pPr>
                      <a:r>
                        <a:rPr lang="en-US" sz="1200">
                          <a:effectLst/>
                        </a:rPr>
                        <a:t>查准率</a:t>
                      </a:r>
                      <a:endParaRPr lang="zh-CN" sz="1200">
                        <a:effectLst/>
                        <a:latin typeface="Cambria"/>
                        <a:ea typeface="宋体"/>
                        <a:cs typeface="Times New Roman"/>
                      </a:endParaRPr>
                    </a:p>
                  </a:txBody>
                  <a:tcPr marL="68580" marR="68580" marT="0" marB="0"/>
                </a:tc>
                <a:tc>
                  <a:txBody>
                    <a:bodyPr/>
                    <a:lstStyle/>
                    <a:p>
                      <a:pPr>
                        <a:spcBef>
                          <a:spcPts val="180"/>
                        </a:spcBef>
                        <a:spcAft>
                          <a:spcPts val="180"/>
                        </a:spcAft>
                      </a:pPr>
                      <a:r>
                        <a:rPr lang="en-US" sz="1200">
                          <a:effectLst/>
                        </a:rPr>
                        <a:t> </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dirty="0">
                          <a:effectLst/>
                        </a:rPr>
                        <a:t>recall</a:t>
                      </a:r>
                      <a:endParaRPr lang="zh-CN" sz="1200" dirty="0">
                        <a:effectLst/>
                        <a:latin typeface="Cambria"/>
                        <a:ea typeface="宋体"/>
                        <a:cs typeface="Times New Roman"/>
                      </a:endParaRPr>
                    </a:p>
                  </a:txBody>
                  <a:tcPr marL="68580" marR="68580" marT="0" marB="0"/>
                </a:tc>
                <a:tc>
                  <a:txBody>
                    <a:bodyPr/>
                    <a:lstStyle/>
                    <a:p>
                      <a:pPr>
                        <a:spcAft>
                          <a:spcPts val="1000"/>
                        </a:spcAft>
                      </a:pPr>
                      <a:r>
                        <a:rPr lang="en-US" sz="1200">
                          <a:effectLst/>
                        </a:rPr>
                        <a:t>查全率</a:t>
                      </a:r>
                      <a:endParaRPr lang="zh-CN" sz="1200">
                        <a:effectLst/>
                        <a:latin typeface="Cambria"/>
                        <a:ea typeface="宋体"/>
                        <a:cs typeface="Times New Roman"/>
                      </a:endParaRPr>
                    </a:p>
                  </a:txBody>
                  <a:tcPr marL="68580" marR="68580" marT="0" marB="0"/>
                </a:tc>
                <a:tc>
                  <a:txBody>
                    <a:bodyPr/>
                    <a:lstStyle/>
                    <a:p>
                      <a:pPr>
                        <a:spcBef>
                          <a:spcPts val="180"/>
                        </a:spcBef>
                        <a:spcAft>
                          <a:spcPts val="180"/>
                        </a:spcAft>
                      </a:pPr>
                      <a:r>
                        <a:rPr lang="en-US" sz="1200">
                          <a:effectLst/>
                        </a:rPr>
                        <a:t> </a:t>
                      </a:r>
                      <a:endParaRPr lang="zh-CN" sz="1200">
                        <a:effectLst/>
                        <a:latin typeface="Cambria"/>
                        <a:ea typeface="宋体"/>
                        <a:cs typeface="Times New Roman"/>
                      </a:endParaRPr>
                    </a:p>
                  </a:txBody>
                  <a:tcPr marL="68580" marR="68580" marT="0" marB="0"/>
                </a:tc>
              </a:tr>
              <a:tr h="282031">
                <a:tc>
                  <a:txBody>
                    <a:bodyPr/>
                    <a:lstStyle/>
                    <a:p>
                      <a:pPr>
                        <a:spcAft>
                          <a:spcPts val="1000"/>
                        </a:spcAft>
                      </a:pPr>
                      <a:r>
                        <a:rPr lang="en-US" sz="1200" dirty="0">
                          <a:effectLst/>
                        </a:rPr>
                        <a:t>P-</a:t>
                      </a:r>
                      <a:r>
                        <a:rPr lang="en-US" sz="1200" dirty="0" err="1">
                          <a:effectLst/>
                        </a:rPr>
                        <a:t>R曲线</a:t>
                      </a:r>
                      <a:endParaRPr lang="zh-CN" sz="1200" dirty="0">
                        <a:effectLst/>
                        <a:latin typeface="Cambria"/>
                        <a:ea typeface="宋体"/>
                        <a:cs typeface="Times New Roman"/>
                      </a:endParaRPr>
                    </a:p>
                  </a:txBody>
                  <a:tcPr marL="68580" marR="68580" marT="0" marB="0"/>
                </a:tc>
                <a:tc>
                  <a:txBody>
                    <a:bodyPr/>
                    <a:lstStyle/>
                    <a:p>
                      <a:pPr>
                        <a:spcAft>
                          <a:spcPts val="1000"/>
                        </a:spcAft>
                      </a:pPr>
                      <a:r>
                        <a:rPr lang="zh-CN" sz="1200">
                          <a:effectLst/>
                        </a:rPr>
                        <a:t>查准率为纵轴，查全率为横轴，作图</a:t>
                      </a:r>
                      <a:endParaRPr lang="zh-CN" sz="1200">
                        <a:effectLst/>
                        <a:latin typeface="Cambria"/>
                        <a:ea typeface="宋体"/>
                        <a:cs typeface="Times New Roman"/>
                      </a:endParaRPr>
                    </a:p>
                  </a:txBody>
                  <a:tcPr marL="68580" marR="68580" marT="0" marB="0"/>
                </a:tc>
                <a:tc>
                  <a:txBody>
                    <a:bodyPr/>
                    <a:lstStyle/>
                    <a:p>
                      <a:pPr>
                        <a:spcBef>
                          <a:spcPts val="180"/>
                        </a:spcBef>
                        <a:spcAft>
                          <a:spcPts val="180"/>
                        </a:spcAft>
                      </a:pPr>
                      <a:r>
                        <a:rPr lang="en-US" sz="1200" dirty="0">
                          <a:effectLst/>
                        </a:rPr>
                        <a:t> </a:t>
                      </a:r>
                      <a:endParaRPr lang="zh-CN" sz="1200" dirty="0">
                        <a:effectLst/>
                        <a:latin typeface="Cambria"/>
                        <a:ea typeface="宋体"/>
                        <a:cs typeface="Times New Roman"/>
                      </a:endParaRPr>
                    </a:p>
                  </a:txBody>
                  <a:tcPr marL="68580" marR="68580" marT="0" marB="0"/>
                </a:tc>
              </a:tr>
            </a:tbl>
          </a:graphicData>
        </a:graphic>
      </p:graphicFrame>
      <p:sp>
        <p:nvSpPr>
          <p:cNvPr id="5" name="内容占位符 2"/>
          <p:cNvSpPr txBox="1">
            <a:spLocks/>
          </p:cNvSpPr>
          <p:nvPr/>
        </p:nvSpPr>
        <p:spPr>
          <a:xfrm>
            <a:off x="468313" y="836712"/>
            <a:ext cx="8280400" cy="12241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常用评价指标、描述以及对应函数包位置</a:t>
            </a:r>
            <a:endParaRPr lang="en-US" altLang="zh-CN" dirty="0" smtClean="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1867579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 K</a:t>
            </a:r>
            <a:r>
              <a:rPr lang="zh-CN" altLang="en-US" dirty="0" smtClean="0"/>
              <a:t>近邻算法</a:t>
            </a:r>
            <a:endParaRPr lang="zh-CN" altLang="en-US" dirty="0"/>
          </a:p>
        </p:txBody>
      </p:sp>
      <p:sp>
        <p:nvSpPr>
          <p:cNvPr id="4" name="内容占位符 2"/>
          <p:cNvSpPr>
            <a:spLocks noGrp="1"/>
          </p:cNvSpPr>
          <p:nvPr>
            <p:ph idx="1"/>
          </p:nvPr>
        </p:nvSpPr>
        <p:spPr>
          <a:xfrm>
            <a:off x="179511" y="1119434"/>
            <a:ext cx="8569201" cy="1229446"/>
          </a:xfrm>
        </p:spPr>
        <p:txBody>
          <a:bodyPr>
            <a:normAutofit/>
          </a:bodyPr>
          <a:lstStyle/>
          <a:p>
            <a:pPr>
              <a:buFont typeface="Wingdings" pitchFamily="2" charset="2"/>
              <a:buChar char="l"/>
            </a:pPr>
            <a:r>
              <a:rPr lang="en-US" altLang="zh-CN" dirty="0" smtClean="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近邻算法</a:t>
            </a:r>
            <a:r>
              <a:rPr lang="en-US" altLang="zh-CN" dirty="0">
                <a:latin typeface="华文楷体" panose="02010600040101010101" pitchFamily="2" charset="-122"/>
                <a:ea typeface="华文楷体" panose="02010600040101010101" pitchFamily="2" charset="-122"/>
              </a:rPr>
              <a:t>(k-NN)</a:t>
            </a:r>
            <a:r>
              <a:rPr lang="zh-CN" altLang="en-US" dirty="0">
                <a:latin typeface="华文楷体" panose="02010600040101010101" pitchFamily="2" charset="-122"/>
                <a:ea typeface="华文楷体" panose="02010600040101010101" pitchFamily="2" charset="-122"/>
              </a:rPr>
              <a:t>是一种用于分类和回归</a:t>
            </a:r>
            <a:r>
              <a:rPr lang="zh-CN" altLang="en-US" dirty="0" smtClean="0">
                <a:latin typeface="华文楷体" panose="02010600040101010101" pitchFamily="2" charset="-122"/>
                <a:ea typeface="华文楷体" panose="02010600040101010101" pitchFamily="2" charset="-122"/>
              </a:rPr>
              <a:t>的机器学习方法</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近邻</a:t>
            </a:r>
            <a:r>
              <a:rPr lang="zh-CN" altLang="en-US" dirty="0" smtClean="0">
                <a:latin typeface="华文楷体" panose="02010600040101010101" pitchFamily="2" charset="-122"/>
                <a:ea typeface="华文楷体" panose="02010600040101010101" pitchFamily="2" charset="-122"/>
              </a:rPr>
              <a:t>算法代码实验如下</a:t>
            </a:r>
            <a:endParaRPr lang="en-US" altLang="zh-CN" dirty="0" smtClean="0">
              <a:latin typeface="华文楷体" panose="02010600040101010101" pitchFamily="2" charset="-122"/>
              <a:ea typeface="华文楷体" panose="02010600040101010101" pitchFamily="2" charset="-122"/>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4" y="2780928"/>
            <a:ext cx="46482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878733"/>
            <a:ext cx="4133850"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en-US" altLang="zh-CN" dirty="0"/>
              <a:t>K</a:t>
            </a:r>
            <a:r>
              <a:rPr lang="zh-CN" altLang="en-US" dirty="0"/>
              <a:t>近邻</a:t>
            </a:r>
            <a:r>
              <a:rPr lang="zh-CN" altLang="en-US" dirty="0" smtClean="0"/>
              <a:t>法算法原理参考：</a:t>
            </a:r>
            <a:r>
              <a:rPr lang="en-US" altLang="zh-CN" dirty="0"/>
              <a:t>https://www.cnblogs.com/pinard/p/6061661.html</a:t>
            </a:r>
            <a:endParaRPr lang="zh-CN" altLang="en-US" dirty="0"/>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限定</a:t>
            </a:r>
            <a:r>
              <a:rPr lang="zh-CN" altLang="en-US" dirty="0"/>
              <a:t>半径最近邻算法</a:t>
            </a:r>
          </a:p>
        </p:txBody>
      </p:sp>
      <p:sp>
        <p:nvSpPr>
          <p:cNvPr id="4" name="内容占位符 2"/>
          <p:cNvSpPr>
            <a:spLocks noGrp="1"/>
          </p:cNvSpPr>
          <p:nvPr>
            <p:ph idx="1"/>
          </p:nvPr>
        </p:nvSpPr>
        <p:spPr>
          <a:xfrm>
            <a:off x="179512" y="1119434"/>
            <a:ext cx="7992888" cy="2597598"/>
          </a:xfrm>
        </p:spPr>
        <p:txBody>
          <a:bodyPr>
            <a:normAutofit fontScale="92500"/>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在给定半径内实现邻居投票的</a:t>
            </a:r>
            <a:r>
              <a:rPr lang="zh-CN" altLang="en-US" dirty="0" smtClean="0">
                <a:latin typeface="华文楷体" panose="02010600040101010101" pitchFamily="2" charset="-122"/>
                <a:ea typeface="华文楷体" panose="02010600040101010101" pitchFamily="2" charset="-122"/>
              </a:rPr>
              <a:t>分类器</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a:latin typeface="华文楷体" panose="02010600040101010101" pitchFamily="2" charset="-122"/>
                <a:ea typeface="华文楷体" panose="02010600040101010101" pitchFamily="2" charset="-122"/>
                <a:cs typeface="Times New Roman" pitchFamily="18" charset="0"/>
              </a:rPr>
              <a:t>有时候我们会遇到这样的问题，即样本中某系类别的样本非常的少，甚至少于</a:t>
            </a:r>
            <a:r>
              <a:rPr lang="en-US" altLang="zh-CN" dirty="0">
                <a:latin typeface="华文楷体" panose="02010600040101010101" pitchFamily="2" charset="-122"/>
                <a:ea typeface="华文楷体" panose="02010600040101010101" pitchFamily="2" charset="-122"/>
                <a:cs typeface="Times New Roman" pitchFamily="18" charset="0"/>
              </a:rPr>
              <a:t>K</a:t>
            </a:r>
            <a:r>
              <a:rPr lang="zh-CN" altLang="en-US" dirty="0">
                <a:latin typeface="华文楷体" panose="02010600040101010101" pitchFamily="2" charset="-122"/>
                <a:ea typeface="华文楷体" panose="02010600040101010101" pitchFamily="2" charset="-122"/>
                <a:cs typeface="Times New Roman" pitchFamily="18" charset="0"/>
              </a:rPr>
              <a:t>，这导致稀有类别样本在找</a:t>
            </a:r>
            <a:r>
              <a:rPr lang="en-US" altLang="zh-CN" dirty="0">
                <a:latin typeface="华文楷体" panose="02010600040101010101" pitchFamily="2" charset="-122"/>
                <a:ea typeface="华文楷体" panose="02010600040101010101" pitchFamily="2" charset="-122"/>
                <a:cs typeface="Times New Roman" pitchFamily="18" charset="0"/>
              </a:rPr>
              <a:t>K</a:t>
            </a:r>
            <a:r>
              <a:rPr lang="zh-CN" altLang="en-US" dirty="0">
                <a:latin typeface="华文楷体" panose="02010600040101010101" pitchFamily="2" charset="-122"/>
                <a:ea typeface="华文楷体" panose="02010600040101010101" pitchFamily="2" charset="-122"/>
                <a:cs typeface="Times New Roman" pitchFamily="18" charset="0"/>
              </a:rPr>
              <a:t>个最近邻的时候，会把距离其实较远的其他样本考虑进来，而导致预测不准确。为了解决这个问题，我们限定最近邻的一个最大距离，也就是说，我们只在一个距离范围内搜索所有的最近邻，这避免了上述问题。这个距离我们一般称为限定半径。</a:t>
            </a:r>
          </a:p>
          <a:p>
            <a:pPr>
              <a:buFont typeface="Wingdings" pitchFamily="2" charset="2"/>
              <a:buChar char="l"/>
            </a:pP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11305"/>
            <a:ext cx="4851152"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950345"/>
            <a:ext cx="41338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0" y="6196955"/>
            <a:ext cx="9144000" cy="369332"/>
          </a:xfrm>
          <a:prstGeom prst="rect">
            <a:avLst/>
          </a:prstGeom>
        </p:spPr>
        <p:txBody>
          <a:bodyPr wrap="square">
            <a:spAutoFit/>
          </a:bodyPr>
          <a:lstStyle/>
          <a:p>
            <a:r>
              <a:rPr lang="en-US" altLang="zh-CN" dirty="0"/>
              <a:t>K</a:t>
            </a:r>
            <a:r>
              <a:rPr lang="zh-CN" altLang="en-US" dirty="0"/>
              <a:t>近邻法和限定半径最近邻法类库</a:t>
            </a:r>
            <a:r>
              <a:rPr lang="zh-CN" altLang="en-US" dirty="0" smtClean="0"/>
              <a:t>参数</a:t>
            </a:r>
            <a:r>
              <a:rPr lang="zh-CN" altLang="en-US" dirty="0"/>
              <a:t> </a:t>
            </a:r>
            <a:r>
              <a:rPr lang="en-US" altLang="zh-CN" dirty="0" smtClean="0"/>
              <a:t>https://www.cnblogs.com/pinard/p/6065607.html</a:t>
            </a:r>
            <a:endParaRPr lang="zh-CN" altLang="en-US" dirty="0"/>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smtClean="0"/>
              <a:t>逻辑回归</a:t>
            </a:r>
            <a:r>
              <a:rPr lang="en-US" altLang="zh-CN" dirty="0" smtClean="0"/>
              <a:t>(</a:t>
            </a:r>
            <a:r>
              <a:rPr lang="zh-CN" altLang="en-US" dirty="0"/>
              <a:t>线性模型</a:t>
            </a:r>
            <a:r>
              <a:rPr lang="en-US" altLang="zh-CN" dirty="0" smtClean="0"/>
              <a:t>)</a:t>
            </a:r>
            <a:endParaRPr lang="zh-CN" altLang="en-US" dirty="0"/>
          </a:p>
        </p:txBody>
      </p:sp>
      <p:sp>
        <p:nvSpPr>
          <p:cNvPr id="4" name="内容占位符 2"/>
          <p:cNvSpPr>
            <a:spLocks noGrp="1"/>
          </p:cNvSpPr>
          <p:nvPr>
            <p:ph idx="1"/>
          </p:nvPr>
        </p:nvSpPr>
        <p:spPr>
          <a:xfrm>
            <a:off x="179512" y="1119434"/>
            <a:ext cx="7992888" cy="1085430"/>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逻辑回归是在因变量为二分类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二元</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时进行的合适的回归分析。像所有的回归分析一样，逻辑回归是预测分析</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8" y="2947789"/>
            <a:ext cx="45339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151" y="2934048"/>
            <a:ext cx="43910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zh-CN" altLang="en-US" dirty="0" smtClean="0"/>
              <a:t>逻辑回归算法原理参考：</a:t>
            </a:r>
            <a:r>
              <a:rPr lang="en-US" altLang="zh-CN" dirty="0"/>
              <a:t>https://www.cnblogs.com/pinard/p/6029432.html</a:t>
            </a:r>
            <a:endParaRPr lang="zh-CN" altLang="en-US" dirty="0"/>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7-4 </a:t>
            </a:r>
            <a:r>
              <a:rPr lang="zh-CN" altLang="en-US" dirty="0" smtClean="0"/>
              <a:t>被动</a:t>
            </a:r>
            <a:r>
              <a:rPr lang="zh-CN" altLang="en-US" dirty="0"/>
              <a:t>攻击分类 </a:t>
            </a:r>
            <a:r>
              <a:rPr lang="en-US" altLang="zh-CN" dirty="0" smtClean="0"/>
              <a:t>(</a:t>
            </a:r>
            <a:r>
              <a:rPr lang="zh-CN" altLang="en-US" dirty="0" smtClean="0"/>
              <a:t>线性模型</a:t>
            </a:r>
            <a:r>
              <a:rPr lang="en-US" altLang="zh-CN" dirty="0" smtClean="0"/>
              <a:t>)</a:t>
            </a:r>
            <a:endParaRPr lang="zh-CN" altLang="en-US" dirty="0"/>
          </a:p>
        </p:txBody>
      </p:sp>
      <p:sp>
        <p:nvSpPr>
          <p:cNvPr id="4" name="内容占位符 2"/>
          <p:cNvSpPr>
            <a:spLocks noGrp="1"/>
          </p:cNvSpPr>
          <p:nvPr>
            <p:ph idx="1"/>
          </p:nvPr>
        </p:nvSpPr>
        <p:spPr>
          <a:xfrm>
            <a:off x="179512" y="1119434"/>
            <a:ext cx="7992888" cy="653382"/>
          </a:xfrm>
        </p:spPr>
        <p:txBody>
          <a:bodyPr>
            <a:normAutofit/>
          </a:bodyPr>
          <a:lstStyle/>
          <a:p>
            <a:pPr>
              <a:buFont typeface="Wingdings" pitchFamily="2" charset="2"/>
              <a:buChar char="l"/>
            </a:pPr>
            <a:r>
              <a:rPr lang="en-US" altLang="zh-CN" dirty="0">
                <a:latin typeface="Times New Roman" pitchFamily="18" charset="0"/>
                <a:ea typeface="华文楷体" pitchFamily="2" charset="-122"/>
                <a:cs typeface="Times New Roman" pitchFamily="18" charset="0"/>
              </a:rPr>
              <a:t>Passive Aggressive </a:t>
            </a:r>
            <a:r>
              <a:rPr lang="en-US" altLang="zh-CN" dirty="0" smtClean="0">
                <a:latin typeface="Times New Roman" pitchFamily="18" charset="0"/>
                <a:ea typeface="华文楷体" pitchFamily="2" charset="-122"/>
                <a:cs typeface="Times New Roman" pitchFamily="18" charset="0"/>
              </a:rPr>
              <a:t>Classifier</a:t>
            </a:r>
            <a:r>
              <a:rPr lang="zh-CN" altLang="en-US" dirty="0" smtClean="0">
                <a:latin typeface="Times New Roman" pitchFamily="18" charset="0"/>
                <a:ea typeface="华文楷体" pitchFamily="2" charset="-122"/>
                <a:cs typeface="Times New Roman" pitchFamily="18" charset="0"/>
              </a:rPr>
              <a:t>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24931"/>
            <a:ext cx="5486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75" y="3056359"/>
            <a:ext cx="39338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5559416"/>
            <a:ext cx="9144000" cy="646331"/>
          </a:xfrm>
          <a:prstGeom prst="rect">
            <a:avLst/>
          </a:prstGeom>
        </p:spPr>
        <p:txBody>
          <a:bodyPr wrap="square">
            <a:spAutoFit/>
          </a:bodyPr>
          <a:lstStyle/>
          <a:p>
            <a:r>
              <a:rPr lang="zh-CN" altLang="en-US" dirty="0"/>
              <a:t>被动攻击</a:t>
            </a:r>
            <a:r>
              <a:rPr lang="zh-CN" altLang="en-US" dirty="0" smtClean="0"/>
              <a:t>算法原理参考：</a:t>
            </a:r>
            <a:r>
              <a:rPr lang="en-US" altLang="zh-CN" dirty="0"/>
              <a:t>http://scikit-learn.org/0.19/modules/linear_model.html#passive-aggressive</a:t>
            </a:r>
            <a:endParaRPr lang="zh-CN" altLang="en-US" dirty="0"/>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机器学习</a:t>
            </a:r>
            <a:r>
              <a:rPr lang="zh-CN" altLang="en-US" dirty="0"/>
              <a:t>工作流程</a:t>
            </a:r>
          </a:p>
        </p:txBody>
      </p:sp>
      <p:sp>
        <p:nvSpPr>
          <p:cNvPr id="4" name="内容占位符 2"/>
          <p:cNvSpPr>
            <a:spLocks noGrp="1"/>
          </p:cNvSpPr>
          <p:nvPr>
            <p:ph idx="1"/>
          </p:nvPr>
        </p:nvSpPr>
        <p:spPr>
          <a:xfrm>
            <a:off x="179512" y="1119434"/>
            <a:ext cx="7992888" cy="5405910"/>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机器学习的工作</a:t>
            </a:r>
            <a:r>
              <a:rPr lang="zh-CN" altLang="en-US" dirty="0">
                <a:latin typeface="华文楷体" panose="02010600040101010101" pitchFamily="2" charset="-122"/>
                <a:ea typeface="华文楷体" panose="02010600040101010101" pitchFamily="2" charset="-122"/>
              </a:rPr>
              <a:t>流程</a:t>
            </a:r>
            <a:endParaRPr lang="zh-CN" altLang="en-US" dirty="0">
              <a:latin typeface="华文楷体" panose="02010600040101010101" pitchFamily="2" charset="-122"/>
              <a:ea typeface="华文楷体" panose="02010600040101010101" pitchFamily="2" charset="-122"/>
              <a:cs typeface="Times New Roman" pitchFamily="18" charset="0"/>
            </a:endParaRP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定义问题</a:t>
            </a: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指定输入和输出</a:t>
            </a: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探索性数据分析</a:t>
            </a: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数据采集</a:t>
            </a: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数据预处理</a:t>
            </a: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数据清理</a:t>
            </a: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可视化</a:t>
            </a: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模型设计</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模型部署</a:t>
            </a:r>
            <a:endParaRPr lang="zh-CN" altLang="en-US" dirty="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a:latin typeface="Times New Roman" pitchFamily="18" charset="0"/>
                <a:ea typeface="华文楷体" pitchFamily="2" charset="-122"/>
                <a:cs typeface="Times New Roman" pitchFamily="18" charset="0"/>
              </a:rPr>
              <a:t>模型维护，</a:t>
            </a:r>
            <a:r>
              <a:rPr lang="zh-CN" altLang="en-US" dirty="0" smtClean="0">
                <a:latin typeface="Times New Roman" pitchFamily="18" charset="0"/>
                <a:ea typeface="华文楷体" pitchFamily="2" charset="-122"/>
                <a:cs typeface="Times New Roman" pitchFamily="18" charset="0"/>
              </a:rPr>
              <a:t>诊断</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3805359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7-5 </a:t>
            </a:r>
            <a:r>
              <a:rPr lang="zh-CN" altLang="en-US" dirty="0" smtClean="0"/>
              <a:t>朴素贝叶斯</a:t>
            </a:r>
            <a:endParaRPr lang="zh-CN" altLang="en-US" dirty="0"/>
          </a:p>
        </p:txBody>
      </p:sp>
      <p:sp>
        <p:nvSpPr>
          <p:cNvPr id="4" name="内容占位符 2"/>
          <p:cNvSpPr>
            <a:spLocks noGrp="1"/>
          </p:cNvSpPr>
          <p:nvPr>
            <p:ph idx="1"/>
          </p:nvPr>
        </p:nvSpPr>
        <p:spPr>
          <a:xfrm>
            <a:off x="179512" y="1119434"/>
            <a:ext cx="7992888" cy="1892514"/>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在机器学习中，朴素贝叶斯分类器是一组简单的“概率分类器”，基于贝叶斯定理，特征之间有很强的</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朴素的</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独立性</a:t>
            </a:r>
            <a:r>
              <a:rPr lang="zh-CN" altLang="en-US" dirty="0" smtClean="0">
                <a:latin typeface="华文楷体" panose="02010600040101010101" pitchFamily="2" charset="-122"/>
                <a:ea typeface="华文楷体" panose="02010600040101010101" pitchFamily="2" charset="-122"/>
              </a:rPr>
              <a:t>假设，下面是高斯朴素贝叶斯实验：</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en-US" altLang="zh-CN" dirty="0" err="1">
                <a:latin typeface="华文楷体" panose="02010600040101010101" pitchFamily="2" charset="-122"/>
                <a:ea typeface="华文楷体" panose="02010600040101010101" pitchFamily="2" charset="-122"/>
              </a:rPr>
              <a:t>GaussianNB</a:t>
            </a:r>
            <a:r>
              <a:rPr lang="zh-CN" altLang="en-US" dirty="0">
                <a:latin typeface="华文楷体" panose="02010600040101010101" pitchFamily="2" charset="-122"/>
                <a:ea typeface="华文楷体" panose="02010600040101010101" pitchFamily="2" charset="-122"/>
              </a:rPr>
              <a:t>假设特征的先验概率为正态分布，即如下式：</a:t>
            </a:r>
            <a:endParaRPr lang="en-US" altLang="zh-CN" dirty="0">
              <a:latin typeface="华文楷体" panose="02010600040101010101" pitchFamily="2" charset="-122"/>
              <a:ea typeface="华文楷体" panose="02010600040101010101" pitchFamily="2"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3" y="3916263"/>
            <a:ext cx="46291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978" y="4006180"/>
            <a:ext cx="40005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20080" y="6196955"/>
            <a:ext cx="7812360" cy="369332"/>
          </a:xfrm>
          <a:prstGeom prst="rect">
            <a:avLst/>
          </a:prstGeom>
        </p:spPr>
        <p:txBody>
          <a:bodyPr wrap="square">
            <a:spAutoFit/>
          </a:bodyPr>
          <a:lstStyle/>
          <a:p>
            <a:r>
              <a:rPr lang="zh-CN" altLang="en-US" dirty="0" smtClean="0"/>
              <a:t>朴素贝叶斯算法原理参考：</a:t>
            </a:r>
            <a:r>
              <a:rPr lang="en-US" altLang="zh-CN" dirty="0"/>
              <a:t>https://www.cnblogs.com/pinard/p/6069267.html</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1686533" y="2780928"/>
                <a:ext cx="5903640" cy="10381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𝑃</m:t>
                      </m:r>
                      <m:r>
                        <a:rPr lang="en-US" altLang="zh-CN" i="1">
                          <a:latin typeface="Cambria Math"/>
                        </a:rPr>
                        <m:t>(</m:t>
                      </m:r>
                      <m:sSub>
                        <m:sSubPr>
                          <m:ctrlPr>
                            <a:rPr lang="zh-CN" altLang="zh-CN" i="1">
                              <a:latin typeface="Cambria Math"/>
                            </a:rPr>
                          </m:ctrlPr>
                        </m:sSubPr>
                        <m:e>
                          <m:r>
                            <a:rPr lang="en-US" altLang="zh-CN" i="1">
                              <a:latin typeface="Cambria Math"/>
                            </a:rPr>
                            <m:t>𝑋</m:t>
                          </m:r>
                        </m:e>
                        <m:sub>
                          <m:r>
                            <a:rPr lang="en-US" altLang="zh-CN" i="1">
                              <a:latin typeface="Cambria Math"/>
                            </a:rPr>
                            <m:t>𝑗</m:t>
                          </m:r>
                        </m:sub>
                      </m:sSub>
                      <m:r>
                        <a:rPr lang="en-US" altLang="zh-CN" i="1">
                          <a:latin typeface="Cambria Math"/>
                        </a:rPr>
                        <m:t>=</m:t>
                      </m:r>
                      <m:sSub>
                        <m:sSubPr>
                          <m:ctrlPr>
                            <a:rPr lang="zh-CN" altLang="zh-CN" i="1">
                              <a:latin typeface="Cambria Math"/>
                            </a:rPr>
                          </m:ctrlPr>
                        </m:sSubPr>
                        <m:e>
                          <m:r>
                            <a:rPr lang="en-US" altLang="zh-CN" i="1">
                              <a:latin typeface="Cambria Math"/>
                            </a:rPr>
                            <m:t>𝑥</m:t>
                          </m:r>
                        </m:e>
                        <m:sub>
                          <m:r>
                            <a:rPr lang="en-US" altLang="zh-CN" i="1">
                              <a:latin typeface="Cambria Math"/>
                            </a:rPr>
                            <m:t>𝑗</m:t>
                          </m:r>
                        </m:sub>
                      </m:sSub>
                      <m:r>
                        <a:rPr lang="en-US" altLang="zh-CN" i="1">
                          <a:latin typeface="Cambria Math"/>
                        </a:rPr>
                        <m:t>|</m:t>
                      </m:r>
                      <m:r>
                        <a:rPr lang="en-US" altLang="zh-CN" i="1">
                          <a:latin typeface="Cambria Math"/>
                        </a:rPr>
                        <m:t>𝑌</m:t>
                      </m:r>
                      <m:r>
                        <a:rPr lang="en-US" altLang="zh-CN" i="1">
                          <a:latin typeface="Cambria Math"/>
                        </a:rPr>
                        <m:t>=</m:t>
                      </m:r>
                      <m:sSub>
                        <m:sSubPr>
                          <m:ctrlPr>
                            <a:rPr lang="zh-CN" altLang="zh-CN" i="1">
                              <a:latin typeface="Cambria Math"/>
                            </a:rPr>
                          </m:ctrlPr>
                        </m:sSubPr>
                        <m:e>
                          <m:r>
                            <a:rPr lang="en-US" altLang="zh-CN" i="1">
                              <a:latin typeface="Cambria Math"/>
                            </a:rPr>
                            <m:t>𝐶</m:t>
                          </m:r>
                        </m:e>
                        <m:sub>
                          <m:r>
                            <a:rPr lang="en-US" altLang="zh-CN" i="1">
                              <a:latin typeface="Cambria Math"/>
                            </a:rPr>
                            <m:t>𝑘</m:t>
                          </m:r>
                        </m:sub>
                      </m:sSub>
                      <m:r>
                        <a:rPr lang="en-US" altLang="zh-CN" i="1">
                          <a:latin typeface="Cambria Math"/>
                        </a:rPr>
                        <m:t>)=</m:t>
                      </m:r>
                      <m:f>
                        <m:fPr>
                          <m:ctrlPr>
                            <a:rPr lang="zh-CN" altLang="zh-CN" i="1">
                              <a:latin typeface="Cambria Math"/>
                            </a:rPr>
                          </m:ctrlPr>
                        </m:fPr>
                        <m:num>
                          <m:r>
                            <a:rPr lang="en-US" altLang="zh-CN" i="1">
                              <a:latin typeface="Cambria Math"/>
                            </a:rPr>
                            <m:t>1</m:t>
                          </m:r>
                        </m:num>
                        <m:den>
                          <m:rad>
                            <m:radPr>
                              <m:degHide m:val="on"/>
                              <m:ctrlPr>
                                <a:rPr lang="zh-CN" altLang="zh-CN" i="1">
                                  <a:latin typeface="Cambria Math"/>
                                </a:rPr>
                              </m:ctrlPr>
                            </m:radPr>
                            <m:deg/>
                            <m:e>
                              <m:r>
                                <a:rPr lang="en-US" altLang="zh-CN" i="1">
                                  <a:latin typeface="Cambria Math"/>
                                </a:rPr>
                                <m:t>2</m:t>
                              </m:r>
                              <m:r>
                                <a:rPr lang="en-US" altLang="zh-CN" i="1">
                                  <a:latin typeface="Cambria Math"/>
                                </a:rPr>
                                <m:t>𝜋</m:t>
                              </m:r>
                              <m:sSubSup>
                                <m:sSubSupPr>
                                  <m:ctrlPr>
                                    <a:rPr lang="zh-CN" altLang="zh-CN" i="1">
                                      <a:latin typeface="Cambria Math"/>
                                    </a:rPr>
                                  </m:ctrlPr>
                                </m:sSubSupPr>
                                <m:e>
                                  <m:r>
                                    <a:rPr lang="en-US" altLang="zh-CN" i="1">
                                      <a:latin typeface="Cambria Math"/>
                                    </a:rPr>
                                    <m:t>𝜎</m:t>
                                  </m:r>
                                </m:e>
                                <m:sub>
                                  <m:r>
                                    <a:rPr lang="en-US" altLang="zh-CN" i="1">
                                      <a:latin typeface="Cambria Math"/>
                                    </a:rPr>
                                    <m:t>𝑘</m:t>
                                  </m:r>
                                </m:sub>
                                <m:sup>
                                  <m:r>
                                    <a:rPr lang="en-US" altLang="zh-CN" i="1">
                                      <a:latin typeface="Cambria Math"/>
                                    </a:rPr>
                                    <m:t>2</m:t>
                                  </m:r>
                                </m:sup>
                              </m:sSubSup>
                            </m:e>
                          </m:rad>
                        </m:den>
                      </m:f>
                      <m:r>
                        <a:rPr lang="en-US" altLang="zh-CN" i="1">
                          <a:latin typeface="Cambria Math"/>
                        </a:rPr>
                        <m:t>𝑒𝑥𝑝</m:t>
                      </m:r>
                      <m:r>
                        <a:rPr lang="en-US" altLang="zh-CN" i="1">
                          <a:latin typeface="Cambria Math"/>
                        </a:rPr>
                        <m:t>(−</m:t>
                      </m:r>
                      <m:f>
                        <m:fPr>
                          <m:ctrlPr>
                            <a:rPr lang="zh-CN" altLang="zh-CN" i="1">
                              <a:latin typeface="Cambria Math"/>
                            </a:rPr>
                          </m:ctrlPr>
                        </m:fPr>
                        <m:num>
                          <m:r>
                            <a:rPr lang="en-US" altLang="zh-CN" i="1">
                              <a:latin typeface="Cambria Math"/>
                            </a:rPr>
                            <m:t>(</m:t>
                          </m:r>
                          <m:sSub>
                            <m:sSubPr>
                              <m:ctrlPr>
                                <a:rPr lang="zh-CN" altLang="zh-CN" i="1">
                                  <a:latin typeface="Cambria Math"/>
                                </a:rPr>
                              </m:ctrlPr>
                            </m:sSubPr>
                            <m:e>
                              <m:r>
                                <a:rPr lang="en-US" altLang="zh-CN" i="1">
                                  <a:latin typeface="Cambria Math"/>
                                </a:rPr>
                                <m:t>𝑥</m:t>
                              </m:r>
                            </m:e>
                            <m:sub>
                              <m:r>
                                <a:rPr lang="en-US" altLang="zh-CN" i="1">
                                  <a:latin typeface="Cambria Math"/>
                                </a:rPr>
                                <m:t>𝑗</m:t>
                              </m:r>
                            </m:sub>
                          </m:sSub>
                          <m:r>
                            <a:rPr lang="en-US" altLang="zh-CN" i="1">
                              <a:latin typeface="Cambria Math"/>
                            </a:rPr>
                            <m:t>−</m:t>
                          </m:r>
                          <m:sSub>
                            <m:sSubPr>
                              <m:ctrlPr>
                                <a:rPr lang="zh-CN" altLang="zh-CN" i="1">
                                  <a:latin typeface="Cambria Math"/>
                                </a:rPr>
                              </m:ctrlPr>
                            </m:sSubPr>
                            <m:e>
                              <m:r>
                                <a:rPr lang="en-US" altLang="zh-CN" i="1">
                                  <a:latin typeface="Cambria Math"/>
                                </a:rPr>
                                <m:t>𝜇</m:t>
                              </m:r>
                            </m:e>
                            <m:sub>
                              <m:r>
                                <a:rPr lang="en-US" altLang="zh-CN" i="1">
                                  <a:latin typeface="Cambria Math"/>
                                </a:rPr>
                                <m:t>𝑘</m:t>
                              </m:r>
                            </m:sub>
                          </m:sSub>
                          <m:sSup>
                            <m:sSupPr>
                              <m:ctrlPr>
                                <a:rPr lang="zh-CN" altLang="zh-CN" i="1">
                                  <a:latin typeface="Cambria Math"/>
                                </a:rPr>
                              </m:ctrlPr>
                            </m:sSupPr>
                            <m:e>
                              <m:r>
                                <a:rPr lang="en-US" altLang="zh-CN" i="1">
                                  <a:latin typeface="Cambria Math"/>
                                </a:rPr>
                                <m:t>)</m:t>
                              </m:r>
                            </m:e>
                            <m:sup>
                              <m:r>
                                <a:rPr lang="en-US" altLang="zh-CN" i="1">
                                  <a:latin typeface="Cambria Math"/>
                                </a:rPr>
                                <m:t>2</m:t>
                              </m:r>
                            </m:sup>
                          </m:sSup>
                        </m:num>
                        <m:den>
                          <m:r>
                            <a:rPr lang="en-US" altLang="zh-CN" i="1">
                              <a:latin typeface="Cambria Math"/>
                            </a:rPr>
                            <m:t>2</m:t>
                          </m:r>
                          <m:sSubSup>
                            <m:sSubSupPr>
                              <m:ctrlPr>
                                <a:rPr lang="zh-CN" altLang="zh-CN" i="1">
                                  <a:latin typeface="Cambria Math"/>
                                </a:rPr>
                              </m:ctrlPr>
                            </m:sSubSupPr>
                            <m:e>
                              <m:r>
                                <a:rPr lang="en-US" altLang="zh-CN" i="1">
                                  <a:latin typeface="Cambria Math"/>
                                </a:rPr>
                                <m:t>𝜎</m:t>
                              </m:r>
                            </m:e>
                            <m:sub>
                              <m:r>
                                <a:rPr lang="en-US" altLang="zh-CN" i="1">
                                  <a:latin typeface="Cambria Math"/>
                                </a:rPr>
                                <m:t>𝑘</m:t>
                              </m:r>
                            </m:sub>
                            <m:sup>
                              <m:r>
                                <a:rPr lang="en-US" altLang="zh-CN" i="1">
                                  <a:latin typeface="Cambria Math"/>
                                </a:rPr>
                                <m:t>2</m:t>
                              </m:r>
                            </m:sup>
                          </m:sSubSup>
                        </m:den>
                      </m:f>
                      <m:r>
                        <a:rPr lang="en-US" altLang="zh-CN" i="1">
                          <a:latin typeface="Cambria Math"/>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686533" y="2780928"/>
                <a:ext cx="5903640" cy="1038105"/>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多项式</a:t>
            </a:r>
            <a:r>
              <a:rPr lang="zh-CN" altLang="en-US" dirty="0"/>
              <a:t>朴素贝叶斯分类器</a:t>
            </a:r>
          </a:p>
        </p:txBody>
      </p:sp>
      <p:sp>
        <p:nvSpPr>
          <p:cNvPr id="4" name="内容占位符 2"/>
          <p:cNvSpPr>
            <a:spLocks noGrp="1"/>
          </p:cNvSpPr>
          <p:nvPr>
            <p:ph idx="1"/>
          </p:nvPr>
        </p:nvSpPr>
        <p:spPr>
          <a:xfrm>
            <a:off x="179512" y="1119434"/>
            <a:ext cx="7992888" cy="1301454"/>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多项式朴素</a:t>
            </a:r>
            <a:r>
              <a:rPr lang="zh-CN" altLang="en-US" dirty="0" smtClean="0">
                <a:latin typeface="华文楷体" panose="02010600040101010101" pitchFamily="2" charset="-122"/>
                <a:ea typeface="华文楷体" panose="02010600040101010101" pitchFamily="2" charset="-122"/>
              </a:rPr>
              <a:t>贝叶斯分类器实验</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en-US" altLang="zh-CN" dirty="0" err="1">
                <a:latin typeface="华文楷体" panose="02010600040101010101" pitchFamily="2" charset="-122"/>
                <a:ea typeface="华文楷体" panose="02010600040101010101" pitchFamily="2" charset="-122"/>
                <a:cs typeface="Times New Roman" pitchFamily="18" charset="0"/>
              </a:rPr>
              <a:t>MultinomialNB</a:t>
            </a:r>
            <a:r>
              <a:rPr lang="zh-CN" altLang="en-US" dirty="0">
                <a:latin typeface="华文楷体" panose="02010600040101010101" pitchFamily="2" charset="-122"/>
                <a:ea typeface="华文楷体" panose="02010600040101010101" pitchFamily="2" charset="-122"/>
                <a:cs typeface="Times New Roman" pitchFamily="18" charset="0"/>
              </a:rPr>
              <a:t>假设特征的先验概率为多项式分布，即如下式：</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643114"/>
            <a:ext cx="48672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743325"/>
            <a:ext cx="40671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矩形 5"/>
              <p:cNvSpPr/>
              <p:nvPr/>
            </p:nvSpPr>
            <p:spPr>
              <a:xfrm>
                <a:off x="2822724" y="2543290"/>
                <a:ext cx="3222100" cy="676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𝑃</m:t>
                      </m:r>
                      <m:r>
                        <a:rPr lang="en-US" altLang="zh-CN" i="1">
                          <a:latin typeface="Cambria Math"/>
                        </a:rPr>
                        <m:t>(</m:t>
                      </m:r>
                      <m:sSub>
                        <m:sSubPr>
                          <m:ctrlPr>
                            <a:rPr lang="zh-CN" altLang="zh-CN" i="1">
                              <a:latin typeface="Cambria Math"/>
                            </a:rPr>
                          </m:ctrlPr>
                        </m:sSubPr>
                        <m:e>
                          <m:r>
                            <a:rPr lang="en-US" altLang="zh-CN" i="1">
                              <a:latin typeface="Cambria Math"/>
                            </a:rPr>
                            <m:t>𝑋</m:t>
                          </m:r>
                        </m:e>
                        <m:sub>
                          <m:r>
                            <a:rPr lang="en-US" altLang="zh-CN" i="1">
                              <a:latin typeface="Cambria Math"/>
                            </a:rPr>
                            <m:t>𝑗</m:t>
                          </m:r>
                        </m:sub>
                      </m:sSub>
                      <m:r>
                        <a:rPr lang="en-US" altLang="zh-CN" i="1">
                          <a:latin typeface="Cambria Math"/>
                        </a:rPr>
                        <m:t>=</m:t>
                      </m:r>
                      <m:sSub>
                        <m:sSubPr>
                          <m:ctrlPr>
                            <a:rPr lang="zh-CN" altLang="zh-CN" i="1">
                              <a:latin typeface="Cambria Math"/>
                            </a:rPr>
                          </m:ctrlPr>
                        </m:sSubPr>
                        <m:e>
                          <m:r>
                            <a:rPr lang="en-US" altLang="zh-CN" i="1">
                              <a:latin typeface="Cambria Math"/>
                            </a:rPr>
                            <m:t>𝑥</m:t>
                          </m:r>
                        </m:e>
                        <m:sub>
                          <m:r>
                            <a:rPr lang="en-US" altLang="zh-CN" i="1">
                              <a:latin typeface="Cambria Math"/>
                            </a:rPr>
                            <m:t>𝑗𝑙</m:t>
                          </m:r>
                        </m:sub>
                      </m:sSub>
                      <m:r>
                        <a:rPr lang="en-US" altLang="zh-CN" i="1">
                          <a:latin typeface="Cambria Math"/>
                        </a:rPr>
                        <m:t>|</m:t>
                      </m:r>
                      <m:r>
                        <a:rPr lang="en-US" altLang="zh-CN" i="1">
                          <a:latin typeface="Cambria Math"/>
                        </a:rPr>
                        <m:t>𝑌</m:t>
                      </m:r>
                      <m:r>
                        <a:rPr lang="en-US" altLang="zh-CN" i="1">
                          <a:latin typeface="Cambria Math"/>
                        </a:rPr>
                        <m:t>=</m:t>
                      </m:r>
                      <m:sSub>
                        <m:sSubPr>
                          <m:ctrlPr>
                            <a:rPr lang="zh-CN" altLang="zh-CN" i="1">
                              <a:latin typeface="Cambria Math"/>
                            </a:rPr>
                          </m:ctrlPr>
                        </m:sSubPr>
                        <m:e>
                          <m:r>
                            <a:rPr lang="en-US" altLang="zh-CN" i="1">
                              <a:latin typeface="Cambria Math"/>
                            </a:rPr>
                            <m:t>𝐶</m:t>
                          </m:r>
                        </m:e>
                        <m:sub>
                          <m:r>
                            <a:rPr lang="en-US" altLang="zh-CN" i="1">
                              <a:latin typeface="Cambria Math"/>
                            </a:rPr>
                            <m:t>𝑘</m:t>
                          </m:r>
                        </m:sub>
                      </m:sSub>
                      <m:r>
                        <a:rPr lang="en-US" altLang="zh-CN" i="1">
                          <a:latin typeface="Cambria Math"/>
                        </a:rPr>
                        <m:t>)=</m:t>
                      </m:r>
                      <m:f>
                        <m:fPr>
                          <m:ctrlPr>
                            <a:rPr lang="zh-CN" altLang="zh-CN" i="1">
                              <a:latin typeface="Cambria Math"/>
                            </a:rPr>
                          </m:ctrlPr>
                        </m:fPr>
                        <m:num>
                          <m:sSub>
                            <m:sSubPr>
                              <m:ctrlPr>
                                <a:rPr lang="zh-CN" altLang="zh-CN" i="1">
                                  <a:latin typeface="Cambria Math"/>
                                </a:rPr>
                              </m:ctrlPr>
                            </m:sSubPr>
                            <m:e>
                              <m:r>
                                <a:rPr lang="en-US" altLang="zh-CN" i="1">
                                  <a:latin typeface="Cambria Math"/>
                                </a:rPr>
                                <m:t>𝑥</m:t>
                              </m:r>
                            </m:e>
                            <m:sub>
                              <m:r>
                                <a:rPr lang="en-US" altLang="zh-CN" i="1">
                                  <a:latin typeface="Cambria Math"/>
                                </a:rPr>
                                <m:t>𝑗𝑙</m:t>
                              </m:r>
                            </m:sub>
                          </m:sSub>
                          <m:r>
                            <a:rPr lang="en-US" altLang="zh-CN" i="1">
                              <a:latin typeface="Cambria Math"/>
                            </a:rPr>
                            <m:t>+</m:t>
                          </m:r>
                          <m:r>
                            <a:rPr lang="en-US" altLang="zh-CN" i="1">
                              <a:latin typeface="Cambria Math"/>
                            </a:rPr>
                            <m:t>𝜆</m:t>
                          </m:r>
                        </m:num>
                        <m:den>
                          <m:sSub>
                            <m:sSubPr>
                              <m:ctrlPr>
                                <a:rPr lang="zh-CN" altLang="zh-CN" i="1">
                                  <a:latin typeface="Cambria Math"/>
                                </a:rPr>
                              </m:ctrlPr>
                            </m:sSubPr>
                            <m:e>
                              <m:r>
                                <a:rPr lang="en-US" altLang="zh-CN" i="1">
                                  <a:latin typeface="Cambria Math"/>
                                </a:rPr>
                                <m:t>𝑚</m:t>
                              </m:r>
                            </m:e>
                            <m:sub>
                              <m:r>
                                <a:rPr lang="en-US" altLang="zh-CN" i="1">
                                  <a:latin typeface="Cambria Math"/>
                                </a:rPr>
                                <m:t>𝑘</m:t>
                              </m:r>
                            </m:sub>
                          </m:sSub>
                          <m:r>
                            <a:rPr lang="en-US" altLang="zh-CN" i="1">
                              <a:latin typeface="Cambria Math"/>
                            </a:rPr>
                            <m:t>+</m:t>
                          </m:r>
                          <m:r>
                            <a:rPr lang="en-US" altLang="zh-CN" i="1">
                              <a:latin typeface="Cambria Math"/>
                            </a:rPr>
                            <m:t>𝑛</m:t>
                          </m:r>
                          <m:r>
                            <a:rPr lang="en-US" altLang="zh-CN" i="1">
                              <a:latin typeface="Cambria Math"/>
                            </a:rPr>
                            <m:t>𝜆</m:t>
                          </m:r>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822724" y="2543290"/>
                <a:ext cx="3222100" cy="676852"/>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矩形 7"/>
          <p:cNvSpPr/>
          <p:nvPr/>
        </p:nvSpPr>
        <p:spPr>
          <a:xfrm>
            <a:off x="720080" y="6196955"/>
            <a:ext cx="7812360" cy="369332"/>
          </a:xfrm>
          <a:prstGeom prst="rect">
            <a:avLst/>
          </a:prstGeom>
        </p:spPr>
        <p:txBody>
          <a:bodyPr wrap="square">
            <a:spAutoFit/>
          </a:bodyPr>
          <a:lstStyle/>
          <a:p>
            <a:r>
              <a:rPr lang="zh-CN" altLang="en-US" dirty="0" smtClean="0"/>
              <a:t>多项式朴素贝叶斯算法原理参考：</a:t>
            </a:r>
            <a:r>
              <a:rPr lang="zh-CN" altLang="en-US" dirty="0"/>
              <a:t>同上</a:t>
            </a: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7-7 </a:t>
            </a:r>
            <a:r>
              <a:rPr lang="zh-CN" altLang="en-US" dirty="0" smtClean="0"/>
              <a:t>伯努利朴素贝叶斯分类器</a:t>
            </a:r>
            <a:r>
              <a:rPr lang="en-US" altLang="zh-CN" dirty="0" smtClean="0"/>
              <a:t> </a:t>
            </a:r>
            <a:endParaRPr lang="zh-CN" altLang="en-US" dirty="0"/>
          </a:p>
        </p:txBody>
      </p:sp>
      <p:sp>
        <p:nvSpPr>
          <p:cNvPr id="4" name="内容占位符 2"/>
          <p:cNvSpPr>
            <a:spLocks noGrp="1"/>
          </p:cNvSpPr>
          <p:nvPr>
            <p:ph idx="1"/>
          </p:nvPr>
        </p:nvSpPr>
        <p:spPr>
          <a:xfrm>
            <a:off x="179512" y="1119434"/>
            <a:ext cx="7992888" cy="1499436"/>
          </a:xfrm>
        </p:spPr>
        <p:txBody>
          <a:bodyPr>
            <a:normAutofit/>
          </a:bodyPr>
          <a:lstStyle/>
          <a:p>
            <a:pPr>
              <a:buFont typeface="Wingdings" pitchFamily="2" charset="2"/>
              <a:buChar char="l"/>
            </a:pPr>
            <a:r>
              <a:rPr lang="zh-CN" altLang="en-US" dirty="0">
                <a:latin typeface="Times New Roman" pitchFamily="18" charset="0"/>
                <a:ea typeface="华文楷体" pitchFamily="2" charset="-122"/>
                <a:cs typeface="Times New Roman" pitchFamily="18" charset="0"/>
              </a:rPr>
              <a:t>伯努利朴素贝叶斯分类器 </a:t>
            </a:r>
            <a:r>
              <a:rPr lang="zh-CN" altLang="en-US" dirty="0" smtClean="0">
                <a:latin typeface="Times New Roman" pitchFamily="18" charset="0"/>
                <a:ea typeface="华文楷体" pitchFamily="2" charset="-122"/>
                <a:cs typeface="Times New Roman" pitchFamily="18" charset="0"/>
              </a:rPr>
              <a:t>实验</a:t>
            </a:r>
            <a:endParaRPr lang="en-US" altLang="zh-CN" dirty="0" smtClean="0">
              <a:latin typeface="Times New Roman" pitchFamily="18" charset="0"/>
              <a:ea typeface="华文楷体" pitchFamily="2" charset="-122"/>
              <a:cs typeface="Times New Roman" pitchFamily="18" charset="0"/>
            </a:endParaRPr>
          </a:p>
          <a:p>
            <a:pPr>
              <a:buFont typeface="Wingdings" pitchFamily="2" charset="2"/>
              <a:buChar char="l"/>
            </a:pPr>
            <a:r>
              <a:rPr lang="en-US" altLang="zh-CN" dirty="0" err="1">
                <a:latin typeface="Times New Roman" pitchFamily="18" charset="0"/>
                <a:ea typeface="华文楷体" pitchFamily="2" charset="-122"/>
                <a:cs typeface="Times New Roman" pitchFamily="18" charset="0"/>
              </a:rPr>
              <a:t>BernoulliNB</a:t>
            </a:r>
            <a:r>
              <a:rPr lang="zh-CN" altLang="en-US" dirty="0">
                <a:latin typeface="Times New Roman" pitchFamily="18" charset="0"/>
                <a:ea typeface="华文楷体" pitchFamily="2" charset="-122"/>
                <a:cs typeface="Times New Roman" pitchFamily="18" charset="0"/>
              </a:rPr>
              <a:t>假设特征的先验概率为二元伯努利分布，即如下式：</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3863305"/>
            <a:ext cx="45243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861048"/>
            <a:ext cx="39814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矩形 2"/>
              <p:cNvSpPr/>
              <p:nvPr/>
            </p:nvSpPr>
            <p:spPr>
              <a:xfrm>
                <a:off x="2960950" y="2708920"/>
                <a:ext cx="3222100" cy="676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𝑃</m:t>
                      </m:r>
                      <m:r>
                        <a:rPr lang="en-US" altLang="zh-CN" i="1">
                          <a:latin typeface="Cambria Math"/>
                        </a:rPr>
                        <m:t>(</m:t>
                      </m:r>
                      <m:sSub>
                        <m:sSubPr>
                          <m:ctrlPr>
                            <a:rPr lang="zh-CN" altLang="zh-CN" i="1">
                              <a:latin typeface="Cambria Math"/>
                            </a:rPr>
                          </m:ctrlPr>
                        </m:sSubPr>
                        <m:e>
                          <m:r>
                            <a:rPr lang="en-US" altLang="zh-CN" i="1">
                              <a:latin typeface="Cambria Math"/>
                            </a:rPr>
                            <m:t>𝑋</m:t>
                          </m:r>
                        </m:e>
                        <m:sub>
                          <m:r>
                            <a:rPr lang="en-US" altLang="zh-CN" i="1">
                              <a:latin typeface="Cambria Math"/>
                            </a:rPr>
                            <m:t>𝑗</m:t>
                          </m:r>
                        </m:sub>
                      </m:sSub>
                      <m:r>
                        <a:rPr lang="en-US" altLang="zh-CN" i="1">
                          <a:latin typeface="Cambria Math"/>
                        </a:rPr>
                        <m:t>=</m:t>
                      </m:r>
                      <m:sSub>
                        <m:sSubPr>
                          <m:ctrlPr>
                            <a:rPr lang="zh-CN" altLang="zh-CN" i="1">
                              <a:latin typeface="Cambria Math"/>
                            </a:rPr>
                          </m:ctrlPr>
                        </m:sSubPr>
                        <m:e>
                          <m:r>
                            <a:rPr lang="en-US" altLang="zh-CN" i="1">
                              <a:latin typeface="Cambria Math"/>
                            </a:rPr>
                            <m:t>𝑥</m:t>
                          </m:r>
                        </m:e>
                        <m:sub>
                          <m:r>
                            <a:rPr lang="en-US" altLang="zh-CN" i="1">
                              <a:latin typeface="Cambria Math"/>
                            </a:rPr>
                            <m:t>𝑗𝑙</m:t>
                          </m:r>
                        </m:sub>
                      </m:sSub>
                      <m:r>
                        <a:rPr lang="en-US" altLang="zh-CN" i="1">
                          <a:latin typeface="Cambria Math"/>
                        </a:rPr>
                        <m:t>|</m:t>
                      </m:r>
                      <m:r>
                        <a:rPr lang="en-US" altLang="zh-CN" i="1">
                          <a:latin typeface="Cambria Math"/>
                        </a:rPr>
                        <m:t>𝑌</m:t>
                      </m:r>
                      <m:r>
                        <a:rPr lang="en-US" altLang="zh-CN" i="1">
                          <a:latin typeface="Cambria Math"/>
                        </a:rPr>
                        <m:t>=</m:t>
                      </m:r>
                      <m:sSub>
                        <m:sSubPr>
                          <m:ctrlPr>
                            <a:rPr lang="zh-CN" altLang="zh-CN" i="1">
                              <a:latin typeface="Cambria Math"/>
                            </a:rPr>
                          </m:ctrlPr>
                        </m:sSubPr>
                        <m:e>
                          <m:r>
                            <a:rPr lang="en-US" altLang="zh-CN" i="1">
                              <a:latin typeface="Cambria Math"/>
                            </a:rPr>
                            <m:t>𝐶</m:t>
                          </m:r>
                        </m:e>
                        <m:sub>
                          <m:r>
                            <a:rPr lang="en-US" altLang="zh-CN" i="1">
                              <a:latin typeface="Cambria Math"/>
                            </a:rPr>
                            <m:t>𝑘</m:t>
                          </m:r>
                        </m:sub>
                      </m:sSub>
                      <m:r>
                        <a:rPr lang="en-US" altLang="zh-CN" i="1">
                          <a:latin typeface="Cambria Math"/>
                        </a:rPr>
                        <m:t>)=</m:t>
                      </m:r>
                      <m:f>
                        <m:fPr>
                          <m:ctrlPr>
                            <a:rPr lang="zh-CN" altLang="zh-CN" i="1">
                              <a:latin typeface="Cambria Math"/>
                            </a:rPr>
                          </m:ctrlPr>
                        </m:fPr>
                        <m:num>
                          <m:sSub>
                            <m:sSubPr>
                              <m:ctrlPr>
                                <a:rPr lang="zh-CN" altLang="zh-CN" i="1">
                                  <a:latin typeface="Cambria Math"/>
                                </a:rPr>
                              </m:ctrlPr>
                            </m:sSubPr>
                            <m:e>
                              <m:r>
                                <a:rPr lang="en-US" altLang="zh-CN" i="1">
                                  <a:latin typeface="Cambria Math"/>
                                </a:rPr>
                                <m:t>𝑥</m:t>
                              </m:r>
                            </m:e>
                            <m:sub>
                              <m:r>
                                <a:rPr lang="en-US" altLang="zh-CN" i="1">
                                  <a:latin typeface="Cambria Math"/>
                                </a:rPr>
                                <m:t>𝑗𝑙</m:t>
                              </m:r>
                            </m:sub>
                          </m:sSub>
                          <m:r>
                            <a:rPr lang="en-US" altLang="zh-CN" i="1">
                              <a:latin typeface="Cambria Math"/>
                            </a:rPr>
                            <m:t>+</m:t>
                          </m:r>
                          <m:r>
                            <a:rPr lang="en-US" altLang="zh-CN" i="1">
                              <a:latin typeface="Cambria Math"/>
                            </a:rPr>
                            <m:t>𝜆</m:t>
                          </m:r>
                        </m:num>
                        <m:den>
                          <m:sSub>
                            <m:sSubPr>
                              <m:ctrlPr>
                                <a:rPr lang="zh-CN" altLang="zh-CN" i="1">
                                  <a:latin typeface="Cambria Math"/>
                                </a:rPr>
                              </m:ctrlPr>
                            </m:sSubPr>
                            <m:e>
                              <m:r>
                                <a:rPr lang="en-US" altLang="zh-CN" i="1">
                                  <a:latin typeface="Cambria Math"/>
                                </a:rPr>
                                <m:t>𝑚</m:t>
                              </m:r>
                            </m:e>
                            <m:sub>
                              <m:r>
                                <a:rPr lang="en-US" altLang="zh-CN" i="1">
                                  <a:latin typeface="Cambria Math"/>
                                </a:rPr>
                                <m:t>𝑘</m:t>
                              </m:r>
                            </m:sub>
                          </m:sSub>
                          <m:r>
                            <a:rPr lang="en-US" altLang="zh-CN" i="1">
                              <a:latin typeface="Cambria Math"/>
                            </a:rPr>
                            <m:t>+</m:t>
                          </m:r>
                          <m:r>
                            <a:rPr lang="en-US" altLang="zh-CN" i="1">
                              <a:latin typeface="Cambria Math"/>
                            </a:rPr>
                            <m:t>𝑛</m:t>
                          </m:r>
                          <m:r>
                            <a:rPr lang="en-US" altLang="zh-CN" i="1">
                              <a:latin typeface="Cambria Math"/>
                            </a:rPr>
                            <m:t>𝜆</m:t>
                          </m:r>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960950" y="2708920"/>
                <a:ext cx="3222100" cy="676852"/>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矩形 7"/>
          <p:cNvSpPr/>
          <p:nvPr/>
        </p:nvSpPr>
        <p:spPr>
          <a:xfrm>
            <a:off x="720080" y="6196955"/>
            <a:ext cx="7812360" cy="369332"/>
          </a:xfrm>
          <a:prstGeom prst="rect">
            <a:avLst/>
          </a:prstGeom>
        </p:spPr>
        <p:txBody>
          <a:bodyPr wrap="square">
            <a:spAutoFit/>
          </a:bodyPr>
          <a:lstStyle/>
          <a:p>
            <a:r>
              <a:rPr lang="zh-CN" altLang="en-US" dirty="0" smtClean="0"/>
              <a:t>伯努利朴素贝叶斯算法原理参考：</a:t>
            </a:r>
            <a:r>
              <a:rPr lang="zh-CN" altLang="en-US" dirty="0"/>
              <a:t>同上</a:t>
            </a: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朴素贝叶斯类算法小结</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rPr>
              <a:t>这三个类适用的分类场景各不</a:t>
            </a:r>
            <a:r>
              <a:rPr lang="zh-CN" altLang="en-US" dirty="0" smtClean="0">
                <a:latin typeface="华文楷体" panose="02010600040101010101" pitchFamily="2" charset="-122"/>
                <a:ea typeface="华文楷体" panose="02010600040101010101" pitchFamily="2" charset="-122"/>
              </a:rPr>
              <a:t>相同</a:t>
            </a:r>
            <a:endParaRPr lang="en-US" altLang="zh-CN"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样本特征的分布大部分是连续值，使用</a:t>
            </a:r>
            <a:r>
              <a:rPr lang="en-US" altLang="zh-CN" dirty="0" err="1">
                <a:latin typeface="华文楷体" panose="02010600040101010101" pitchFamily="2" charset="-122"/>
                <a:ea typeface="华文楷体" panose="02010600040101010101" pitchFamily="2" charset="-122"/>
              </a:rPr>
              <a:t>GaussianNB</a:t>
            </a:r>
            <a:r>
              <a:rPr lang="zh-CN" altLang="en-US" dirty="0">
                <a:latin typeface="华文楷体" panose="02010600040101010101" pitchFamily="2" charset="-122"/>
                <a:ea typeface="华文楷体" panose="02010600040101010101" pitchFamily="2" charset="-122"/>
              </a:rPr>
              <a:t>会比较好</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如果样本特征的分大部分是多元离散值，使用</a:t>
            </a:r>
            <a:r>
              <a:rPr lang="en-US" altLang="zh-CN" dirty="0" err="1">
                <a:latin typeface="华文楷体" panose="02010600040101010101" pitchFamily="2" charset="-122"/>
                <a:ea typeface="华文楷体" panose="02010600040101010101" pitchFamily="2" charset="-122"/>
              </a:rPr>
              <a:t>MultinomialNB</a:t>
            </a:r>
            <a:r>
              <a:rPr lang="zh-CN" altLang="en-US" dirty="0">
                <a:latin typeface="华文楷体" panose="02010600040101010101" pitchFamily="2" charset="-122"/>
                <a:ea typeface="华文楷体" panose="02010600040101010101" pitchFamily="2" charset="-122"/>
              </a:rPr>
              <a:t>比较合适</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样本特征是二元离散值或者很稀疏的多元离散值，应该使用</a:t>
            </a:r>
            <a:r>
              <a:rPr lang="en-US" altLang="zh-CN" dirty="0" err="1" smtClean="0">
                <a:latin typeface="华文楷体" panose="02010600040101010101" pitchFamily="2" charset="-122"/>
                <a:ea typeface="华文楷体" panose="02010600040101010101" pitchFamily="2" charset="-122"/>
              </a:rPr>
              <a:t>BernoulliNB</a:t>
            </a:r>
            <a:endParaRPr lang="zh-CN" altLang="en-US" dirty="0"/>
          </a:p>
        </p:txBody>
      </p:sp>
    </p:spTree>
    <p:extLst>
      <p:ext uri="{BB962C8B-B14F-4D97-AF65-F5344CB8AC3E}">
        <p14:creationId xmlns:p14="http://schemas.microsoft.com/office/powerpoint/2010/main" val="1679359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7-8 </a:t>
            </a:r>
            <a:r>
              <a:rPr lang="zh-CN" altLang="en-US" dirty="0" smtClean="0"/>
              <a:t>支持向量机</a:t>
            </a:r>
            <a:r>
              <a:rPr lang="en-US" altLang="zh-CN" dirty="0" smtClean="0"/>
              <a:t> </a:t>
            </a:r>
            <a:endParaRPr lang="zh-CN" altLang="en-US" dirty="0"/>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9217" name="Picture 1" descr="C:\Users\dell\AppData\Roaming\Tencent\Users\347916416\QQ\WinTemp\RichOle\U9ZI3ERFZ_ZEFQHDZXH`$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52936"/>
            <a:ext cx="472440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216" y="2924944"/>
            <a:ext cx="4152900" cy="183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zh-CN" altLang="en-US" dirty="0" smtClean="0"/>
              <a:t>支持向量机算法原理参考：</a:t>
            </a:r>
            <a:r>
              <a:rPr lang="en-US" altLang="zh-CN" dirty="0"/>
              <a:t>http://www.cnblogs.com/pinard/p/6097604.html</a:t>
            </a:r>
            <a:endParaRPr lang="zh-CN" altLang="en-US" dirty="0"/>
          </a:p>
        </p:txBody>
      </p:sp>
      <p:sp>
        <p:nvSpPr>
          <p:cNvPr id="3" name="内容占位符 2"/>
          <p:cNvSpPr>
            <a:spLocks noGrp="1"/>
          </p:cNvSpPr>
          <p:nvPr>
            <p:ph idx="1"/>
          </p:nvPr>
        </p:nvSpPr>
        <p:spPr>
          <a:xfrm>
            <a:off x="445170" y="978568"/>
            <a:ext cx="8229599" cy="578224"/>
          </a:xfrm>
        </p:spPr>
        <p:txBody>
          <a:bodyPr/>
          <a:lstStyle/>
          <a:p>
            <a:r>
              <a:rPr lang="zh-CN" altLang="en-US" dirty="0" smtClean="0">
                <a:latin typeface="华文楷体" panose="02010600040101010101" pitchFamily="2" charset="-122"/>
                <a:ea typeface="华文楷体" panose="02010600040101010101" pitchFamily="2" charset="-122"/>
              </a:rPr>
              <a:t>基本支持向量机实验</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7-9  Nu-Support Vector Classification</a:t>
            </a:r>
            <a:endParaRPr lang="zh-CN" altLang="en-US" dirty="0"/>
          </a:p>
        </p:txBody>
      </p:sp>
      <p:sp>
        <p:nvSpPr>
          <p:cNvPr id="4" name="内容占位符 2"/>
          <p:cNvSpPr>
            <a:spLocks noGrp="1"/>
          </p:cNvSpPr>
          <p:nvPr>
            <p:ph idx="1"/>
          </p:nvPr>
        </p:nvSpPr>
        <p:spPr>
          <a:xfrm>
            <a:off x="179512" y="1119434"/>
            <a:ext cx="7992888" cy="653382"/>
          </a:xfrm>
        </p:spPr>
        <p:txBody>
          <a:bodyPr>
            <a:normAutofit/>
          </a:bodyPr>
          <a:lstStyle/>
          <a:p>
            <a:pPr>
              <a:buFont typeface="Wingdings" pitchFamily="2" charset="2"/>
              <a:buChar char="l"/>
            </a:pPr>
            <a:r>
              <a:rPr lang="en-US" altLang="zh-CN" dirty="0" smtClean="0">
                <a:latin typeface="华文楷体" panose="02010600040101010101" pitchFamily="2" charset="-122"/>
                <a:ea typeface="华文楷体" panose="02010600040101010101" pitchFamily="2" charset="-122"/>
              </a:rPr>
              <a:t>Nu</a:t>
            </a:r>
            <a:r>
              <a:rPr lang="zh-CN" altLang="en-US" dirty="0" smtClean="0">
                <a:latin typeface="华文楷体" panose="02010600040101010101" pitchFamily="2" charset="-122"/>
                <a:ea typeface="华文楷体" panose="02010600040101010101" pitchFamily="2" charset="-122"/>
              </a:rPr>
              <a:t>支持向量机实验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6" y="2781101"/>
            <a:ext cx="49911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704" y="2965798"/>
            <a:ext cx="41148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5844756"/>
            <a:ext cx="9144000" cy="646331"/>
          </a:xfrm>
          <a:prstGeom prst="rect">
            <a:avLst/>
          </a:prstGeom>
        </p:spPr>
        <p:txBody>
          <a:bodyPr wrap="square">
            <a:spAutoFit/>
          </a:bodyPr>
          <a:lstStyle/>
          <a:p>
            <a:r>
              <a:rPr lang="en-US" altLang="zh-CN" dirty="0"/>
              <a:t>NU</a:t>
            </a:r>
            <a:r>
              <a:rPr lang="zh-CN" altLang="en-US" dirty="0" smtClean="0"/>
              <a:t>支持向量机算法原理参考：</a:t>
            </a:r>
            <a:r>
              <a:rPr lang="en-US" altLang="zh-CN" dirty="0"/>
              <a:t>http://scikit-learn.org/stable/modules/svm.html#svm-mathematical-formulation</a:t>
            </a:r>
            <a:endParaRPr lang="zh-CN" altLang="en-US" dirty="0"/>
          </a:p>
        </p:txBody>
      </p:sp>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7-10 </a:t>
            </a:r>
            <a:r>
              <a:rPr lang="zh-CN" altLang="en-US" dirty="0" smtClean="0"/>
              <a:t>线性支持向量机</a:t>
            </a:r>
            <a:endParaRPr lang="zh-CN" altLang="en-US" dirty="0"/>
          </a:p>
        </p:txBody>
      </p:sp>
      <p:sp>
        <p:nvSpPr>
          <p:cNvPr id="4" name="内容占位符 2"/>
          <p:cNvSpPr>
            <a:spLocks noGrp="1"/>
          </p:cNvSpPr>
          <p:nvPr>
            <p:ph idx="1"/>
          </p:nvPr>
        </p:nvSpPr>
        <p:spPr>
          <a:xfrm>
            <a:off x="179512" y="1119434"/>
            <a:ext cx="7992888" cy="653382"/>
          </a:xfrm>
        </p:spPr>
        <p:txBody>
          <a:bodyPr>
            <a:normAutofit/>
          </a:body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线性支持向量机实验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708920"/>
            <a:ext cx="44386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944565"/>
            <a:ext cx="43529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5844756"/>
            <a:ext cx="9144000" cy="369332"/>
          </a:xfrm>
          <a:prstGeom prst="rect">
            <a:avLst/>
          </a:prstGeom>
        </p:spPr>
        <p:txBody>
          <a:bodyPr wrap="square">
            <a:spAutoFit/>
          </a:bodyPr>
          <a:lstStyle/>
          <a:p>
            <a:r>
              <a:rPr lang="zh-CN" altLang="en-US" dirty="0" smtClean="0"/>
              <a:t>支持向量机算法原理参考：同上</a:t>
            </a:r>
            <a:endParaRPr lang="zh-CN" altLang="en-US" dirty="0"/>
          </a:p>
        </p:txBody>
      </p:sp>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支持向量机小结</a:t>
            </a:r>
            <a:endParaRPr lang="zh-CN" altLang="en-US" dirty="0"/>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
        <p:nvSpPr>
          <p:cNvPr id="8" name="内容占位符 2"/>
          <p:cNvSpPr>
            <a:spLocks noGrp="1"/>
          </p:cNvSpPr>
          <p:nvPr>
            <p:ph idx="1"/>
          </p:nvPr>
        </p:nvSpPr>
        <p:spPr>
          <a:xfrm>
            <a:off x="468313" y="1052736"/>
            <a:ext cx="7992888" cy="5040560"/>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支持向量机的优点是</a:t>
            </a:r>
            <a:r>
              <a:rPr lang="en-US" altLang="zh-CN" dirty="0" smtClean="0">
                <a:latin typeface="华文楷体" panose="02010600040101010101" pitchFamily="2" charset="-122"/>
                <a:ea typeface="华文楷体" panose="02010600040101010101" pitchFamily="2" charset="-122"/>
              </a:rPr>
              <a:t>:</a:t>
            </a: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高维空间中</a:t>
            </a:r>
            <a:r>
              <a:rPr lang="zh-CN" altLang="en-US" dirty="0" smtClean="0">
                <a:latin typeface="华文楷体" panose="02010600040101010101" pitchFamily="2" charset="-122"/>
                <a:ea typeface="华文楷体" panose="02010600040101010101" pitchFamily="2" charset="-122"/>
              </a:rPr>
              <a:t>有效</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维度数量大于样本数量的情况下仍然</a:t>
            </a:r>
            <a:r>
              <a:rPr lang="zh-CN" altLang="en-US" dirty="0" smtClean="0">
                <a:latin typeface="华文楷体" panose="02010600040101010101" pitchFamily="2" charset="-122"/>
                <a:ea typeface="华文楷体" panose="02010600040101010101" pitchFamily="2" charset="-122"/>
              </a:rPr>
              <a:t>有效</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可以</a:t>
            </a:r>
            <a:r>
              <a:rPr lang="zh-CN" altLang="en-US" dirty="0">
                <a:latin typeface="华文楷体" panose="02010600040101010101" pitchFamily="2" charset="-122"/>
                <a:ea typeface="华文楷体" panose="02010600040101010101" pitchFamily="2" charset="-122"/>
              </a:rPr>
              <a:t>为决策函数指定不同</a:t>
            </a:r>
            <a:r>
              <a:rPr lang="zh-CN" altLang="en-US" dirty="0" smtClean="0">
                <a:latin typeface="华文楷体" panose="02010600040101010101" pitchFamily="2" charset="-122"/>
                <a:ea typeface="华文楷体" panose="02010600040101010101" pitchFamily="2" charset="-122"/>
              </a:rPr>
              <a:t>的核函数</a:t>
            </a:r>
            <a:r>
              <a:rPr lang="zh-CN" altLang="en-US" dirty="0">
                <a:latin typeface="华文楷体" panose="02010600040101010101" pitchFamily="2" charset="-122"/>
                <a:ea typeface="华文楷体" panose="02010600040101010101" pitchFamily="2" charset="-122"/>
              </a:rPr>
              <a:t>。提供了通用</a:t>
            </a:r>
            <a:r>
              <a:rPr lang="zh-CN" altLang="en-US" dirty="0" smtClean="0">
                <a:latin typeface="华文楷体" panose="02010600040101010101" pitchFamily="2" charset="-122"/>
                <a:ea typeface="华文楷体" panose="02010600040101010101" pitchFamily="2" charset="-122"/>
              </a:rPr>
              <a:t>的核</a:t>
            </a:r>
            <a:r>
              <a:rPr lang="zh-CN" altLang="en-US" dirty="0">
                <a:latin typeface="华文楷体" panose="02010600040101010101" pitchFamily="2" charset="-122"/>
                <a:ea typeface="华文楷体" panose="02010600040101010101" pitchFamily="2" charset="-122"/>
              </a:rPr>
              <a:t>，但也可以指定定制</a:t>
            </a:r>
            <a:r>
              <a:rPr lang="zh-CN" altLang="en-US" dirty="0" smtClean="0">
                <a:latin typeface="华文楷体" panose="02010600040101010101" pitchFamily="2" charset="-122"/>
                <a:ea typeface="华文楷体" panose="02010600040101010101" pitchFamily="2" charset="-122"/>
              </a:rPr>
              <a:t>的核</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支持</a:t>
            </a:r>
            <a:r>
              <a:rPr lang="zh-CN" altLang="en-US" dirty="0">
                <a:latin typeface="华文楷体" panose="02010600040101010101" pitchFamily="2" charset="-122"/>
                <a:ea typeface="华文楷体" panose="02010600040101010101" pitchFamily="2" charset="-122"/>
              </a:rPr>
              <a:t>向量机的缺点是</a:t>
            </a:r>
            <a:r>
              <a:rPr lang="en-US" altLang="zh-CN" dirty="0" smtClean="0">
                <a:latin typeface="华文楷体" panose="02010600040101010101" pitchFamily="2" charset="-122"/>
                <a:ea typeface="华文楷体" panose="02010600040101010101" pitchFamily="2" charset="-122"/>
              </a:rPr>
              <a:t>:</a:t>
            </a: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特征数远大于样本数，则在选择核函数时避免过拟合，正则项</a:t>
            </a:r>
            <a:r>
              <a:rPr lang="zh-CN" altLang="en-US" dirty="0" smtClean="0">
                <a:latin typeface="华文楷体" panose="02010600040101010101" pitchFamily="2" charset="-122"/>
                <a:ea typeface="华文楷体" panose="02010600040101010101" pitchFamily="2" charset="-122"/>
              </a:rPr>
              <a:t>至关重要</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6587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a:t>
            </a:r>
            <a:r>
              <a:rPr lang="zh-CN" altLang="en-US" dirty="0" smtClean="0"/>
              <a:t>决策树</a:t>
            </a:r>
            <a:endParaRPr lang="zh-CN" altLang="en-US" dirty="0"/>
          </a:p>
        </p:txBody>
      </p:sp>
      <p:sp>
        <p:nvSpPr>
          <p:cNvPr id="4" name="内容占位符 2"/>
          <p:cNvSpPr>
            <a:spLocks noGrp="1"/>
          </p:cNvSpPr>
          <p:nvPr>
            <p:ph idx="1"/>
          </p:nvPr>
        </p:nvSpPr>
        <p:spPr>
          <a:xfrm>
            <a:off x="179512" y="1119434"/>
            <a:ext cx="7992888" cy="1301454"/>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决策树是一种用于分类和回归的非参数监督学习方法。目标是创建一个模型，通过学习从数据特性推断出的简单决策规则来预测目标变量的</a:t>
            </a:r>
            <a:r>
              <a:rPr lang="zh-CN" altLang="en-US" dirty="0" smtClean="0">
                <a:latin typeface="华文楷体" panose="02010600040101010101" pitchFamily="2" charset="-122"/>
                <a:ea typeface="华文楷体" panose="02010600040101010101" pitchFamily="2" charset="-122"/>
              </a:rPr>
              <a:t>值</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7054"/>
            <a:ext cx="47529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133749"/>
            <a:ext cx="441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zh-CN" altLang="en-US" dirty="0"/>
              <a:t>决策树</a:t>
            </a:r>
            <a:r>
              <a:rPr lang="zh-CN" altLang="en-US" dirty="0" smtClean="0"/>
              <a:t>算法原理参考：</a:t>
            </a:r>
            <a:r>
              <a:rPr lang="en-US" altLang="zh-CN" dirty="0"/>
              <a:t>https://www.cnblogs.com/pinard/p/6050306.html</a:t>
            </a:r>
            <a:endParaRPr lang="zh-CN" altLang="en-US" dirty="0"/>
          </a:p>
        </p:txBody>
      </p:sp>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060570" cy="609600"/>
          </a:xfrm>
        </p:spPr>
        <p:txBody>
          <a:bodyPr/>
          <a:lstStyle/>
          <a:p>
            <a:r>
              <a:rPr lang="en-US" altLang="zh-CN" dirty="0" smtClean="0"/>
              <a:t>7-12 </a:t>
            </a:r>
            <a:r>
              <a:rPr lang="zh-CN" altLang="en-US" dirty="0" smtClean="0"/>
              <a:t>额外决策树</a:t>
            </a:r>
            <a:endParaRPr lang="zh-CN" altLang="en-US" dirty="0"/>
          </a:p>
        </p:txBody>
      </p:sp>
      <p:sp>
        <p:nvSpPr>
          <p:cNvPr id="4" name="内容占位符 2"/>
          <p:cNvSpPr>
            <a:spLocks noGrp="1"/>
          </p:cNvSpPr>
          <p:nvPr>
            <p:ph idx="1"/>
          </p:nvPr>
        </p:nvSpPr>
        <p:spPr>
          <a:xfrm>
            <a:off x="179512" y="1119434"/>
            <a:ext cx="7992888" cy="653382"/>
          </a:xfrm>
        </p:spPr>
        <p:txBody>
          <a:bodyPr>
            <a:normAutofit/>
          </a:bodyPr>
          <a:lstStyle/>
          <a:p>
            <a:pPr>
              <a:buFont typeface="Wingdings" pitchFamily="2" charset="2"/>
              <a:buChar char="l"/>
            </a:pPr>
            <a:r>
              <a:rPr lang="zh-CN" altLang="en-US" dirty="0">
                <a:latin typeface="Times New Roman" pitchFamily="18" charset="0"/>
                <a:ea typeface="华文楷体" pitchFamily="2" charset="-122"/>
                <a:cs typeface="Times New Roman" pitchFamily="18" charset="0"/>
              </a:rPr>
              <a:t>额外</a:t>
            </a:r>
            <a:r>
              <a:rPr lang="zh-CN" altLang="en-US" dirty="0" smtClean="0">
                <a:latin typeface="Times New Roman" pitchFamily="18" charset="0"/>
                <a:ea typeface="华文楷体" pitchFamily="2" charset="-122"/>
                <a:cs typeface="Times New Roman" pitchFamily="18" charset="0"/>
              </a:rPr>
              <a:t>决策树实验</a:t>
            </a:r>
            <a:endParaRPr lang="en-US" altLang="zh-CN" dirty="0">
              <a:latin typeface="Times New Roman" pitchFamily="18" charset="0"/>
              <a:ea typeface="华文楷体" pitchFamily="2" charset="-122"/>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636912"/>
            <a:ext cx="46958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479" y="2788069"/>
            <a:ext cx="40100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问题定义</a:t>
            </a:r>
          </a:p>
        </p:txBody>
      </p:sp>
      <p:sp>
        <p:nvSpPr>
          <p:cNvPr id="4" name="内容占位符 2"/>
          <p:cNvSpPr>
            <a:spLocks noGrp="1"/>
          </p:cNvSpPr>
          <p:nvPr>
            <p:ph idx="1"/>
          </p:nvPr>
        </p:nvSpPr>
        <p:spPr>
          <a:xfrm>
            <a:off x="179512" y="1119434"/>
            <a:ext cx="7992888" cy="1445470"/>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当开始</a:t>
            </a:r>
            <a:r>
              <a:rPr lang="zh-CN" altLang="en-US" dirty="0">
                <a:latin typeface="华文楷体" panose="02010600040101010101" pitchFamily="2" charset="-122"/>
                <a:ea typeface="华文楷体" panose="02010600040101010101" pitchFamily="2" charset="-122"/>
              </a:rPr>
              <a:t>一个新的机器学习项目时，重要的事情之一是</a:t>
            </a:r>
            <a:r>
              <a:rPr lang="zh-CN" altLang="en-US" dirty="0" smtClean="0">
                <a:latin typeface="华文楷体" panose="02010600040101010101" pitchFamily="2" charset="-122"/>
                <a:ea typeface="华文楷体" panose="02010600040101010101" pitchFamily="2" charset="-122"/>
              </a:rPr>
              <a:t>定义问题</a:t>
            </a:r>
            <a:endParaRPr lang="zh-CN" altLang="en-US" dirty="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a:latin typeface="华文楷体" panose="02010600040101010101" pitchFamily="2" charset="-122"/>
                <a:ea typeface="华文楷体" panose="02010600040101010101" pitchFamily="2" charset="-122"/>
              </a:rPr>
              <a:t>问题定义有四个步骤，如下图所示：</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026" name="Picture 2" descr="http://s8.picofile.com/file/8338227734/ProblemDefin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636912"/>
            <a:ext cx="4114800" cy="388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599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060570" cy="609600"/>
          </a:xfrm>
        </p:spPr>
        <p:txBody>
          <a:bodyPr/>
          <a:lstStyle/>
          <a:p>
            <a:r>
              <a:rPr lang="zh-CN" altLang="en-US" dirty="0" smtClean="0"/>
              <a:t>决策树小结</a:t>
            </a:r>
            <a:endParaRPr lang="zh-CN" altLang="en-US" dirty="0"/>
          </a:p>
        </p:txBody>
      </p:sp>
      <p:sp>
        <p:nvSpPr>
          <p:cNvPr id="4" name="内容占位符 2"/>
          <p:cNvSpPr>
            <a:spLocks noGrp="1"/>
          </p:cNvSpPr>
          <p:nvPr>
            <p:ph idx="1"/>
          </p:nvPr>
        </p:nvSpPr>
        <p:spPr>
          <a:xfrm>
            <a:off x="179511" y="836712"/>
            <a:ext cx="8569201" cy="5832648"/>
          </a:xfrm>
        </p:spPr>
        <p:txBody>
          <a:bodyPr>
            <a:normAutofit fontScale="92500" lnSpcReduction="10000"/>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决策树算法的优点</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简单</a:t>
            </a:r>
            <a:r>
              <a:rPr lang="zh-CN" altLang="en-US" dirty="0">
                <a:latin typeface="华文楷体" panose="02010600040101010101" pitchFamily="2" charset="-122"/>
                <a:ea typeface="华文楷体" panose="02010600040101010101" pitchFamily="2" charset="-122"/>
              </a:rPr>
              <a:t>直观，生成的决策树很</a:t>
            </a:r>
            <a:r>
              <a:rPr lang="zh-CN" altLang="en-US" dirty="0" smtClean="0">
                <a:latin typeface="华文楷体" panose="02010600040101010101" pitchFamily="2" charset="-122"/>
                <a:ea typeface="华文楷体" panose="02010600040101010101" pitchFamily="2" charset="-122"/>
              </a:rPr>
              <a:t>直观</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基本</a:t>
            </a:r>
            <a:r>
              <a:rPr lang="zh-CN" altLang="en-US" dirty="0">
                <a:latin typeface="华文楷体" panose="02010600040101010101" pitchFamily="2" charset="-122"/>
                <a:ea typeface="华文楷体" panose="02010600040101010101" pitchFamily="2" charset="-122"/>
              </a:rPr>
              <a:t>不需要预处理，不需要提前归一化，处理缺失</a:t>
            </a:r>
            <a:r>
              <a:rPr lang="zh-CN" altLang="en-US" dirty="0" smtClean="0">
                <a:latin typeface="华文楷体" panose="02010600040101010101" pitchFamily="2" charset="-122"/>
                <a:ea typeface="华文楷体" panose="02010600040101010101" pitchFamily="2" charset="-122"/>
              </a:rPr>
              <a:t>值</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使用</a:t>
            </a:r>
            <a:r>
              <a:rPr lang="zh-CN" altLang="en-US" dirty="0">
                <a:latin typeface="华文楷体" panose="02010600040101010101" pitchFamily="2" charset="-122"/>
                <a:ea typeface="华文楷体" panose="02010600040101010101" pitchFamily="2" charset="-122"/>
              </a:rPr>
              <a:t>决策树预测的代价是</a:t>
            </a:r>
            <a:r>
              <a:rPr lang="en-US" altLang="zh-CN" dirty="0">
                <a:latin typeface="华文楷体" panose="02010600040101010101" pitchFamily="2" charset="-122"/>
                <a:ea typeface="华文楷体" panose="02010600040101010101" pitchFamily="2" charset="-122"/>
              </a:rPr>
              <a:t>O(log2m)</a:t>
            </a: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为样本</a:t>
            </a:r>
            <a:r>
              <a:rPr lang="zh-CN" altLang="en-US" dirty="0" smtClean="0">
                <a:latin typeface="华文楷体" panose="02010600040101010101" pitchFamily="2" charset="-122"/>
                <a:ea typeface="华文楷体" panose="02010600040101010101" pitchFamily="2" charset="-122"/>
              </a:rPr>
              <a:t>数</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既</a:t>
            </a:r>
            <a:r>
              <a:rPr lang="zh-CN" altLang="en-US" dirty="0">
                <a:latin typeface="华文楷体" panose="02010600040101010101" pitchFamily="2" charset="-122"/>
                <a:ea typeface="华文楷体" panose="02010600040101010101" pitchFamily="2" charset="-122"/>
              </a:rPr>
              <a:t>可以处理离散值也可以处理连续值。很多算法只是专注于离散值或者连续</a:t>
            </a:r>
            <a:r>
              <a:rPr lang="zh-CN" altLang="en-US" dirty="0" smtClean="0">
                <a:latin typeface="华文楷体" panose="02010600040101010101" pitchFamily="2" charset="-122"/>
                <a:ea typeface="华文楷体" panose="02010600040101010101" pitchFamily="2" charset="-122"/>
              </a:rPr>
              <a:t>值</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可以</a:t>
            </a:r>
            <a:r>
              <a:rPr lang="zh-CN" altLang="en-US" dirty="0">
                <a:latin typeface="华文楷体" panose="02010600040101010101" pitchFamily="2" charset="-122"/>
                <a:ea typeface="华文楷体" panose="02010600040101010101" pitchFamily="2" charset="-122"/>
              </a:rPr>
              <a:t>处理多维度输出的分类</a:t>
            </a:r>
            <a:r>
              <a:rPr lang="zh-CN" altLang="en-US" dirty="0" smtClean="0">
                <a:latin typeface="华文楷体" panose="02010600040101010101" pitchFamily="2" charset="-122"/>
                <a:ea typeface="华文楷体" panose="02010600040101010101" pitchFamily="2" charset="-122"/>
              </a:rPr>
              <a:t>问题</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相比</a:t>
            </a:r>
            <a:r>
              <a:rPr lang="zh-CN" altLang="en-US" dirty="0">
                <a:latin typeface="华文楷体" panose="02010600040101010101" pitchFamily="2" charset="-122"/>
                <a:ea typeface="华文楷体" panose="02010600040101010101" pitchFamily="2" charset="-122"/>
              </a:rPr>
              <a:t>于神经网络之类的黑盒分类模型，决策树在逻辑上可以得到很好的</a:t>
            </a:r>
            <a:r>
              <a:rPr lang="zh-CN" altLang="en-US" dirty="0" smtClean="0">
                <a:latin typeface="华文楷体" panose="02010600040101010101" pitchFamily="2" charset="-122"/>
                <a:ea typeface="华文楷体" panose="02010600040101010101" pitchFamily="2" charset="-122"/>
              </a:rPr>
              <a:t>解释</a:t>
            </a:r>
            <a:endParaRPr lang="zh-CN" altLang="en-US" dirty="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我们</a:t>
            </a:r>
            <a:r>
              <a:rPr lang="zh-CN" altLang="en-US" dirty="0">
                <a:latin typeface="华文楷体" panose="02010600040101010101" pitchFamily="2" charset="-122"/>
                <a:ea typeface="华文楷体" panose="02010600040101010101" pitchFamily="2" charset="-122"/>
              </a:rPr>
              <a:t>再看看决策树算法的缺点</a:t>
            </a:r>
            <a:r>
              <a:rPr lang="en-US" altLang="zh-CN"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决策</a:t>
            </a:r>
            <a:r>
              <a:rPr lang="zh-CN" altLang="en-US" dirty="0">
                <a:latin typeface="华文楷体" panose="02010600040101010101" pitchFamily="2" charset="-122"/>
                <a:ea typeface="华文楷体" panose="02010600040101010101" pitchFamily="2" charset="-122"/>
              </a:rPr>
              <a:t>树算法非常容易过拟合，导致泛化能力不强。可以通过设置节点最少样本数量和限制决策树深度来</a:t>
            </a:r>
            <a:r>
              <a:rPr lang="zh-CN" altLang="en-US" dirty="0" smtClean="0">
                <a:latin typeface="华文楷体" panose="02010600040101010101" pitchFamily="2" charset="-122"/>
                <a:ea typeface="华文楷体" panose="02010600040101010101" pitchFamily="2" charset="-122"/>
              </a:rPr>
              <a:t>改进</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决策树</a:t>
            </a:r>
            <a:r>
              <a:rPr lang="zh-CN" altLang="en-US" dirty="0">
                <a:latin typeface="华文楷体" panose="02010600040101010101" pitchFamily="2" charset="-122"/>
                <a:ea typeface="华文楷体" panose="02010600040101010101" pitchFamily="2" charset="-122"/>
              </a:rPr>
              <a:t>会因为样本发生一点点的改动，就会导致树结构的剧烈改变。这个可以通过集成学习之类的方法</a:t>
            </a:r>
            <a:r>
              <a:rPr lang="zh-CN" altLang="en-US" dirty="0" smtClean="0">
                <a:latin typeface="华文楷体" panose="02010600040101010101" pitchFamily="2" charset="-122"/>
                <a:ea typeface="华文楷体" panose="02010600040101010101" pitchFamily="2" charset="-122"/>
              </a:rPr>
              <a:t>解决</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寻找</a:t>
            </a:r>
            <a:r>
              <a:rPr lang="zh-CN" altLang="en-US" dirty="0">
                <a:latin typeface="华文楷体" panose="02010600040101010101" pitchFamily="2" charset="-122"/>
                <a:ea typeface="华文楷体" panose="02010600040101010101" pitchFamily="2" charset="-122"/>
              </a:rPr>
              <a:t>最优的决策树是一个</a:t>
            </a:r>
            <a:r>
              <a:rPr lang="en-US" altLang="zh-CN" dirty="0">
                <a:latin typeface="华文楷体" panose="02010600040101010101" pitchFamily="2" charset="-122"/>
                <a:ea typeface="华文楷体" panose="02010600040101010101" pitchFamily="2" charset="-122"/>
              </a:rPr>
              <a:t>NP</a:t>
            </a:r>
            <a:r>
              <a:rPr lang="zh-CN" altLang="en-US" dirty="0">
                <a:latin typeface="华文楷体" panose="02010600040101010101" pitchFamily="2" charset="-122"/>
                <a:ea typeface="华文楷体" panose="02010600040101010101" pitchFamily="2" charset="-122"/>
              </a:rPr>
              <a:t>难的问题，我们一般是通过启发式方法，容易陷入局部最优。可以通过集成学习之类的方法来</a:t>
            </a:r>
            <a:r>
              <a:rPr lang="zh-CN" altLang="en-US" dirty="0" smtClean="0">
                <a:latin typeface="华文楷体" panose="02010600040101010101" pitchFamily="2" charset="-122"/>
                <a:ea typeface="华文楷体" panose="02010600040101010101" pitchFamily="2" charset="-122"/>
              </a:rPr>
              <a:t>改善</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有些</a:t>
            </a:r>
            <a:r>
              <a:rPr lang="zh-CN" altLang="en-US" dirty="0">
                <a:latin typeface="华文楷体" panose="02010600040101010101" pitchFamily="2" charset="-122"/>
                <a:ea typeface="华文楷体" panose="02010600040101010101" pitchFamily="2" charset="-122"/>
              </a:rPr>
              <a:t>比较复杂的关系，决策树很难学习，比如异或。这个就没有办法了，一般这种关系可以换神经网络分类方法来</a:t>
            </a:r>
            <a:r>
              <a:rPr lang="zh-CN" altLang="en-US" dirty="0" smtClean="0">
                <a:latin typeface="华文楷体" panose="02010600040101010101" pitchFamily="2" charset="-122"/>
                <a:ea typeface="华文楷体" panose="02010600040101010101" pitchFamily="2" charset="-122"/>
              </a:rPr>
              <a:t>解决</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771146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7-13 </a:t>
            </a:r>
            <a:r>
              <a:rPr lang="zh-CN" altLang="en-US" dirty="0" smtClean="0"/>
              <a:t>神经网络</a:t>
            </a:r>
            <a:endParaRPr lang="zh-CN" altLang="en-US" dirty="0"/>
          </a:p>
        </p:txBody>
      </p:sp>
      <p:sp>
        <p:nvSpPr>
          <p:cNvPr id="4" name="内容占位符 2"/>
          <p:cNvSpPr>
            <a:spLocks noGrp="1"/>
          </p:cNvSpPr>
          <p:nvPr>
            <p:ph idx="1"/>
          </p:nvPr>
        </p:nvSpPr>
        <p:spPr>
          <a:xfrm>
            <a:off x="179512" y="1119434"/>
            <a:ext cx="7992888" cy="1157438"/>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即</a:t>
            </a:r>
            <a:r>
              <a:rPr lang="zh-CN" altLang="en-US" dirty="0" smtClean="0">
                <a:latin typeface="华文楷体" panose="02010600040101010101" pitchFamily="2" charset="-122"/>
                <a:ea typeface="华文楷体" panose="02010600040101010101" pitchFamily="2" charset="-122"/>
              </a:rPr>
              <a:t>多</a:t>
            </a:r>
            <a:r>
              <a:rPr lang="zh-CN" altLang="en-US" dirty="0">
                <a:latin typeface="华文楷体" panose="02010600040101010101" pitchFamily="2" charset="-122"/>
                <a:ea typeface="华文楷体" panose="02010600040101010101" pitchFamily="2" charset="-122"/>
              </a:rPr>
              <a:t>层感知器</a:t>
            </a:r>
            <a:r>
              <a:rPr lang="zh-CN" altLang="en-US" dirty="0" smtClean="0">
                <a:latin typeface="华文楷体" panose="02010600040101010101" pitchFamily="2" charset="-122"/>
                <a:ea typeface="华文楷体" panose="02010600040101010101" pitchFamily="2" charset="-122"/>
              </a:rPr>
              <a:t>分类器</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模型采用随机</a:t>
            </a:r>
            <a:r>
              <a:rPr lang="zh-CN" altLang="en-US" dirty="0">
                <a:latin typeface="华文楷体" panose="02010600040101010101" pitchFamily="2" charset="-122"/>
                <a:ea typeface="华文楷体" panose="02010600040101010101" pitchFamily="2" charset="-122"/>
              </a:rPr>
              <a:t>梯度</a:t>
            </a:r>
            <a:r>
              <a:rPr lang="zh-CN" altLang="en-US" dirty="0" smtClean="0">
                <a:latin typeface="华文楷体" panose="02010600040101010101" pitchFamily="2" charset="-122"/>
                <a:ea typeface="华文楷体" panose="02010600040101010101" pitchFamily="2" charset="-122"/>
              </a:rPr>
              <a:t>下降等方法</a:t>
            </a:r>
            <a:r>
              <a:rPr lang="zh-CN" altLang="en-US" dirty="0">
                <a:latin typeface="华文楷体" panose="02010600040101010101" pitchFamily="2" charset="-122"/>
                <a:ea typeface="华文楷体" panose="02010600040101010101" pitchFamily="2" charset="-122"/>
              </a:rPr>
              <a:t>对对数损失函数进行优化</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444627"/>
            <a:ext cx="45624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996952"/>
            <a:ext cx="41529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a:spLocks/>
          </p:cNvSpPr>
          <p:nvPr/>
        </p:nvSpPr>
        <p:spPr>
          <a:xfrm>
            <a:off x="0" y="5700296"/>
            <a:ext cx="9144000" cy="84981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dirty="0" smtClean="0">
                <a:latin typeface="华文楷体" panose="02010600040101010101" pitchFamily="2" charset="-122"/>
                <a:ea typeface="华文楷体" panose="02010600040101010101" pitchFamily="2" charset="-122"/>
              </a:rPr>
              <a:t>该函数详细说明参考：</a:t>
            </a:r>
            <a:r>
              <a:rPr lang="en-US" altLang="zh-CN" dirty="0">
                <a:latin typeface="华文楷体" panose="02010600040101010101" pitchFamily="2" charset="-122"/>
                <a:ea typeface="华文楷体" panose="02010600040101010101" pitchFamily="2" charset="-122"/>
              </a:rPr>
              <a:t>http://scikit-learn.org/stable/modules/generated/sklearn.neural_network.MLPClassifier.html#sklearn.neural_network.MLPClassifier</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集成学习</a:t>
            </a:r>
            <a:endParaRPr lang="zh-CN" altLang="en-US" dirty="0"/>
          </a:p>
        </p:txBody>
      </p:sp>
      <p:grpSp>
        <p:nvGrpSpPr>
          <p:cNvPr id="18" name="组合 17"/>
          <p:cNvGrpSpPr/>
          <p:nvPr/>
        </p:nvGrpSpPr>
        <p:grpSpPr>
          <a:xfrm>
            <a:off x="899592" y="2455174"/>
            <a:ext cx="7776864" cy="1603303"/>
            <a:chOff x="1331640" y="1268760"/>
            <a:chExt cx="4248472" cy="2304256"/>
          </a:xfrm>
        </p:grpSpPr>
        <p:sp>
          <p:nvSpPr>
            <p:cNvPr id="5" name="矩形 4"/>
            <p:cNvSpPr/>
            <p:nvPr/>
          </p:nvSpPr>
          <p:spPr>
            <a:xfrm>
              <a:off x="1331640" y="1268760"/>
              <a:ext cx="1512168"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个体学习器</a:t>
              </a:r>
              <a:r>
                <a:rPr lang="en-US" altLang="zh-CN" dirty="0" smtClean="0"/>
                <a:t>1</a:t>
              </a:r>
              <a:endParaRPr lang="zh-CN" altLang="en-US" dirty="0"/>
            </a:p>
          </p:txBody>
        </p:sp>
        <p:sp>
          <p:nvSpPr>
            <p:cNvPr id="7" name="矩形 6"/>
            <p:cNvSpPr/>
            <p:nvPr/>
          </p:nvSpPr>
          <p:spPr>
            <a:xfrm>
              <a:off x="1331640" y="1916832"/>
              <a:ext cx="1512168"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个体学习器</a:t>
              </a:r>
              <a:r>
                <a:rPr lang="en-US" altLang="zh-CN" dirty="0"/>
                <a:t>2</a:t>
              </a:r>
              <a:endParaRPr lang="zh-CN" altLang="en-US" dirty="0"/>
            </a:p>
          </p:txBody>
        </p:sp>
        <p:sp>
          <p:nvSpPr>
            <p:cNvPr id="8" name="矩形 7"/>
            <p:cNvSpPr/>
            <p:nvPr/>
          </p:nvSpPr>
          <p:spPr>
            <a:xfrm>
              <a:off x="1331640" y="3068960"/>
              <a:ext cx="1512168"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个体学习器</a:t>
              </a:r>
              <a:r>
                <a:rPr lang="en-US" altLang="zh-CN" dirty="0"/>
                <a:t>n</a:t>
              </a:r>
              <a:endParaRPr lang="zh-CN" altLang="en-US" dirty="0"/>
            </a:p>
          </p:txBody>
        </p:sp>
        <p:sp>
          <p:nvSpPr>
            <p:cNvPr id="9" name="矩形 8"/>
            <p:cNvSpPr/>
            <p:nvPr/>
          </p:nvSpPr>
          <p:spPr>
            <a:xfrm>
              <a:off x="4067944" y="2168860"/>
              <a:ext cx="1512168"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强学习器</a:t>
              </a:r>
              <a:endParaRPr lang="zh-CN" altLang="en-US" dirty="0"/>
            </a:p>
          </p:txBody>
        </p:sp>
        <p:cxnSp>
          <p:nvCxnSpPr>
            <p:cNvPr id="10" name="直接箭头连接符 9"/>
            <p:cNvCxnSpPr>
              <a:stCxn id="5" idx="3"/>
              <a:endCxn id="9" idx="1"/>
            </p:cNvCxnSpPr>
            <p:nvPr/>
          </p:nvCxnSpPr>
          <p:spPr>
            <a:xfrm>
              <a:off x="2843808" y="1520788"/>
              <a:ext cx="1224136" cy="9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a:stCxn id="7" idx="3"/>
              <a:endCxn id="9" idx="1"/>
            </p:cNvCxnSpPr>
            <p:nvPr/>
          </p:nvCxnSpPr>
          <p:spPr>
            <a:xfrm>
              <a:off x="2843808" y="2168860"/>
              <a:ext cx="1224136" cy="252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8" idx="3"/>
              <a:endCxn id="9" idx="1"/>
            </p:cNvCxnSpPr>
            <p:nvPr/>
          </p:nvCxnSpPr>
          <p:spPr>
            <a:xfrm flipV="1">
              <a:off x="2843808" y="2420888"/>
              <a:ext cx="1224136" cy="9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3167844" y="1822751"/>
              <a:ext cx="576064" cy="94424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结合策略</a:t>
              </a:r>
              <a:endParaRPr lang="zh-CN" altLang="en-US" dirty="0"/>
            </a:p>
          </p:txBody>
        </p:sp>
      </p:grpSp>
      <p:sp>
        <p:nvSpPr>
          <p:cNvPr id="21" name="内容占位符 2"/>
          <p:cNvSpPr>
            <a:spLocks noGrp="1"/>
          </p:cNvSpPr>
          <p:nvPr>
            <p:ph idx="1"/>
          </p:nvPr>
        </p:nvSpPr>
        <p:spPr>
          <a:xfrm>
            <a:off x="107504" y="867406"/>
            <a:ext cx="7992888" cy="1597628"/>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集成学习概述</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从下图，我们可以对集成学习的思想做一个概括。对于训练集数据，我们通过训练若干个个体学习器，通过一定的结合策略，就可以最终形成一个强学习器，以达到博采众长的目的。</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endParaRPr lang="en-US" altLang="zh-CN" dirty="0" smtClean="0">
              <a:latin typeface="华文楷体" panose="02010600040101010101" pitchFamily="2" charset="-122"/>
              <a:ea typeface="华文楷体" panose="02010600040101010101" pitchFamily="2" charset="-122"/>
            </a:endParaRPr>
          </a:p>
        </p:txBody>
      </p:sp>
      <p:sp>
        <p:nvSpPr>
          <p:cNvPr id="22" name="内容占位符 2"/>
          <p:cNvSpPr txBox="1">
            <a:spLocks/>
          </p:cNvSpPr>
          <p:nvPr/>
        </p:nvSpPr>
        <p:spPr>
          <a:xfrm>
            <a:off x="0" y="4136422"/>
            <a:ext cx="9143999" cy="246093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集成</a:t>
            </a:r>
            <a:r>
              <a:rPr lang="zh-CN" altLang="en-US" dirty="0">
                <a:latin typeface="华文楷体" panose="02010600040101010101" pitchFamily="2" charset="-122"/>
                <a:ea typeface="华文楷体" panose="02010600040101010101" pitchFamily="2" charset="-122"/>
              </a:rPr>
              <a:t>学习之</a:t>
            </a:r>
            <a:r>
              <a:rPr lang="en-US" altLang="zh-CN" dirty="0" smtClean="0">
                <a:latin typeface="华文楷体" panose="02010600040101010101" pitchFamily="2" charset="-122"/>
                <a:ea typeface="华文楷体" panose="02010600040101010101" pitchFamily="2" charset="-122"/>
              </a:rPr>
              <a:t>boosting</a:t>
            </a: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Boosting</a:t>
            </a:r>
            <a:r>
              <a:rPr lang="zh-CN" altLang="en-US" dirty="0">
                <a:latin typeface="华文楷体" panose="02010600040101010101" pitchFamily="2" charset="-122"/>
                <a:ea typeface="华文楷体" panose="02010600040101010101" pitchFamily="2" charset="-122"/>
              </a:rPr>
              <a:t>算法的工作机制是首先从训练集用初始权重训练出一个弱学习器</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，根据弱学习的学习误差率表现来更新训练样本的权重，使得之前弱学习器</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学习误差率高的训练样本点的权重变高，使得这些误差率高的点在后面的弱学习器</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中得到更多的重视。然后基于调整权重后的训练集来训练弱学习器</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，如此重复进行，直到弱学习器数达到事先指定的数目</a:t>
            </a:r>
            <a:r>
              <a:rPr lang="en-US" altLang="zh-CN" dirty="0">
                <a:latin typeface="华文楷体" panose="02010600040101010101" pitchFamily="2" charset="-122"/>
                <a:ea typeface="华文楷体" panose="02010600040101010101" pitchFamily="2" charset="-122"/>
              </a:rPr>
              <a:t>T</a:t>
            </a:r>
            <a:r>
              <a:rPr lang="zh-CN" altLang="en-US" dirty="0">
                <a:latin typeface="华文楷体" panose="02010600040101010101" pitchFamily="2" charset="-122"/>
                <a:ea typeface="华文楷体" panose="02010600040101010101" pitchFamily="2" charset="-122"/>
              </a:rPr>
              <a:t>，最终将这</a:t>
            </a:r>
            <a:r>
              <a:rPr lang="en-US" altLang="zh-CN" dirty="0">
                <a:latin typeface="华文楷体" panose="02010600040101010101" pitchFamily="2" charset="-122"/>
                <a:ea typeface="华文楷体" panose="02010600040101010101" pitchFamily="2" charset="-122"/>
              </a:rPr>
              <a:t>T</a:t>
            </a:r>
            <a:r>
              <a:rPr lang="zh-CN" altLang="en-US" dirty="0">
                <a:latin typeface="华文楷体" panose="02010600040101010101" pitchFamily="2" charset="-122"/>
                <a:ea typeface="华文楷体" panose="02010600040101010101" pitchFamily="2" charset="-122"/>
              </a:rPr>
              <a:t>个弱学习器通过集合策略进行整合，得到最终的强学习</a:t>
            </a:r>
            <a:r>
              <a:rPr lang="zh-CN" altLang="en-US" dirty="0" smtClean="0">
                <a:latin typeface="华文楷体" panose="02010600040101010101" pitchFamily="2" charset="-122"/>
                <a:ea typeface="华文楷体" panose="02010600040101010101" pitchFamily="2" charset="-122"/>
              </a:rPr>
              <a:t>器（</a:t>
            </a:r>
            <a:r>
              <a:rPr lang="en-US" altLang="zh-CN" dirty="0" err="1" smtClean="0">
                <a:latin typeface="华文楷体" panose="02010600040101010101" pitchFamily="2" charset="-122"/>
                <a:ea typeface="华文楷体" panose="02010600040101010101" pitchFamily="2" charset="-122"/>
              </a:rPr>
              <a:t>AdaBoost</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GDBT</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a:latin typeface="华文楷体" panose="02010600040101010101" pitchFamily="2" charset="-122"/>
                <a:ea typeface="华文楷体" panose="02010600040101010101" pitchFamily="2" charset="-122"/>
              </a:rPr>
              <a:t>集成学习之</a:t>
            </a:r>
            <a:r>
              <a:rPr lang="en-US" altLang="zh-CN" dirty="0">
                <a:latin typeface="华文楷体" panose="02010600040101010101" pitchFamily="2" charset="-122"/>
                <a:ea typeface="华文楷体" panose="02010600040101010101" pitchFamily="2" charset="-122"/>
              </a:rPr>
              <a:t>bagging</a:t>
            </a: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Bagging</a:t>
            </a:r>
            <a:r>
              <a:rPr lang="zh-CN" altLang="en-US" dirty="0">
                <a:latin typeface="华文楷体" panose="02010600040101010101" pitchFamily="2" charset="-122"/>
                <a:ea typeface="华文楷体" panose="02010600040101010101" pitchFamily="2" charset="-122"/>
              </a:rPr>
              <a:t>的算法原理和 </a:t>
            </a:r>
            <a:r>
              <a:rPr lang="en-US" altLang="zh-CN" dirty="0">
                <a:latin typeface="华文楷体" panose="02010600040101010101" pitchFamily="2" charset="-122"/>
                <a:ea typeface="华文楷体" panose="02010600040101010101" pitchFamily="2" charset="-122"/>
              </a:rPr>
              <a:t>boosting</a:t>
            </a:r>
            <a:r>
              <a:rPr lang="zh-CN" altLang="en-US" dirty="0">
                <a:latin typeface="华文楷体" panose="02010600040101010101" pitchFamily="2" charset="-122"/>
                <a:ea typeface="华文楷体" panose="02010600040101010101" pitchFamily="2" charset="-122"/>
              </a:rPr>
              <a:t>不同，它的弱学习器之间没有依赖关系，可以并行</a:t>
            </a:r>
            <a:r>
              <a:rPr lang="zh-CN" altLang="en-US" dirty="0" smtClean="0">
                <a:latin typeface="华文楷体" panose="02010600040101010101" pitchFamily="2" charset="-122"/>
                <a:ea typeface="华文楷体" panose="02010600040101010101" pitchFamily="2" charset="-122"/>
              </a:rPr>
              <a:t>生成（随机森林、</a:t>
            </a:r>
            <a:r>
              <a:rPr lang="en-US" altLang="zh-CN" dirty="0" smtClean="0">
                <a:latin typeface="华文楷体" panose="02010600040101010101" pitchFamily="2" charset="-122"/>
                <a:ea typeface="华文楷体" panose="02010600040101010101" pitchFamily="2" charset="-122"/>
              </a:rPr>
              <a:t>bagging</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956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7-14 </a:t>
            </a:r>
            <a:r>
              <a:rPr lang="zh-CN" altLang="en-US" dirty="0" smtClean="0"/>
              <a:t>随机森林</a:t>
            </a:r>
            <a:endParaRPr lang="zh-CN" altLang="en-US" dirty="0"/>
          </a:p>
        </p:txBody>
      </p:sp>
      <p:sp>
        <p:nvSpPr>
          <p:cNvPr id="4" name="内容占位符 2"/>
          <p:cNvSpPr>
            <a:spLocks noGrp="1"/>
          </p:cNvSpPr>
          <p:nvPr>
            <p:ph idx="1"/>
          </p:nvPr>
        </p:nvSpPr>
        <p:spPr>
          <a:xfrm>
            <a:off x="179512" y="1119434"/>
            <a:ext cx="7992888" cy="725390"/>
          </a:xfrm>
        </p:spPr>
        <p:txBody>
          <a:bodyPr>
            <a:normAutofit/>
          </a:bodyPr>
          <a:lstStyle/>
          <a:p>
            <a:pPr>
              <a:buFont typeface="Wingdings" pitchFamily="2" charset="2"/>
              <a:buChar char="l"/>
            </a:pPr>
            <a:r>
              <a:rPr lang="zh-CN" altLang="en-US" dirty="0" smtClean="0">
                <a:latin typeface="Times New Roman" pitchFamily="18" charset="0"/>
                <a:ea typeface="华文楷体" pitchFamily="2" charset="-122"/>
                <a:cs typeface="Times New Roman" pitchFamily="18" charset="0"/>
              </a:rPr>
              <a:t>随机森林的实验</a:t>
            </a:r>
            <a:endParaRPr lang="en-US" altLang="zh-CN" dirty="0">
              <a:latin typeface="Times New Roman" pitchFamily="18" charset="0"/>
              <a:ea typeface="华文楷体" pitchFamily="2" charset="-122"/>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0" y="3092971"/>
            <a:ext cx="4400550" cy="185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828" y="2924944"/>
            <a:ext cx="41433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zh-CN" altLang="en-US" dirty="0" smtClean="0"/>
              <a:t>随机森林算法原理参考：</a:t>
            </a:r>
            <a:r>
              <a:rPr lang="en-US" altLang="zh-CN" dirty="0"/>
              <a:t>https://www.cnblogs.com/pinard/p/6156009.html</a:t>
            </a:r>
            <a:endParaRPr lang="zh-CN" altLang="en-US" dirty="0"/>
          </a:p>
        </p:txBody>
      </p:sp>
    </p:spTree>
    <p:extLst>
      <p:ext uri="{BB962C8B-B14F-4D97-AF65-F5344CB8AC3E}">
        <p14:creationId xmlns:p14="http://schemas.microsoft.com/office/powerpoint/2010/main" val="16835625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7-15 </a:t>
            </a:r>
            <a:r>
              <a:rPr lang="en-US" altLang="zh-CN" dirty="0"/>
              <a:t>Bagging</a:t>
            </a:r>
            <a:endParaRPr lang="zh-CN" altLang="en-US" dirty="0"/>
          </a:p>
        </p:txBody>
      </p:sp>
      <p:sp>
        <p:nvSpPr>
          <p:cNvPr id="4" name="内容占位符 2"/>
          <p:cNvSpPr>
            <a:spLocks noGrp="1"/>
          </p:cNvSpPr>
          <p:nvPr>
            <p:ph idx="1"/>
          </p:nvPr>
        </p:nvSpPr>
        <p:spPr>
          <a:xfrm>
            <a:off x="179512" y="1119434"/>
            <a:ext cx="7992888" cy="581374"/>
          </a:xfrm>
        </p:spPr>
        <p:txBody>
          <a:bodyPr>
            <a:normAutofit/>
          </a:bodyPr>
          <a:lstStyle/>
          <a:p>
            <a:pPr>
              <a:buFont typeface="Wingdings" pitchFamily="2" charset="2"/>
              <a:buChar char="l"/>
            </a:pPr>
            <a:r>
              <a:rPr lang="en-US" altLang="zh-CN" dirty="0" smtClean="0">
                <a:latin typeface="Times New Roman" pitchFamily="18" charset="0"/>
                <a:ea typeface="华文楷体" pitchFamily="2" charset="-122"/>
                <a:cs typeface="Times New Roman" pitchFamily="18" charset="0"/>
              </a:rPr>
              <a:t>Bagging</a:t>
            </a:r>
            <a:r>
              <a:rPr lang="zh-CN" altLang="en-US" dirty="0" smtClean="0">
                <a:latin typeface="Times New Roman" pitchFamily="18" charset="0"/>
                <a:ea typeface="华文楷体" pitchFamily="2" charset="-122"/>
                <a:cs typeface="Times New Roman" pitchFamily="18" charset="0"/>
              </a:rPr>
              <a:t>的实验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
        <p:nvSpPr>
          <p:cNvPr id="6" name="矩形 5"/>
          <p:cNvSpPr/>
          <p:nvPr/>
        </p:nvSpPr>
        <p:spPr>
          <a:xfrm>
            <a:off x="0" y="6196955"/>
            <a:ext cx="9144000" cy="369332"/>
          </a:xfrm>
          <a:prstGeom prst="rect">
            <a:avLst/>
          </a:prstGeom>
        </p:spPr>
        <p:txBody>
          <a:bodyPr wrap="square">
            <a:spAutoFit/>
          </a:bodyPr>
          <a:lstStyle/>
          <a:p>
            <a:r>
              <a:rPr lang="en-US" altLang="zh-CN" dirty="0" smtClean="0"/>
              <a:t>Bagging</a:t>
            </a:r>
            <a:r>
              <a:rPr lang="zh-CN" altLang="en-US" dirty="0" smtClean="0"/>
              <a:t>算法原理参考：</a:t>
            </a:r>
            <a:r>
              <a:rPr lang="en-US" altLang="zh-CN" dirty="0"/>
              <a:t>https://www.cnblogs.com/pinard/p/6156009.html</a:t>
            </a:r>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08995"/>
            <a:ext cx="4343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39" y="2708920"/>
            <a:ext cx="39909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9119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7-16 </a:t>
            </a:r>
            <a:r>
              <a:rPr lang="zh-CN" altLang="en-US" dirty="0" smtClean="0"/>
              <a:t>自适应提示分类器</a:t>
            </a:r>
            <a:r>
              <a:rPr lang="en-US" altLang="zh-CN" dirty="0" err="1" smtClean="0"/>
              <a:t>Adaboost</a:t>
            </a:r>
            <a:endParaRPr lang="zh-CN" altLang="en-US" dirty="0"/>
          </a:p>
        </p:txBody>
      </p:sp>
      <p:sp>
        <p:nvSpPr>
          <p:cNvPr id="4" name="内容占位符 2"/>
          <p:cNvSpPr>
            <a:spLocks noGrp="1"/>
          </p:cNvSpPr>
          <p:nvPr>
            <p:ph idx="1"/>
          </p:nvPr>
        </p:nvSpPr>
        <p:spPr>
          <a:xfrm>
            <a:off x="179512" y="1119434"/>
            <a:ext cx="7992888" cy="509366"/>
          </a:xfrm>
        </p:spPr>
        <p:txBody>
          <a:bodyPr>
            <a:normAutofit/>
          </a:bodyPr>
          <a:lstStyle/>
          <a:p>
            <a:pPr>
              <a:buFont typeface="Wingdings" pitchFamily="2" charset="2"/>
              <a:buChar char="l"/>
            </a:pPr>
            <a:r>
              <a:rPr lang="zh-CN" altLang="en-US" dirty="0">
                <a:latin typeface="Times New Roman" pitchFamily="18" charset="0"/>
                <a:ea typeface="华文楷体" pitchFamily="2" charset="-122"/>
                <a:cs typeface="Times New Roman" pitchFamily="18" charset="0"/>
              </a:rPr>
              <a:t>自适应提示</a:t>
            </a:r>
            <a:r>
              <a:rPr lang="zh-CN" altLang="en-US" dirty="0" smtClean="0">
                <a:latin typeface="Times New Roman" pitchFamily="18" charset="0"/>
                <a:ea typeface="华文楷体" pitchFamily="2" charset="-122"/>
                <a:cs typeface="Times New Roman" pitchFamily="18" charset="0"/>
              </a:rPr>
              <a:t>分类器实验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
        <p:nvSpPr>
          <p:cNvPr id="6" name="矩形 5"/>
          <p:cNvSpPr/>
          <p:nvPr/>
        </p:nvSpPr>
        <p:spPr>
          <a:xfrm>
            <a:off x="0" y="6196955"/>
            <a:ext cx="9144000" cy="369332"/>
          </a:xfrm>
          <a:prstGeom prst="rect">
            <a:avLst/>
          </a:prstGeom>
        </p:spPr>
        <p:txBody>
          <a:bodyPr wrap="square">
            <a:spAutoFit/>
          </a:bodyPr>
          <a:lstStyle/>
          <a:p>
            <a:r>
              <a:rPr lang="en-US" altLang="zh-CN" dirty="0" err="1" smtClean="0"/>
              <a:t>Adaboost</a:t>
            </a:r>
            <a:r>
              <a:rPr lang="zh-CN" altLang="en-US" dirty="0" smtClean="0"/>
              <a:t>算法原理参考：</a:t>
            </a:r>
            <a:r>
              <a:rPr lang="en-US" altLang="zh-CN" dirty="0"/>
              <a:t>https://www.cnblogs.com/pinard/p/6133937.html</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31704"/>
            <a:ext cx="43815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548" y="3140968"/>
            <a:ext cx="40290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8182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7-17 </a:t>
            </a:r>
            <a:r>
              <a:rPr lang="zh-CN" altLang="en-US" dirty="0" smtClean="0"/>
              <a:t>梯度提升分类器</a:t>
            </a:r>
            <a:r>
              <a:rPr lang="en-US" altLang="zh-CN" dirty="0" err="1" smtClean="0"/>
              <a:t>GradientBoosting</a:t>
            </a:r>
            <a:endParaRPr lang="zh-CN" altLang="en-US" dirty="0"/>
          </a:p>
        </p:txBody>
      </p:sp>
      <p:sp>
        <p:nvSpPr>
          <p:cNvPr id="4" name="内容占位符 2"/>
          <p:cNvSpPr>
            <a:spLocks noGrp="1"/>
          </p:cNvSpPr>
          <p:nvPr>
            <p:ph idx="1"/>
          </p:nvPr>
        </p:nvSpPr>
        <p:spPr>
          <a:xfrm>
            <a:off x="179512" y="1119434"/>
            <a:ext cx="7992888" cy="725390"/>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梯度提升</a:t>
            </a:r>
            <a:r>
              <a:rPr lang="zh-CN" altLang="en-US" dirty="0" smtClean="0">
                <a:latin typeface="华文楷体" panose="02010600040101010101" pitchFamily="2" charset="-122"/>
                <a:ea typeface="华文楷体" panose="02010600040101010101" pitchFamily="2" charset="-122"/>
              </a:rPr>
              <a:t>分类器（</a:t>
            </a:r>
            <a:r>
              <a:rPr lang="en-US" altLang="zh-CN" dirty="0" smtClean="0">
                <a:latin typeface="华文楷体" panose="02010600040101010101" pitchFamily="2" charset="-122"/>
                <a:ea typeface="华文楷体" panose="02010600040101010101" pitchFamily="2" charset="-122"/>
              </a:rPr>
              <a:t>GBDT</a:t>
            </a:r>
            <a:r>
              <a:rPr lang="zh-CN" altLang="en-US" dirty="0" smtClean="0">
                <a:latin typeface="华文楷体" panose="02010600040101010101" pitchFamily="2" charset="-122"/>
                <a:ea typeface="华文楷体" panose="02010600040101010101" pitchFamily="2" charset="-122"/>
              </a:rPr>
              <a:t>）实验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8" y="2980035"/>
            <a:ext cx="45720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968" y="2564904"/>
            <a:ext cx="41529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zh-CN" altLang="en-US" dirty="0"/>
              <a:t>梯度提升树</a:t>
            </a:r>
            <a:r>
              <a:rPr lang="en-US" altLang="zh-CN" dirty="0"/>
              <a:t>(GBDT)</a:t>
            </a:r>
            <a:r>
              <a:rPr lang="zh-CN" altLang="en-US" dirty="0" smtClean="0"/>
              <a:t>算法原理参考：</a:t>
            </a:r>
            <a:r>
              <a:rPr lang="en-US" altLang="zh-CN" dirty="0"/>
              <a:t>https://www.cnblogs.com/pinard/p/6140514.html</a:t>
            </a:r>
            <a:endParaRPr lang="zh-CN" altLang="en-US" dirty="0"/>
          </a:p>
        </p:txBody>
      </p:sp>
    </p:spTree>
    <p:extLst>
      <p:ext uri="{BB962C8B-B14F-4D97-AF65-F5344CB8AC3E}">
        <p14:creationId xmlns:p14="http://schemas.microsoft.com/office/powerpoint/2010/main" val="30378182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7-18 </a:t>
            </a:r>
            <a:r>
              <a:rPr lang="zh-CN" altLang="en-US" dirty="0" smtClean="0"/>
              <a:t>线性判别分析</a:t>
            </a:r>
            <a:r>
              <a:rPr lang="en-US" altLang="zh-CN" dirty="0" smtClean="0"/>
              <a:t>LDA</a:t>
            </a:r>
            <a:endParaRPr lang="zh-CN" altLang="en-US" dirty="0"/>
          </a:p>
        </p:txBody>
      </p:sp>
      <p:sp>
        <p:nvSpPr>
          <p:cNvPr id="4" name="内容占位符 2"/>
          <p:cNvSpPr>
            <a:spLocks noGrp="1"/>
          </p:cNvSpPr>
          <p:nvPr>
            <p:ph idx="1"/>
          </p:nvPr>
        </p:nvSpPr>
        <p:spPr>
          <a:xfrm>
            <a:off x="179512" y="908720"/>
            <a:ext cx="7992888" cy="648072"/>
          </a:xfrm>
        </p:spPr>
        <p:txBody>
          <a:bodyPr>
            <a:normAutofit/>
          </a:bodyPr>
          <a:lstStyle/>
          <a:p>
            <a:pPr>
              <a:buFont typeface="Wingdings" pitchFamily="2" charset="2"/>
              <a:buChar char="l"/>
            </a:pPr>
            <a:r>
              <a:rPr lang="en-US" altLang="zh-CN" dirty="0" smtClean="0">
                <a:latin typeface="Times New Roman" pitchFamily="18" charset="0"/>
                <a:ea typeface="华文楷体" pitchFamily="2" charset="-122"/>
                <a:cs typeface="Times New Roman" pitchFamily="18" charset="0"/>
              </a:rPr>
              <a:t>LDA</a:t>
            </a:r>
            <a:r>
              <a:rPr lang="zh-CN" altLang="en-US" dirty="0" smtClean="0">
                <a:latin typeface="Times New Roman" pitchFamily="18" charset="0"/>
                <a:ea typeface="华文楷体" pitchFamily="2" charset="-122"/>
                <a:cs typeface="Times New Roman" pitchFamily="18" charset="0"/>
              </a:rPr>
              <a:t>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88840"/>
            <a:ext cx="54578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645024"/>
            <a:ext cx="41052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6196955"/>
            <a:ext cx="9144000" cy="369332"/>
          </a:xfrm>
          <a:prstGeom prst="rect">
            <a:avLst/>
          </a:prstGeom>
        </p:spPr>
        <p:txBody>
          <a:bodyPr wrap="square">
            <a:spAutoFit/>
          </a:bodyPr>
          <a:lstStyle/>
          <a:p>
            <a:r>
              <a:rPr lang="zh-CN" altLang="en-US" dirty="0"/>
              <a:t>线性判别分析</a:t>
            </a:r>
            <a:r>
              <a:rPr lang="en-US" altLang="zh-CN" dirty="0"/>
              <a:t>LDA</a:t>
            </a:r>
            <a:r>
              <a:rPr lang="zh-CN" altLang="en-US" dirty="0" smtClean="0"/>
              <a:t>算法原理参考：</a:t>
            </a:r>
            <a:r>
              <a:rPr lang="en-US" altLang="zh-CN" dirty="0"/>
              <a:t>https://www.cnblogs.com/pinard/p/6244265.html</a:t>
            </a:r>
            <a:endParaRPr lang="zh-CN" altLang="en-US" dirty="0"/>
          </a:p>
        </p:txBody>
      </p:sp>
    </p:spTree>
    <p:extLst>
      <p:ext uri="{BB962C8B-B14F-4D97-AF65-F5344CB8AC3E}">
        <p14:creationId xmlns:p14="http://schemas.microsoft.com/office/powerpoint/2010/main" val="17197048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7-19 </a:t>
            </a:r>
            <a:r>
              <a:rPr lang="zh-CN" altLang="en-US" dirty="0" smtClean="0"/>
              <a:t>二次判别分析</a:t>
            </a:r>
            <a:r>
              <a:rPr lang="en-US" altLang="zh-CN" dirty="0"/>
              <a:t>Q</a:t>
            </a:r>
            <a:r>
              <a:rPr lang="en-US" altLang="zh-CN" dirty="0" smtClean="0"/>
              <a:t>DA</a:t>
            </a:r>
            <a:endParaRPr lang="zh-CN" altLang="en-US" dirty="0"/>
          </a:p>
        </p:txBody>
      </p:sp>
      <p:sp>
        <p:nvSpPr>
          <p:cNvPr id="4" name="内容占位符 2"/>
          <p:cNvSpPr>
            <a:spLocks noGrp="1"/>
          </p:cNvSpPr>
          <p:nvPr>
            <p:ph idx="1"/>
          </p:nvPr>
        </p:nvSpPr>
        <p:spPr>
          <a:xfrm>
            <a:off x="179512" y="908720"/>
            <a:ext cx="7992888" cy="576064"/>
          </a:xfrm>
        </p:spPr>
        <p:txBody>
          <a:bodyPr>
            <a:normAutofit/>
          </a:bodyPr>
          <a:lstStyle/>
          <a:p>
            <a:pPr>
              <a:buFont typeface="Wingdings" pitchFamily="2" charset="2"/>
              <a:buChar char="l"/>
            </a:pPr>
            <a:r>
              <a:rPr lang="en-US" altLang="zh-CN" dirty="0" smtClean="0">
                <a:latin typeface="Times New Roman" pitchFamily="18" charset="0"/>
                <a:ea typeface="华文楷体" pitchFamily="2" charset="-122"/>
                <a:cs typeface="Times New Roman" pitchFamily="18" charset="0"/>
              </a:rPr>
              <a:t>QDA</a:t>
            </a:r>
            <a:r>
              <a:rPr lang="zh-CN" altLang="en-US" dirty="0" smtClean="0">
                <a:latin typeface="Times New Roman" pitchFamily="18" charset="0"/>
                <a:ea typeface="华文楷体" pitchFamily="2" charset="-122"/>
                <a:cs typeface="Times New Roman" pitchFamily="18" charset="0"/>
              </a:rPr>
              <a:t>实验</a:t>
            </a:r>
            <a:endParaRPr lang="en-US" altLang="zh-CN"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267" y="1628800"/>
            <a:ext cx="56673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3345930"/>
            <a:ext cx="41338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5661248"/>
            <a:ext cx="9144000" cy="923330"/>
          </a:xfrm>
          <a:prstGeom prst="rect">
            <a:avLst/>
          </a:prstGeom>
        </p:spPr>
        <p:txBody>
          <a:bodyPr wrap="square">
            <a:spAutoFit/>
          </a:bodyPr>
          <a:lstStyle/>
          <a:p>
            <a:r>
              <a:rPr lang="zh-CN" altLang="en-US" dirty="0"/>
              <a:t>二次判别分析</a:t>
            </a:r>
            <a:r>
              <a:rPr lang="en-US" altLang="zh-CN" dirty="0"/>
              <a:t>QDA</a:t>
            </a:r>
            <a:r>
              <a:rPr lang="zh-CN" altLang="en-US" dirty="0" smtClean="0"/>
              <a:t>算法原理参考：</a:t>
            </a:r>
            <a:r>
              <a:rPr lang="en-US" altLang="zh-CN" dirty="0"/>
              <a:t>http://scikit-learn.org/stable/modules/lda_qda.html#dimensionality-reduction-using-linear-discriminant-analysis</a:t>
            </a:r>
            <a:endParaRPr lang="zh-CN" altLang="en-US" dirty="0"/>
          </a:p>
        </p:txBody>
      </p:sp>
    </p:spTree>
    <p:extLst>
      <p:ext uri="{BB962C8B-B14F-4D97-AF65-F5344CB8AC3E}">
        <p14:creationId xmlns:p14="http://schemas.microsoft.com/office/powerpoint/2010/main" val="35203598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1547"/>
          <a:stretch/>
        </p:blipFill>
        <p:spPr bwMode="auto">
          <a:xfrm>
            <a:off x="625476" y="5040882"/>
            <a:ext cx="8123237" cy="148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8 </a:t>
            </a:r>
            <a:r>
              <a:rPr lang="zh-CN" altLang="en-US" dirty="0" smtClean="0"/>
              <a:t>总结</a:t>
            </a:r>
            <a:endParaRPr lang="zh-CN" altLang="en-US" dirty="0"/>
          </a:p>
        </p:txBody>
      </p:sp>
      <p:sp>
        <p:nvSpPr>
          <p:cNvPr id="4" name="内容占位符 2"/>
          <p:cNvSpPr>
            <a:spLocks noGrp="1"/>
          </p:cNvSpPr>
          <p:nvPr>
            <p:ph idx="1"/>
          </p:nvPr>
        </p:nvSpPr>
        <p:spPr>
          <a:xfrm>
            <a:off x="195119" y="906064"/>
            <a:ext cx="7992888" cy="4323135"/>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在</a:t>
            </a:r>
            <a:r>
              <a:rPr lang="zh-CN" altLang="en-US" dirty="0" smtClean="0">
                <a:latin typeface="华文楷体" panose="02010600040101010101" pitchFamily="2" charset="-122"/>
                <a:ea typeface="华文楷体" panose="02010600040101010101" pitchFamily="2" charset="-122"/>
              </a:rPr>
              <a:t>这个</a:t>
            </a:r>
            <a:r>
              <a:rPr lang="en-US" altLang="zh-CN" dirty="0" smtClean="0">
                <a:latin typeface="华文楷体" panose="02010600040101010101" pitchFamily="2" charset="-122"/>
                <a:ea typeface="华文楷体" panose="02010600040101010101" pitchFamily="2" charset="-122"/>
              </a:rPr>
              <a:t>PPT</a:t>
            </a:r>
            <a:r>
              <a:rPr lang="zh-CN" altLang="en-US" dirty="0" smtClean="0">
                <a:latin typeface="华文楷体" panose="02010600040101010101" pitchFamily="2" charset="-122"/>
                <a:ea typeface="华文楷体" panose="02010600040101010101" pitchFamily="2" charset="-122"/>
              </a:rPr>
              <a:t>中，用</a:t>
            </a:r>
            <a:r>
              <a:rPr lang="zh-CN" altLang="en-US" dirty="0">
                <a:latin typeface="华文楷体" panose="02010600040101010101" pitchFamily="2" charset="-122"/>
                <a:ea typeface="华文楷体" panose="02010600040101010101" pitchFamily="2" charset="-122"/>
              </a:rPr>
              <a:t>各种</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包覆盖</a:t>
            </a:r>
            <a:r>
              <a:rPr lang="en-US" altLang="zh-CN" dirty="0">
                <a:latin typeface="华文楷体" panose="02010600040101010101" pitchFamily="2" charset="-122"/>
                <a:ea typeface="华文楷体" panose="02010600040101010101" pitchFamily="2" charset="-122"/>
              </a:rPr>
              <a:t>ML</a:t>
            </a:r>
            <a:r>
              <a:rPr lang="zh-CN" altLang="en-US" dirty="0">
                <a:latin typeface="华文楷体" panose="02010600040101010101" pitchFamily="2" charset="-122"/>
                <a:ea typeface="华文楷体" panose="02010600040101010101" pitchFamily="2" charset="-122"/>
              </a:rPr>
              <a:t>过程中所有相关的</a:t>
            </a:r>
            <a:r>
              <a:rPr lang="zh-CN" altLang="en-US" dirty="0" smtClean="0">
                <a:latin typeface="华文楷体" panose="02010600040101010101" pitchFamily="2" charset="-122"/>
                <a:ea typeface="华文楷体" panose="02010600040101010101" pitchFamily="2" charset="-122"/>
              </a:rPr>
              <a:t>部分</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实际</a:t>
            </a:r>
            <a:r>
              <a:rPr lang="en-US" altLang="zh-CN" dirty="0" err="1" smtClean="0">
                <a:latin typeface="华文楷体" panose="02010600040101010101" pitchFamily="2" charset="-122"/>
                <a:ea typeface="华文楷体" panose="02010600040101010101" pitchFamily="2" charset="-122"/>
              </a:rPr>
              <a:t>Kaggle</a:t>
            </a:r>
            <a:r>
              <a:rPr lang="zh-CN" altLang="en-US" dirty="0" smtClean="0">
                <a:latin typeface="华文楷体" panose="02010600040101010101" pitchFamily="2" charset="-122"/>
                <a:ea typeface="华文楷体" panose="02010600040101010101" pitchFamily="2" charset="-122"/>
              </a:rPr>
              <a:t>比赛使用的方法</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Times New Roman" pitchFamily="18" charset="0"/>
                <a:ea typeface="华文楷体" pitchFamily="2" charset="-122"/>
                <a:cs typeface="Times New Roman" pitchFamily="18" charset="0"/>
              </a:rPr>
              <a:t>Gradient </a:t>
            </a:r>
            <a:r>
              <a:rPr lang="en-US" altLang="zh-CN" dirty="0">
                <a:latin typeface="Times New Roman" pitchFamily="18" charset="0"/>
                <a:ea typeface="华文楷体" pitchFamily="2" charset="-122"/>
                <a:cs typeface="Times New Roman" pitchFamily="18" charset="0"/>
              </a:rPr>
              <a:t>Boosting </a:t>
            </a:r>
            <a:r>
              <a:rPr lang="zh-CN" altLang="en-US" dirty="0">
                <a:latin typeface="Times New Roman" pitchFamily="18" charset="0"/>
                <a:ea typeface="华文楷体" pitchFamily="2" charset="-122"/>
                <a:cs typeface="Times New Roman" pitchFamily="18" charset="0"/>
              </a:rPr>
              <a:t>本身优秀的性能加上 </a:t>
            </a:r>
            <a:r>
              <a:rPr lang="en-US" altLang="zh-CN" dirty="0" err="1">
                <a:latin typeface="Times New Roman" pitchFamily="18" charset="0"/>
                <a:ea typeface="华文楷体" pitchFamily="2" charset="-122"/>
                <a:cs typeface="Times New Roman" pitchFamily="18" charset="0"/>
              </a:rPr>
              <a:t>Xgboost</a:t>
            </a:r>
            <a:r>
              <a:rPr lang="en-US" altLang="zh-CN" dirty="0">
                <a:latin typeface="Times New Roman" pitchFamily="18" charset="0"/>
                <a:ea typeface="华文楷体" pitchFamily="2" charset="-122"/>
                <a:cs typeface="Times New Roman" pitchFamily="18" charset="0"/>
              </a:rPr>
              <a:t> </a:t>
            </a:r>
            <a:r>
              <a:rPr lang="zh-CN" altLang="en-US" dirty="0">
                <a:latin typeface="Times New Roman" pitchFamily="18" charset="0"/>
                <a:ea typeface="华文楷体" pitchFamily="2" charset="-122"/>
                <a:cs typeface="Times New Roman" pitchFamily="18" charset="0"/>
              </a:rPr>
              <a:t>高效的实现，使得它在 </a:t>
            </a:r>
            <a:r>
              <a:rPr lang="en-US" altLang="zh-CN" dirty="0" err="1">
                <a:latin typeface="Times New Roman" pitchFamily="18" charset="0"/>
                <a:ea typeface="华文楷体" pitchFamily="2" charset="-122"/>
                <a:cs typeface="Times New Roman" pitchFamily="18" charset="0"/>
              </a:rPr>
              <a:t>Kaggle</a:t>
            </a:r>
            <a:r>
              <a:rPr lang="en-US" altLang="zh-CN" dirty="0">
                <a:latin typeface="Times New Roman" pitchFamily="18" charset="0"/>
                <a:ea typeface="华文楷体" pitchFamily="2" charset="-122"/>
                <a:cs typeface="Times New Roman" pitchFamily="18" charset="0"/>
              </a:rPr>
              <a:t> </a:t>
            </a:r>
            <a:r>
              <a:rPr lang="zh-CN" altLang="en-US" dirty="0">
                <a:latin typeface="Times New Roman" pitchFamily="18" charset="0"/>
                <a:ea typeface="华文楷体" pitchFamily="2" charset="-122"/>
                <a:cs typeface="Times New Roman" pitchFamily="18" charset="0"/>
              </a:rPr>
              <a:t>上广为</a:t>
            </a:r>
            <a:r>
              <a:rPr lang="zh-CN" altLang="en-US" dirty="0" smtClean="0">
                <a:latin typeface="Times New Roman" pitchFamily="18" charset="0"/>
                <a:ea typeface="华文楷体" pitchFamily="2" charset="-122"/>
                <a:cs typeface="Times New Roman" pitchFamily="18" charset="0"/>
              </a:rPr>
              <a:t>使用</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几乎</a:t>
            </a:r>
            <a:r>
              <a:rPr lang="zh-CN" altLang="en-US" dirty="0">
                <a:latin typeface="Times New Roman" pitchFamily="18" charset="0"/>
                <a:ea typeface="华文楷体" pitchFamily="2" charset="-122"/>
                <a:cs typeface="Times New Roman" pitchFamily="18" charset="0"/>
              </a:rPr>
              <a:t>每场比赛的获奖者都会用 </a:t>
            </a:r>
            <a:r>
              <a:rPr lang="en-US" altLang="zh-CN" dirty="0" err="1">
                <a:latin typeface="Times New Roman" pitchFamily="18" charset="0"/>
                <a:ea typeface="华文楷体" pitchFamily="2" charset="-122"/>
                <a:cs typeface="Times New Roman" pitchFamily="18" charset="0"/>
              </a:rPr>
              <a:t>Xgboost</a:t>
            </a:r>
            <a:r>
              <a:rPr lang="en-US" altLang="zh-CN" dirty="0">
                <a:latin typeface="Times New Roman" pitchFamily="18" charset="0"/>
                <a:ea typeface="华文楷体" pitchFamily="2" charset="-122"/>
                <a:cs typeface="Times New Roman" pitchFamily="18" charset="0"/>
              </a:rPr>
              <a:t> </a:t>
            </a:r>
            <a:r>
              <a:rPr lang="zh-CN" altLang="en-US" dirty="0">
                <a:latin typeface="Times New Roman" pitchFamily="18" charset="0"/>
                <a:ea typeface="华文楷体" pitchFamily="2" charset="-122"/>
                <a:cs typeface="Times New Roman" pitchFamily="18" charset="0"/>
              </a:rPr>
              <a:t>作为最终 </a:t>
            </a:r>
            <a:r>
              <a:rPr lang="en-US" altLang="zh-CN" dirty="0">
                <a:latin typeface="Times New Roman" pitchFamily="18" charset="0"/>
                <a:ea typeface="华文楷体" pitchFamily="2" charset="-122"/>
                <a:cs typeface="Times New Roman" pitchFamily="18" charset="0"/>
              </a:rPr>
              <a:t>Model </a:t>
            </a:r>
            <a:r>
              <a:rPr lang="zh-CN" altLang="en-US" dirty="0">
                <a:latin typeface="Times New Roman" pitchFamily="18" charset="0"/>
                <a:ea typeface="华文楷体" pitchFamily="2" charset="-122"/>
                <a:cs typeface="Times New Roman" pitchFamily="18" charset="0"/>
              </a:rPr>
              <a:t>的重要</a:t>
            </a:r>
            <a:r>
              <a:rPr lang="zh-CN" altLang="en-US" dirty="0" smtClean="0">
                <a:latin typeface="Times New Roman" pitchFamily="18" charset="0"/>
                <a:ea typeface="华文楷体" pitchFamily="2" charset="-122"/>
                <a:cs typeface="Times New Roman" pitchFamily="18" charset="0"/>
              </a:rPr>
              <a:t>组成部分</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在</a:t>
            </a:r>
            <a:r>
              <a:rPr lang="zh-CN" altLang="en-US" dirty="0">
                <a:latin typeface="Times New Roman" pitchFamily="18" charset="0"/>
                <a:ea typeface="华文楷体" pitchFamily="2" charset="-122"/>
                <a:cs typeface="Times New Roman" pitchFamily="18" charset="0"/>
              </a:rPr>
              <a:t>实战中</a:t>
            </a:r>
            <a:r>
              <a:rPr lang="zh-CN" altLang="en-US" dirty="0" smtClean="0">
                <a:latin typeface="Times New Roman" pitchFamily="18" charset="0"/>
                <a:ea typeface="华文楷体" pitchFamily="2" charset="-122"/>
                <a:cs typeface="Times New Roman" pitchFamily="18" charset="0"/>
              </a:rPr>
              <a:t>，往往</a:t>
            </a:r>
            <a:r>
              <a:rPr lang="zh-CN" altLang="en-US" dirty="0">
                <a:latin typeface="Times New Roman" pitchFamily="18" charset="0"/>
                <a:ea typeface="华文楷体" pitchFamily="2" charset="-122"/>
                <a:cs typeface="Times New Roman" pitchFamily="18" charset="0"/>
              </a:rPr>
              <a:t>会以 </a:t>
            </a:r>
            <a:r>
              <a:rPr lang="en-US" altLang="zh-CN" dirty="0" err="1">
                <a:latin typeface="Times New Roman" pitchFamily="18" charset="0"/>
                <a:ea typeface="华文楷体" pitchFamily="2" charset="-122"/>
                <a:cs typeface="Times New Roman" pitchFamily="18" charset="0"/>
              </a:rPr>
              <a:t>Xgboost</a:t>
            </a:r>
            <a:r>
              <a:rPr lang="en-US" altLang="zh-CN" dirty="0">
                <a:latin typeface="Times New Roman" pitchFamily="18" charset="0"/>
                <a:ea typeface="华文楷体" pitchFamily="2" charset="-122"/>
                <a:cs typeface="Times New Roman" pitchFamily="18" charset="0"/>
              </a:rPr>
              <a:t> </a:t>
            </a:r>
            <a:r>
              <a:rPr lang="zh-CN" altLang="en-US" dirty="0">
                <a:latin typeface="Times New Roman" pitchFamily="18" charset="0"/>
                <a:ea typeface="华文楷体" pitchFamily="2" charset="-122"/>
                <a:cs typeface="Times New Roman" pitchFamily="18" charset="0"/>
              </a:rPr>
              <a:t>为主来建立我们的模型并且验证 </a:t>
            </a:r>
            <a:r>
              <a:rPr lang="en-US" altLang="zh-CN" dirty="0">
                <a:latin typeface="Times New Roman" pitchFamily="18" charset="0"/>
                <a:ea typeface="华文楷体" pitchFamily="2" charset="-122"/>
                <a:cs typeface="Times New Roman" pitchFamily="18" charset="0"/>
              </a:rPr>
              <a:t>Feature </a:t>
            </a:r>
            <a:r>
              <a:rPr lang="zh-CN" altLang="en-US" dirty="0">
                <a:latin typeface="Times New Roman" pitchFamily="18" charset="0"/>
                <a:ea typeface="华文楷体" pitchFamily="2" charset="-122"/>
                <a:cs typeface="Times New Roman" pitchFamily="18" charset="0"/>
              </a:rPr>
              <a:t>的</a:t>
            </a:r>
            <a:r>
              <a:rPr lang="zh-CN" altLang="en-US" dirty="0" smtClean="0">
                <a:latin typeface="Times New Roman" pitchFamily="18" charset="0"/>
                <a:ea typeface="华文楷体" pitchFamily="2" charset="-122"/>
                <a:cs typeface="Times New Roman" pitchFamily="18" charset="0"/>
              </a:rPr>
              <a:t>有效性</a:t>
            </a:r>
            <a:endParaRPr lang="en-US" altLang="zh-CN" dirty="0" smtClean="0">
              <a:latin typeface="Times New Roman" pitchFamily="18" charset="0"/>
              <a:ea typeface="华文楷体" pitchFamily="2" charset="-122"/>
              <a:cs typeface="Times New Roman" pitchFamily="18" charset="0"/>
            </a:endParaRPr>
          </a:p>
          <a:p>
            <a:pPr>
              <a:buFont typeface="Wingdings" pitchFamily="2" charset="2"/>
              <a:buChar char="l"/>
            </a:pPr>
            <a:r>
              <a:rPr lang="zh-CN" altLang="en-US" dirty="0">
                <a:latin typeface="Times New Roman" pitchFamily="18" charset="0"/>
                <a:ea typeface="华文楷体" pitchFamily="2" charset="-122"/>
                <a:cs typeface="Times New Roman" pitchFamily="18" charset="0"/>
              </a:rPr>
              <a:t>实践代码简述与</a:t>
            </a:r>
            <a:r>
              <a:rPr lang="zh-CN" altLang="en-US" dirty="0" smtClean="0">
                <a:latin typeface="Times New Roman" pitchFamily="18" charset="0"/>
                <a:ea typeface="华文楷体" pitchFamily="2" charset="-122"/>
                <a:cs typeface="Times New Roman" pitchFamily="18" charset="0"/>
              </a:rPr>
              <a:t>思考</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方法加入部分代码</a:t>
            </a:r>
            <a:endParaRPr lang="en-US" altLang="zh-CN"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1109237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问题</a:t>
            </a:r>
            <a:r>
              <a:rPr lang="zh-CN" altLang="en-US" dirty="0"/>
              <a:t>特征</a:t>
            </a:r>
          </a:p>
        </p:txBody>
      </p:sp>
      <p:sp>
        <p:nvSpPr>
          <p:cNvPr id="4" name="内容占位符 2"/>
          <p:cNvSpPr>
            <a:spLocks noGrp="1"/>
          </p:cNvSpPr>
          <p:nvPr>
            <p:ph idx="1"/>
          </p:nvPr>
        </p:nvSpPr>
        <p:spPr>
          <a:xfrm>
            <a:off x="179512" y="1119434"/>
            <a:ext cx="7992888" cy="5405910"/>
          </a:xfrm>
        </p:spPr>
        <p:txBody>
          <a:bodyPr>
            <a:normAutofit fontScale="85000" lnSpcReduction="10000"/>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我们将使用经典的</a:t>
            </a:r>
            <a:r>
              <a:rPr lang="en-US" altLang="zh-CN" dirty="0">
                <a:latin typeface="华文楷体" panose="02010600040101010101" pitchFamily="2" charset="-122"/>
                <a:ea typeface="华文楷体" panose="02010600040101010101" pitchFamily="2" charset="-122"/>
              </a:rPr>
              <a:t>Iris</a:t>
            </a:r>
            <a:r>
              <a:rPr lang="zh-CN" altLang="en-US" dirty="0">
                <a:latin typeface="华文楷体" panose="02010600040101010101" pitchFamily="2" charset="-122"/>
                <a:ea typeface="华文楷体" panose="02010600040101010101" pitchFamily="2" charset="-122"/>
              </a:rPr>
              <a:t>数据集。该数据集包含有关三种不同类型鸢尾花的信息</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变色</a:t>
            </a:r>
            <a:r>
              <a:rPr lang="zh-CN" altLang="en-US" dirty="0" smtClean="0">
                <a:latin typeface="华文楷体" panose="02010600040101010101" pitchFamily="2" charset="-122"/>
                <a:ea typeface="华文楷体" panose="02010600040101010101" pitchFamily="2" charset="-122"/>
              </a:rPr>
              <a:t>鸢尾</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华文楷体" panose="02010600040101010101" pitchFamily="2" charset="-122"/>
                <a:ea typeface="华文楷体" panose="02010600040101010101" pitchFamily="2" charset="-122"/>
              </a:rPr>
              <a:t>Iris </a:t>
            </a:r>
            <a:r>
              <a:rPr lang="en-US" altLang="zh-CN" dirty="0" err="1">
                <a:latin typeface="华文楷体" panose="02010600040101010101" pitchFamily="2" charset="-122"/>
                <a:ea typeface="华文楷体" panose="02010600040101010101" pitchFamily="2" charset="-122"/>
              </a:rPr>
              <a:t>Virginica</a:t>
            </a:r>
            <a:endParaRPr lang="en-US" altLang="zh-CN" dirty="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a:latin typeface="华文楷体" panose="02010600040101010101" pitchFamily="2" charset="-122"/>
                <a:ea typeface="华文楷体" panose="02010600040101010101" pitchFamily="2" charset="-122"/>
              </a:rPr>
              <a:t>Iris </a:t>
            </a:r>
            <a:r>
              <a:rPr lang="en-US" altLang="zh-CN" dirty="0" err="1" smtClean="0">
                <a:latin typeface="华文楷体" panose="02010600040101010101" pitchFamily="2" charset="-122"/>
                <a:ea typeface="华文楷体" panose="02010600040101010101" pitchFamily="2" charset="-122"/>
              </a:rPr>
              <a:t>Setosa</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l"/>
            </a:pPr>
            <a:r>
              <a:rPr lang="zh-CN" altLang="en-US" dirty="0">
                <a:latin typeface="华文楷体" panose="02010600040101010101" pitchFamily="2" charset="-122"/>
                <a:ea typeface="华文楷体" panose="02010600040101010101" pitchFamily="2" charset="-122"/>
              </a:rPr>
              <a:t>数据集包含四个变量的度量</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萼片长度</a:t>
            </a: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萼片宽度</a:t>
            </a: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花瓣长度</a:t>
            </a: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花瓣</a:t>
            </a:r>
            <a:r>
              <a:rPr lang="zh-CN" altLang="en-US" dirty="0" smtClean="0">
                <a:latin typeface="华文楷体" panose="02010600040101010101" pitchFamily="2" charset="-122"/>
                <a:ea typeface="华文楷体" panose="02010600040101010101" pitchFamily="2" charset="-122"/>
              </a:rPr>
              <a:t>宽度</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endParaRPr lang="zh-CN" altLang="en-US" dirty="0">
              <a:latin typeface="华文楷体" panose="02010600040101010101" pitchFamily="2" charset="-122"/>
              <a:ea typeface="华文楷体" panose="02010600040101010101" pitchFamily="2" charset="-122"/>
            </a:endParaRPr>
          </a:p>
          <a:p>
            <a:pPr>
              <a:buFont typeface="Wingdings" pitchFamily="2" charset="2"/>
              <a:buChar char="l"/>
            </a:pPr>
            <a:r>
              <a:rPr lang="en-US" altLang="zh-CN" dirty="0">
                <a:latin typeface="华文楷体" panose="02010600040101010101" pitchFamily="2" charset="-122"/>
                <a:ea typeface="华文楷体" panose="02010600040101010101" pitchFamily="2" charset="-122"/>
              </a:rPr>
              <a:t>Iris</a:t>
            </a:r>
            <a:r>
              <a:rPr lang="zh-CN" altLang="en-US" dirty="0">
                <a:latin typeface="华文楷体" panose="02010600040101010101" pitchFamily="2" charset="-122"/>
                <a:ea typeface="华文楷体" panose="02010600040101010101" pitchFamily="2" charset="-122"/>
              </a:rPr>
              <a:t>数据集有许多有趣</a:t>
            </a:r>
            <a:r>
              <a:rPr lang="zh-CN" altLang="en-US" dirty="0" smtClean="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特点</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其中一个类（</a:t>
            </a:r>
            <a:r>
              <a:rPr lang="en-US" altLang="zh-CN" dirty="0">
                <a:latin typeface="华文楷体" panose="02010600040101010101" pitchFamily="2" charset="-122"/>
                <a:ea typeface="华文楷体" panose="02010600040101010101" pitchFamily="2" charset="-122"/>
              </a:rPr>
              <a:t>Iris </a:t>
            </a:r>
            <a:r>
              <a:rPr lang="en-US" altLang="zh-CN" dirty="0" err="1">
                <a:latin typeface="华文楷体" panose="02010600040101010101" pitchFamily="2" charset="-122"/>
                <a:ea typeface="华文楷体" panose="02010600040101010101" pitchFamily="2" charset="-122"/>
              </a:rPr>
              <a:t>Setosa</a:t>
            </a:r>
            <a:r>
              <a:rPr lang="zh-CN" altLang="en-US" dirty="0">
                <a:latin typeface="华文楷体" panose="02010600040101010101" pitchFamily="2" charset="-122"/>
                <a:ea typeface="华文楷体" panose="02010600040101010101" pitchFamily="2" charset="-122"/>
              </a:rPr>
              <a:t>）与其他两个类是线性可分的。但是，其他两个类不是线性可分</a:t>
            </a:r>
            <a:r>
              <a:rPr lang="zh-CN" altLang="en-US" dirty="0" smtClean="0">
                <a:latin typeface="华文楷体" panose="02010600040101010101" pitchFamily="2" charset="-122"/>
                <a:ea typeface="华文楷体" panose="02010600040101010101" pitchFamily="2" charset="-122"/>
              </a:rPr>
              <a:t>的</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err="1">
                <a:latin typeface="华文楷体" panose="02010600040101010101" pitchFamily="2" charset="-122"/>
                <a:ea typeface="华文楷体" panose="02010600040101010101" pitchFamily="2" charset="-122"/>
              </a:rPr>
              <a:t>Versicolor</a:t>
            </a:r>
            <a:r>
              <a:rPr lang="zh-CN" altLang="en-US" dirty="0">
                <a:latin typeface="华文楷体" panose="02010600040101010101" pitchFamily="2" charset="-122"/>
                <a:ea typeface="华文楷体" panose="02010600040101010101" pitchFamily="2" charset="-122"/>
              </a:rPr>
              <a:t>和</a:t>
            </a:r>
            <a:r>
              <a:rPr lang="en-US" altLang="zh-CN" dirty="0" err="1">
                <a:latin typeface="华文楷体" panose="02010600040101010101" pitchFamily="2" charset="-122"/>
                <a:ea typeface="华文楷体" panose="02010600040101010101" pitchFamily="2" charset="-122"/>
              </a:rPr>
              <a:t>Virginica</a:t>
            </a:r>
            <a:r>
              <a:rPr lang="zh-CN" altLang="en-US" dirty="0">
                <a:latin typeface="华文楷体" panose="02010600040101010101" pitchFamily="2" charset="-122"/>
                <a:ea typeface="华文楷体" panose="02010600040101010101" pitchFamily="2" charset="-122"/>
              </a:rPr>
              <a:t>类之间存在一些重叠，因此不太可能实现完美的</a:t>
            </a:r>
            <a:r>
              <a:rPr lang="zh-CN" altLang="en-US" dirty="0" smtClean="0">
                <a:latin typeface="华文楷体" panose="02010600040101010101" pitchFamily="2" charset="-122"/>
                <a:ea typeface="华文楷体" panose="02010600040101010101" pitchFamily="2" charset="-122"/>
              </a:rPr>
              <a:t>分类</a:t>
            </a:r>
            <a:endParaRPr lang="zh-CN" altLang="en-US" dirty="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a:latin typeface="华文楷体" panose="02010600040101010101" pitchFamily="2" charset="-122"/>
                <a:ea typeface="华文楷体" panose="02010600040101010101" pitchFamily="2" charset="-122"/>
              </a:rPr>
              <a:t>四个输入变量中存在一些冗余，因此可以只用其中三个来实现一个好的解决方案，或者甚至（有困难</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a:t>
            </a:r>
            <a:r>
              <a:rPr lang="zh-CN" altLang="en-US" dirty="0" smtClean="0">
                <a:latin typeface="华文楷体" panose="02010600040101010101" pitchFamily="2" charset="-122"/>
                <a:ea typeface="华文楷体" panose="02010600040101010101" pitchFamily="2" charset="-122"/>
              </a:rPr>
              <a:t>两</a:t>
            </a:r>
            <a:r>
              <a:rPr lang="zh-CN" altLang="en-US" dirty="0">
                <a:latin typeface="华文楷体" panose="02010600040101010101" pitchFamily="2" charset="-122"/>
                <a:ea typeface="华文楷体" panose="02010600040101010101" pitchFamily="2" charset="-122"/>
              </a:rPr>
              <a:t>个，但是最佳变量的精确选择并不</a:t>
            </a:r>
            <a:r>
              <a:rPr lang="zh-CN" altLang="en-US" dirty="0" smtClean="0">
                <a:latin typeface="华文楷体" panose="02010600040101010101" pitchFamily="2" charset="-122"/>
                <a:ea typeface="华文楷体" panose="02010600040101010101" pitchFamily="2" charset="-122"/>
              </a:rPr>
              <a:t>明显</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Tree>
    <p:extLst>
      <p:ext uri="{BB962C8B-B14F-4D97-AF65-F5344CB8AC3E}">
        <p14:creationId xmlns:p14="http://schemas.microsoft.com/office/powerpoint/2010/main" val="24385136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a:t>
            </a:r>
            <a:r>
              <a:rPr lang="zh-CN" altLang="en-US" dirty="0"/>
              <a:t>总结</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28800"/>
            <a:ext cx="42386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176" y="4725144"/>
            <a:ext cx="6618287"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a:spLocks noGrp="1"/>
          </p:cNvSpPr>
          <p:nvPr>
            <p:ph idx="1"/>
          </p:nvPr>
        </p:nvSpPr>
        <p:spPr>
          <a:xfrm>
            <a:off x="195119" y="906065"/>
            <a:ext cx="7992888" cy="4035104"/>
          </a:xfrm>
        </p:spPr>
        <p:txBody>
          <a:bodyPr>
            <a:normAutofit/>
          </a:bodyPr>
          <a:lstStyle/>
          <a:p>
            <a:pPr lvl="1">
              <a:buFont typeface="Wingdings" pitchFamily="2" charset="2"/>
              <a:buChar char="l"/>
            </a:pPr>
            <a:r>
              <a:rPr lang="zh-CN" altLang="en-US" dirty="0" smtClean="0">
                <a:latin typeface="Times New Roman" pitchFamily="18" charset="0"/>
                <a:ea typeface="华文楷体" pitchFamily="2" charset="-122"/>
                <a:cs typeface="Times New Roman" pitchFamily="18" charset="0"/>
              </a:rPr>
              <a:t>调用方法部分代码</a:t>
            </a: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endParaRPr lang="en-US" altLang="zh-CN" dirty="0">
              <a:latin typeface="Times New Roman" pitchFamily="18" charset="0"/>
              <a:ea typeface="华文楷体" pitchFamily="2" charset="-122"/>
              <a:cs typeface="Times New Roman" pitchFamily="18" charset="0"/>
            </a:endParaRPr>
          </a:p>
          <a:p>
            <a:pPr lvl="1">
              <a:buFont typeface="Wingdings" pitchFamily="2" charset="2"/>
              <a:buChar char="l"/>
            </a:pP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endParaRPr lang="en-US" altLang="zh-CN" dirty="0">
              <a:latin typeface="Times New Roman" pitchFamily="18" charset="0"/>
              <a:ea typeface="华文楷体" pitchFamily="2" charset="-122"/>
              <a:cs typeface="Times New Roman" pitchFamily="18" charset="0"/>
            </a:endParaRPr>
          </a:p>
          <a:p>
            <a:pPr lvl="1">
              <a:buFont typeface="Wingdings" pitchFamily="2" charset="2"/>
              <a:buChar char="l"/>
            </a:pP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endParaRPr lang="en-US" altLang="zh-CN" dirty="0">
              <a:latin typeface="Times New Roman" pitchFamily="18" charset="0"/>
              <a:ea typeface="华文楷体" pitchFamily="2" charset="-122"/>
              <a:cs typeface="Times New Roman" pitchFamily="18" charset="0"/>
            </a:endParaRPr>
          </a:p>
          <a:p>
            <a:pPr lvl="1">
              <a:buFont typeface="Wingdings" pitchFamily="2" charset="2"/>
              <a:buChar char="l"/>
            </a:pPr>
            <a:endParaRPr lang="en-US" altLang="zh-CN" dirty="0" smtClean="0">
              <a:latin typeface="Times New Roman" pitchFamily="18" charset="0"/>
              <a:ea typeface="华文楷体" pitchFamily="2" charset="-122"/>
              <a:cs typeface="Times New Roman" pitchFamily="18" charset="0"/>
            </a:endParaRPr>
          </a:p>
          <a:p>
            <a:pPr marL="457200" lvl="1" indent="0">
              <a:buNone/>
            </a:pPr>
            <a:endParaRPr lang="en-US" altLang="zh-CN" dirty="0" smtClean="0">
              <a:latin typeface="Times New Roman" pitchFamily="18" charset="0"/>
              <a:ea typeface="华文楷体" pitchFamily="2" charset="-122"/>
              <a:cs typeface="Times New Roman" pitchFamily="18" charset="0"/>
            </a:endParaRPr>
          </a:p>
          <a:p>
            <a:pPr lvl="1">
              <a:buFont typeface="Wingdings" pitchFamily="2" charset="2"/>
              <a:buChar char="l"/>
            </a:pPr>
            <a:r>
              <a:rPr lang="zh-CN" altLang="en-US" dirty="0">
                <a:latin typeface="Times New Roman" pitchFamily="18" charset="0"/>
                <a:ea typeface="华文楷体" pitchFamily="2" charset="-122"/>
                <a:cs typeface="Times New Roman" pitchFamily="18" charset="0"/>
              </a:rPr>
              <a:t>主</a:t>
            </a:r>
            <a:r>
              <a:rPr lang="zh-CN" altLang="en-US" dirty="0" smtClean="0">
                <a:latin typeface="Times New Roman" pitchFamily="18" charset="0"/>
                <a:ea typeface="华文楷体" pitchFamily="2" charset="-122"/>
                <a:cs typeface="Times New Roman" pitchFamily="18" charset="0"/>
              </a:rPr>
              <a:t>函数部分代码</a:t>
            </a:r>
            <a:endParaRPr lang="en-US" altLang="zh-CN" dirty="0" smtClean="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1265961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参考资料</a:t>
            </a:r>
            <a:endParaRPr lang="zh-CN" altLang="en-US" dirty="0"/>
          </a:p>
        </p:txBody>
      </p:sp>
      <p:sp>
        <p:nvSpPr>
          <p:cNvPr id="3" name="内容占位符 2"/>
          <p:cNvSpPr>
            <a:spLocks noGrp="1"/>
          </p:cNvSpPr>
          <p:nvPr>
            <p:ph idx="1"/>
          </p:nvPr>
        </p:nvSpPr>
        <p:spPr/>
        <p:txBody>
          <a:bodyPr/>
          <a:lstStyle/>
          <a:p>
            <a:pPr marL="0" indent="0">
              <a:buNone/>
            </a:pPr>
            <a:r>
              <a:rPr lang="en-US" altLang="zh-CN" dirty="0"/>
              <a:t>[1] Fisher R A. THE USE OF MULTIPLE MEASUREMENTS IN TAXONOMIC PROBLEMS[J]. Annals of Human Genetics, 2012, 7(2):179-188</a:t>
            </a:r>
            <a:r>
              <a:rPr lang="en-US" altLang="zh-CN" dirty="0" smtClean="0"/>
              <a:t>.</a:t>
            </a:r>
          </a:p>
          <a:p>
            <a:pPr marL="0" indent="0">
              <a:buNone/>
            </a:pPr>
            <a:r>
              <a:rPr lang="en-US" altLang="zh-CN" dirty="0"/>
              <a:t>[2] Andrews D F. Plots of High-Dimensional Data[J]. Biometrics, 1972, 28(1):125-136.</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1064849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7584" y="2276872"/>
            <a:ext cx="7560840" cy="768415"/>
          </a:xfrm>
          <a:prstGeom prst="rect">
            <a:avLst/>
          </a:prstGeom>
        </p:spPr>
        <p:txBody>
          <a:bodyPr wrap="square">
            <a:spAutoFit/>
          </a:bodyPr>
          <a:lstStyle/>
          <a:p>
            <a:pPr algn="ctr">
              <a:lnSpc>
                <a:spcPct val="120000"/>
              </a:lnSpc>
            </a:pPr>
            <a:r>
              <a:rPr lang="en-US" altLang="zh-CN" sz="4000" b="1" dirty="0" smtClean="0">
                <a:solidFill>
                  <a:schemeClr val="bg1"/>
                </a:solidFill>
                <a:latin typeface="微软雅黑" pitchFamily="34" charset="-122"/>
                <a:ea typeface="微软雅黑" pitchFamily="34" charset="-122"/>
              </a:rPr>
              <a:t>Thank you</a:t>
            </a:r>
            <a:r>
              <a:rPr lang="zh-CN" altLang="en-US" sz="4000" b="1" dirty="0" smtClean="0">
                <a:solidFill>
                  <a:schemeClr val="bg1"/>
                </a:solidFill>
                <a:latin typeface="微软雅黑" pitchFamily="34" charset="-122"/>
                <a:ea typeface="微软雅黑" pitchFamily="34" charset="-122"/>
              </a:rPr>
              <a:t>！</a:t>
            </a:r>
            <a:endParaRPr lang="en-US" altLang="zh-CN" sz="4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39804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Aim</a:t>
            </a:r>
            <a:endParaRPr lang="zh-CN" altLang="en-US" dirty="0"/>
          </a:p>
        </p:txBody>
      </p:sp>
      <p:sp>
        <p:nvSpPr>
          <p:cNvPr id="4" name="内容占位符 2"/>
          <p:cNvSpPr>
            <a:spLocks noGrp="1"/>
          </p:cNvSpPr>
          <p:nvPr>
            <p:ph idx="1"/>
          </p:nvPr>
        </p:nvSpPr>
        <p:spPr>
          <a:xfrm>
            <a:off x="179512" y="1119434"/>
            <a:ext cx="7992888" cy="1157438"/>
          </a:xfrm>
        </p:spPr>
        <p:txBody>
          <a:bodyPr>
            <a:normAutofit/>
          </a:body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目标</a:t>
            </a:r>
            <a:r>
              <a:rPr lang="zh-CN" altLang="en-US" dirty="0" smtClean="0">
                <a:latin typeface="华文楷体" panose="02010600040101010101" pitchFamily="2" charset="-122"/>
                <a:ea typeface="华文楷体" panose="02010600040101010101" pitchFamily="2" charset="-122"/>
              </a:rPr>
              <a:t>是</a:t>
            </a:r>
            <a:r>
              <a:rPr lang="zh-CN" altLang="en-US" dirty="0">
                <a:latin typeface="华文楷体" panose="02010600040101010101" pitchFamily="2" charset="-122"/>
                <a:ea typeface="华文楷体" panose="02010600040101010101" pitchFamily="2" charset="-122"/>
              </a:rPr>
              <a:t>从萼片和花瓣的长度和宽度的测量中将虹膜花分为三个物种（</a:t>
            </a:r>
            <a:r>
              <a:rPr lang="en-US" altLang="zh-CN" dirty="0" err="1">
                <a:latin typeface="华文楷体" panose="02010600040101010101" pitchFamily="2" charset="-122"/>
                <a:ea typeface="华文楷体" panose="02010600040101010101" pitchFamily="2" charset="-122"/>
              </a:rPr>
              <a:t>setosa</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versicolor</a:t>
            </a:r>
            <a:r>
              <a:rPr lang="zh-CN" altLang="en-US" dirty="0">
                <a:latin typeface="华文楷体" panose="02010600040101010101" pitchFamily="2" charset="-122"/>
                <a:ea typeface="华文楷体" panose="02010600040101010101" pitchFamily="2" charset="-122"/>
              </a:rPr>
              <a:t>或</a:t>
            </a:r>
            <a:r>
              <a:rPr lang="en-US" altLang="zh-CN" dirty="0" err="1">
                <a:latin typeface="华文楷体" panose="02010600040101010101" pitchFamily="2" charset="-122"/>
                <a:ea typeface="华文楷体" panose="02010600040101010101" pitchFamily="2" charset="-122"/>
              </a:rPr>
              <a:t>virginica</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
        <p:nvSpPr>
          <p:cNvPr id="6" name="内容占位符 2"/>
          <p:cNvSpPr txBox="1">
            <a:spLocks/>
          </p:cNvSpPr>
          <p:nvPr/>
        </p:nvSpPr>
        <p:spPr>
          <a:xfrm>
            <a:off x="179512" y="3426344"/>
            <a:ext cx="7992888" cy="317100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l"/>
            </a:pPr>
            <a:r>
              <a:rPr lang="zh-CN" altLang="en-US" dirty="0">
                <a:latin typeface="华文楷体" panose="02010600040101010101" pitchFamily="2" charset="-122"/>
                <a:ea typeface="华文楷体" panose="02010600040101010101" pitchFamily="2" charset="-122"/>
              </a:rPr>
              <a:t>变量是</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zh-CN" altLang="en-US" dirty="0" smtClean="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sepal_length</a:t>
            </a:r>
            <a:r>
              <a:rPr lang="zh-CN" altLang="en-US" dirty="0">
                <a:latin typeface="华文楷体" panose="02010600040101010101" pitchFamily="2" charset="-122"/>
                <a:ea typeface="华文楷体" panose="02010600040101010101" pitchFamily="2" charset="-122"/>
              </a:rPr>
              <a:t>：萼片长度，以厘米为单位，用作</a:t>
            </a:r>
            <a:r>
              <a:rPr lang="zh-CN" altLang="en-US" dirty="0" smtClean="0">
                <a:latin typeface="华文楷体" panose="02010600040101010101" pitchFamily="2" charset="-122"/>
                <a:ea typeface="华文楷体" panose="02010600040101010101" pitchFamily="2" charset="-122"/>
              </a:rPr>
              <a:t>输入 </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err="1" smtClean="0">
                <a:latin typeface="华文楷体" panose="02010600040101010101" pitchFamily="2" charset="-122"/>
                <a:ea typeface="华文楷体" panose="02010600040101010101" pitchFamily="2" charset="-122"/>
              </a:rPr>
              <a:t>sepal_width</a:t>
            </a:r>
            <a:r>
              <a:rPr lang="zh-CN" altLang="en-US" dirty="0">
                <a:latin typeface="华文楷体" panose="02010600040101010101" pitchFamily="2" charset="-122"/>
                <a:ea typeface="华文楷体" panose="02010600040101010101" pitchFamily="2" charset="-122"/>
              </a:rPr>
              <a:t>：用作输入的萼片宽度，以厘米为</a:t>
            </a:r>
            <a:r>
              <a:rPr lang="zh-CN" altLang="en-US" dirty="0" smtClean="0">
                <a:latin typeface="华文楷体" panose="02010600040101010101" pitchFamily="2" charset="-122"/>
                <a:ea typeface="华文楷体" panose="02010600040101010101" pitchFamily="2" charset="-122"/>
              </a:rPr>
              <a:t>单位 </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err="1" smtClean="0">
                <a:latin typeface="华文楷体" panose="02010600040101010101" pitchFamily="2" charset="-122"/>
                <a:ea typeface="华文楷体" panose="02010600040101010101" pitchFamily="2" charset="-122"/>
              </a:rPr>
              <a:t>petal_length</a:t>
            </a:r>
            <a:r>
              <a:rPr lang="zh-CN" altLang="en-US" dirty="0">
                <a:latin typeface="华文楷体" panose="02010600040101010101" pitchFamily="2" charset="-122"/>
                <a:ea typeface="华文楷体" panose="02010600040101010101" pitchFamily="2" charset="-122"/>
              </a:rPr>
              <a:t>：用作输入的花瓣长度，以厘米为</a:t>
            </a:r>
            <a:r>
              <a:rPr lang="zh-CN" altLang="en-US" dirty="0" smtClean="0">
                <a:latin typeface="华文楷体" panose="02010600040101010101" pitchFamily="2" charset="-122"/>
                <a:ea typeface="华文楷体" panose="02010600040101010101" pitchFamily="2" charset="-122"/>
              </a:rPr>
              <a:t>单位 </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err="1" smtClean="0">
                <a:latin typeface="华文楷体" panose="02010600040101010101" pitchFamily="2" charset="-122"/>
                <a:ea typeface="华文楷体" panose="02010600040101010101" pitchFamily="2" charset="-122"/>
              </a:rPr>
              <a:t>petal_width</a:t>
            </a:r>
            <a:r>
              <a:rPr lang="zh-CN" altLang="en-US" dirty="0">
                <a:latin typeface="华文楷体" panose="02010600040101010101" pitchFamily="2" charset="-122"/>
                <a:ea typeface="华文楷体" panose="02010600040101010101" pitchFamily="2" charset="-122"/>
              </a:rPr>
              <a:t>：用作输入的花瓣宽度，以厘米为</a:t>
            </a:r>
            <a:r>
              <a:rPr lang="zh-CN" altLang="en-US" dirty="0" smtClean="0">
                <a:latin typeface="华文楷体" panose="02010600040101010101" pitchFamily="2" charset="-122"/>
                <a:ea typeface="华文楷体" panose="02010600040101010101" pitchFamily="2" charset="-122"/>
              </a:rPr>
              <a:t>单位 </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err="1" smtClean="0">
                <a:latin typeface="华文楷体" panose="02010600040101010101" pitchFamily="2" charset="-122"/>
                <a:ea typeface="华文楷体" panose="02010600040101010101" pitchFamily="2" charset="-122"/>
              </a:rPr>
              <a:t>setosa</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Iris </a:t>
            </a:r>
            <a:r>
              <a:rPr lang="en-US" altLang="zh-CN" dirty="0" err="1">
                <a:latin typeface="华文楷体" panose="02010600040101010101" pitchFamily="2" charset="-122"/>
                <a:ea typeface="华文楷体" panose="02010600040101010101" pitchFamily="2" charset="-122"/>
              </a:rPr>
              <a:t>setosa</a:t>
            </a:r>
            <a:r>
              <a:rPr lang="zh-CN" altLang="en-US" dirty="0">
                <a:latin typeface="华文楷体" panose="02010600040101010101" pitchFamily="2" charset="-122"/>
                <a:ea typeface="华文楷体" panose="02010600040101010101" pitchFamily="2" charset="-122"/>
              </a:rPr>
              <a:t>，真或假，用作</a:t>
            </a:r>
            <a:r>
              <a:rPr lang="zh-CN" altLang="en-US" dirty="0" smtClean="0">
                <a:latin typeface="华文楷体" panose="02010600040101010101" pitchFamily="2" charset="-122"/>
                <a:ea typeface="华文楷体" panose="02010600040101010101" pitchFamily="2" charset="-122"/>
              </a:rPr>
              <a:t>目标</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smtClean="0">
                <a:latin typeface="华文楷体" panose="02010600040101010101" pitchFamily="2" charset="-122"/>
                <a:ea typeface="华文楷体" panose="02010600040101010101" pitchFamily="2" charset="-122"/>
              </a:rPr>
              <a:t>Iris </a:t>
            </a:r>
            <a:r>
              <a:rPr lang="en-US" altLang="zh-CN" dirty="0" err="1">
                <a:latin typeface="华文楷体" panose="02010600040101010101" pitchFamily="2" charset="-122"/>
                <a:ea typeface="华文楷体" panose="02010600040101010101" pitchFamily="2" charset="-122"/>
              </a:rPr>
              <a:t>versicolour</a:t>
            </a:r>
            <a:r>
              <a:rPr lang="zh-CN" altLang="en-US" dirty="0">
                <a:latin typeface="华文楷体" panose="02010600040101010101" pitchFamily="2" charset="-122"/>
                <a:ea typeface="华文楷体" panose="02010600040101010101" pitchFamily="2" charset="-122"/>
              </a:rPr>
              <a:t>，真或假，用作</a:t>
            </a:r>
            <a:r>
              <a:rPr lang="zh-CN" altLang="en-US" dirty="0" smtClean="0">
                <a:latin typeface="华文楷体" panose="02010600040101010101" pitchFamily="2" charset="-122"/>
                <a:ea typeface="华文楷体" panose="02010600040101010101" pitchFamily="2" charset="-122"/>
              </a:rPr>
              <a:t>目标 </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Char char="l"/>
            </a:pPr>
            <a:r>
              <a:rPr lang="en-US" altLang="zh-CN" dirty="0" err="1" smtClean="0">
                <a:latin typeface="华文楷体" panose="02010600040101010101" pitchFamily="2" charset="-122"/>
                <a:ea typeface="华文楷体" panose="02010600040101010101" pitchFamily="2" charset="-122"/>
              </a:rPr>
              <a:t>virginica</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Iris </a:t>
            </a:r>
            <a:r>
              <a:rPr lang="en-US" altLang="zh-CN" dirty="0" err="1">
                <a:latin typeface="华文楷体" panose="02010600040101010101" pitchFamily="2" charset="-122"/>
                <a:ea typeface="华文楷体" panose="02010600040101010101" pitchFamily="2" charset="-122"/>
              </a:rPr>
              <a:t>virginica</a:t>
            </a:r>
            <a:r>
              <a:rPr lang="zh-CN" altLang="en-US" dirty="0">
                <a:latin typeface="华文楷体" panose="02010600040101010101" pitchFamily="2" charset="-122"/>
                <a:ea typeface="华文楷体" panose="02010600040101010101" pitchFamily="2" charset="-122"/>
              </a:rPr>
              <a:t>，真或假，用作</a:t>
            </a:r>
            <a:r>
              <a:rPr lang="zh-CN" altLang="en-US" dirty="0" smtClean="0">
                <a:latin typeface="华文楷体" panose="02010600040101010101" pitchFamily="2" charset="-122"/>
                <a:ea typeface="华文楷体" panose="02010600040101010101" pitchFamily="2" charset="-122"/>
              </a:rPr>
              <a:t>目标</a:t>
            </a:r>
            <a:endParaRPr lang="en-US" altLang="zh-CN" dirty="0">
              <a:latin typeface="华文楷体" panose="02010600040101010101" pitchFamily="2" charset="-122"/>
              <a:ea typeface="华文楷体" panose="02010600040101010101" pitchFamily="2" charset="-122"/>
              <a:cs typeface="Times New Roman" pitchFamily="18" charset="0"/>
            </a:endParaRPr>
          </a:p>
        </p:txBody>
      </p:sp>
      <p:sp>
        <p:nvSpPr>
          <p:cNvPr id="7" name="标题 1"/>
          <p:cNvSpPr txBox="1">
            <a:spLocks/>
          </p:cNvSpPr>
          <p:nvPr/>
        </p:nvSpPr>
        <p:spPr>
          <a:xfrm>
            <a:off x="251520" y="2708920"/>
            <a:ext cx="8133347" cy="6096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kern="1200">
                <a:solidFill>
                  <a:srgbClr val="0070C0"/>
                </a:solidFill>
                <a:latin typeface="微软雅黑" pitchFamily="34" charset="-122"/>
                <a:ea typeface="微软雅黑" pitchFamily="34" charset="-122"/>
                <a:cs typeface="+mj-cs"/>
              </a:defRPr>
            </a:lvl1pPr>
          </a:lstStyle>
          <a:p>
            <a:r>
              <a:rPr lang="en-US" altLang="zh-CN" dirty="0"/>
              <a:t>3-3 Variables</a:t>
            </a:r>
            <a:endParaRPr lang="zh-CN" altLang="en-US" dirty="0"/>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输入和</a:t>
            </a:r>
            <a:r>
              <a:rPr lang="zh-CN" altLang="en-US" dirty="0" smtClean="0"/>
              <a:t>输出</a:t>
            </a:r>
            <a:endParaRPr lang="zh-CN" altLang="en-US" dirty="0"/>
          </a:p>
        </p:txBody>
      </p:sp>
      <p:sp>
        <p:nvSpPr>
          <p:cNvPr id="4" name="内容占位符 2"/>
          <p:cNvSpPr>
            <a:spLocks noGrp="1"/>
          </p:cNvSpPr>
          <p:nvPr>
            <p:ph idx="1"/>
          </p:nvPr>
        </p:nvSpPr>
        <p:spPr>
          <a:xfrm>
            <a:off x="179512" y="1119434"/>
            <a:ext cx="8424936" cy="5477918"/>
          </a:xfrm>
        </p:spPr>
        <p:txBody>
          <a:bodyPr>
            <a:normAutofit/>
          </a:bodyPr>
          <a:lstStyle/>
          <a:p>
            <a:pPr>
              <a:buFont typeface="Wingdings" pitchFamily="2" charset="2"/>
              <a:buChar char="l"/>
            </a:pPr>
            <a:r>
              <a:rPr lang="zh-CN" altLang="en-US" dirty="0" smtClean="0">
                <a:latin typeface="华文楷体" panose="02010600040101010101" pitchFamily="2" charset="-122"/>
                <a:ea typeface="华文楷体" panose="02010600040101010101" pitchFamily="2" charset="-122"/>
              </a:rPr>
              <a:t>鸢尾花数据集简单介绍</a:t>
            </a:r>
            <a:endParaRPr lang="en-US" altLang="zh-CN" dirty="0" smtClean="0">
              <a:latin typeface="华文楷体" panose="02010600040101010101" pitchFamily="2" charset="-122"/>
              <a:ea typeface="华文楷体" panose="02010600040101010101" pitchFamily="2" charset="-122"/>
            </a:endParaRPr>
          </a:p>
          <a:p>
            <a:pPr marL="685800" lvl="1">
              <a:buSzPct val="70000"/>
              <a:buFont typeface="Wingdings" pitchFamily="2" charset="2"/>
              <a:buChar char="l"/>
            </a:pPr>
            <a:r>
              <a:rPr lang="en-US" altLang="zh-CN" dirty="0" smtClean="0">
                <a:latin typeface="Times New Roman" pitchFamily="18" charset="0"/>
                <a:ea typeface="华文楷体" pitchFamily="2" charset="-122"/>
                <a:cs typeface="Times New Roman" pitchFamily="18" charset="0"/>
              </a:rPr>
              <a:t>Iris</a:t>
            </a:r>
            <a:r>
              <a:rPr lang="zh-CN" altLang="en-US" dirty="0">
                <a:latin typeface="Times New Roman" pitchFamily="18" charset="0"/>
                <a:ea typeface="华文楷体" pitchFamily="2" charset="-122"/>
                <a:cs typeface="Times New Roman" pitchFamily="18" charset="0"/>
              </a:rPr>
              <a:t>是机器学习中非常流行的</a:t>
            </a:r>
            <a:r>
              <a:rPr lang="zh-CN" altLang="en-US" dirty="0" smtClean="0">
                <a:latin typeface="Times New Roman" pitchFamily="18" charset="0"/>
                <a:ea typeface="华文楷体" pitchFamily="2" charset="-122"/>
                <a:cs typeface="Times New Roman" pitchFamily="18" charset="0"/>
              </a:rPr>
              <a:t>分类问题，就</a:t>
            </a:r>
            <a:r>
              <a:rPr lang="zh-CN" altLang="en-US" dirty="0">
                <a:latin typeface="Times New Roman" pitchFamily="18" charset="0"/>
                <a:ea typeface="华文楷体" pitchFamily="2" charset="-122"/>
                <a:cs typeface="Times New Roman" pitchFamily="18" charset="0"/>
              </a:rPr>
              <a:t>像“</a:t>
            </a:r>
            <a:r>
              <a:rPr lang="en-US" altLang="zh-CN" dirty="0">
                <a:latin typeface="Times New Roman" pitchFamily="18" charset="0"/>
                <a:ea typeface="华文楷体" pitchFamily="2" charset="-122"/>
                <a:cs typeface="Times New Roman" pitchFamily="18" charset="0"/>
              </a:rPr>
              <a:t>Hello world”</a:t>
            </a:r>
            <a:r>
              <a:rPr lang="zh-CN" altLang="en-US" dirty="0" smtClean="0">
                <a:latin typeface="Times New Roman" pitchFamily="18" charset="0"/>
                <a:ea typeface="华文楷体" pitchFamily="2" charset="-122"/>
                <a:cs typeface="Times New Roman" pitchFamily="18" charset="0"/>
              </a:rPr>
              <a:t>程序</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虹膜</a:t>
            </a:r>
            <a:r>
              <a:rPr lang="zh-CN" altLang="en-US" dirty="0">
                <a:latin typeface="Times New Roman" pitchFamily="18" charset="0"/>
                <a:ea typeface="华文楷体" pitchFamily="2" charset="-122"/>
                <a:cs typeface="Times New Roman" pitchFamily="18" charset="0"/>
              </a:rPr>
              <a:t>花数据</a:t>
            </a:r>
            <a:r>
              <a:rPr lang="zh-CN" altLang="en-US" dirty="0" smtClean="0">
                <a:latin typeface="Times New Roman" pitchFamily="18" charset="0"/>
                <a:ea typeface="华文楷体" pitchFamily="2" charset="-122"/>
                <a:cs typeface="Times New Roman" pitchFamily="18" charset="0"/>
              </a:rPr>
              <a:t>集是</a:t>
            </a:r>
            <a:r>
              <a:rPr lang="zh-CN" altLang="en-US" dirty="0">
                <a:latin typeface="Times New Roman" pitchFamily="18" charset="0"/>
                <a:ea typeface="华文楷体" pitchFamily="2" charset="-122"/>
                <a:cs typeface="Times New Roman" pitchFamily="18" charset="0"/>
              </a:rPr>
              <a:t>多变量数据</a:t>
            </a:r>
            <a:r>
              <a:rPr lang="zh-CN" altLang="en-US" dirty="0" smtClean="0">
                <a:latin typeface="Times New Roman" pitchFamily="18" charset="0"/>
                <a:ea typeface="华文楷体" pitchFamily="2" charset="-122"/>
                <a:cs typeface="Times New Roman" pitchFamily="18" charset="0"/>
              </a:rPr>
              <a:t>集，由</a:t>
            </a:r>
            <a:r>
              <a:rPr lang="zh-CN" altLang="en-US" dirty="0">
                <a:latin typeface="Times New Roman" pitchFamily="18" charset="0"/>
                <a:ea typeface="华文楷体" pitchFamily="2" charset="-122"/>
                <a:cs typeface="Times New Roman" pitchFamily="18" charset="0"/>
              </a:rPr>
              <a:t>英国统计学家和生物学家罗纳德</a:t>
            </a:r>
            <a:r>
              <a:rPr lang="en-US" altLang="zh-CN" dirty="0">
                <a:latin typeface="Times New Roman" pitchFamily="18" charset="0"/>
                <a:ea typeface="华文楷体" pitchFamily="2" charset="-122"/>
                <a:cs typeface="Times New Roman" pitchFamily="18" charset="0"/>
              </a:rPr>
              <a:t>·</a:t>
            </a:r>
            <a:r>
              <a:rPr lang="zh-CN" altLang="en-US" dirty="0">
                <a:latin typeface="Times New Roman" pitchFamily="18" charset="0"/>
                <a:ea typeface="华文楷体" pitchFamily="2" charset="-122"/>
                <a:cs typeface="Times New Roman" pitchFamily="18" charset="0"/>
              </a:rPr>
              <a:t>费希尔（</a:t>
            </a:r>
            <a:r>
              <a:rPr lang="en-US" altLang="zh-CN" dirty="0">
                <a:latin typeface="Times New Roman" pitchFamily="18" charset="0"/>
                <a:ea typeface="华文楷体" pitchFamily="2" charset="-122"/>
                <a:cs typeface="Times New Roman" pitchFamily="18" charset="0"/>
              </a:rPr>
              <a:t>Ronald Fisher</a:t>
            </a:r>
            <a:r>
              <a:rPr lang="zh-CN" altLang="en-US" dirty="0">
                <a:latin typeface="Times New Roman" pitchFamily="18" charset="0"/>
                <a:ea typeface="华文楷体" pitchFamily="2" charset="-122"/>
                <a:cs typeface="Times New Roman" pitchFamily="18" charset="0"/>
              </a:rPr>
              <a:t>）在其</a:t>
            </a:r>
            <a:r>
              <a:rPr lang="en-US" altLang="zh-CN" dirty="0">
                <a:latin typeface="Times New Roman" pitchFamily="18" charset="0"/>
                <a:ea typeface="华文楷体" pitchFamily="2" charset="-122"/>
                <a:cs typeface="Times New Roman" pitchFamily="18" charset="0"/>
              </a:rPr>
              <a:t>1936</a:t>
            </a:r>
            <a:r>
              <a:rPr lang="zh-CN" altLang="en-US" dirty="0">
                <a:latin typeface="Times New Roman" pitchFamily="18" charset="0"/>
                <a:ea typeface="华文楷体" pitchFamily="2" charset="-122"/>
                <a:cs typeface="Times New Roman" pitchFamily="18" charset="0"/>
              </a:rPr>
              <a:t>年的论文中介绍了在分类学问题中使用多种测量方法作为线性判别分析的一个</a:t>
            </a:r>
            <a:r>
              <a:rPr lang="zh-CN" altLang="en-US" dirty="0" smtClean="0">
                <a:latin typeface="Times New Roman" pitchFamily="18" charset="0"/>
                <a:ea typeface="华文楷体" pitchFamily="2" charset="-122"/>
                <a:cs typeface="Times New Roman" pitchFamily="18" charset="0"/>
              </a:rPr>
              <a:t>例子</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它</a:t>
            </a:r>
            <a:r>
              <a:rPr lang="zh-CN" altLang="en-US" dirty="0">
                <a:latin typeface="Times New Roman" pitchFamily="18" charset="0"/>
                <a:ea typeface="华文楷体" pitchFamily="2" charset="-122"/>
                <a:cs typeface="Times New Roman" pitchFamily="18" charset="0"/>
              </a:rPr>
              <a:t>有时被称为安德森</a:t>
            </a:r>
            <a:r>
              <a:rPr lang="zh-CN" altLang="en-US" dirty="0" smtClean="0">
                <a:latin typeface="Times New Roman" pitchFamily="18" charset="0"/>
                <a:ea typeface="华文楷体" pitchFamily="2" charset="-122"/>
                <a:cs typeface="Times New Roman" pitchFamily="18" charset="0"/>
              </a:rPr>
              <a:t>的数据</a:t>
            </a:r>
            <a:r>
              <a:rPr lang="zh-CN" altLang="en-US" dirty="0">
                <a:latin typeface="Times New Roman" pitchFamily="18" charset="0"/>
                <a:ea typeface="华文楷体" pitchFamily="2" charset="-122"/>
                <a:cs typeface="Times New Roman" pitchFamily="18" charset="0"/>
              </a:rPr>
              <a:t>集，因为埃德加安德森收集了数据来量化三个相关物种中鸢尾花的形态变异。这三个物种中的两个是在加斯佩半岛收集的，“所有这些都来自同一个牧场，并在同一天采摘并由同一个人用同一个设备同时测量</a:t>
            </a:r>
            <a:r>
              <a:rPr lang="zh-CN" altLang="en-US" dirty="0" smtClean="0">
                <a:latin typeface="Times New Roman" pitchFamily="18" charset="0"/>
                <a:ea typeface="华文楷体" pitchFamily="2" charset="-122"/>
                <a:cs typeface="Times New Roman" pitchFamily="18" charset="0"/>
              </a:rPr>
              <a:t>”</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该</a:t>
            </a:r>
            <a:r>
              <a:rPr lang="zh-CN" altLang="en-US" dirty="0">
                <a:latin typeface="Times New Roman" pitchFamily="18" charset="0"/>
                <a:ea typeface="华文楷体" pitchFamily="2" charset="-122"/>
                <a:cs typeface="Times New Roman" pitchFamily="18" charset="0"/>
              </a:rPr>
              <a:t>数据集由来自三种鸢尾（</a:t>
            </a:r>
            <a:r>
              <a:rPr lang="en-US" altLang="zh-CN" dirty="0">
                <a:latin typeface="Times New Roman" pitchFamily="18" charset="0"/>
                <a:ea typeface="华文楷体" pitchFamily="2" charset="-122"/>
                <a:cs typeface="Times New Roman" pitchFamily="18" charset="0"/>
              </a:rPr>
              <a:t>Iris </a:t>
            </a:r>
            <a:r>
              <a:rPr lang="en-US" altLang="zh-CN" dirty="0" err="1">
                <a:latin typeface="Times New Roman" pitchFamily="18" charset="0"/>
                <a:ea typeface="华文楷体" pitchFamily="2" charset="-122"/>
                <a:cs typeface="Times New Roman" pitchFamily="18" charset="0"/>
              </a:rPr>
              <a:t>setosa</a:t>
            </a:r>
            <a:r>
              <a:rPr lang="zh-CN" altLang="en-US" dirty="0">
                <a:latin typeface="Times New Roman" pitchFamily="18" charset="0"/>
                <a:ea typeface="华文楷体" pitchFamily="2" charset="-122"/>
                <a:cs typeface="Times New Roman" pitchFamily="18" charset="0"/>
              </a:rPr>
              <a:t>，</a:t>
            </a:r>
            <a:r>
              <a:rPr lang="en-US" altLang="zh-CN" dirty="0">
                <a:latin typeface="Times New Roman" pitchFamily="18" charset="0"/>
                <a:ea typeface="华文楷体" pitchFamily="2" charset="-122"/>
                <a:cs typeface="Times New Roman" pitchFamily="18" charset="0"/>
              </a:rPr>
              <a:t>Iris </a:t>
            </a:r>
            <a:r>
              <a:rPr lang="en-US" altLang="zh-CN" dirty="0" err="1">
                <a:latin typeface="Times New Roman" pitchFamily="18" charset="0"/>
                <a:ea typeface="华文楷体" pitchFamily="2" charset="-122"/>
                <a:cs typeface="Times New Roman" pitchFamily="18" charset="0"/>
              </a:rPr>
              <a:t>virginica</a:t>
            </a:r>
            <a:r>
              <a:rPr lang="zh-CN" altLang="en-US" dirty="0">
                <a:latin typeface="Times New Roman" pitchFamily="18" charset="0"/>
                <a:ea typeface="华文楷体" pitchFamily="2" charset="-122"/>
                <a:cs typeface="Times New Roman" pitchFamily="18" charset="0"/>
              </a:rPr>
              <a:t>和</a:t>
            </a:r>
            <a:r>
              <a:rPr lang="en-US" altLang="zh-CN" dirty="0">
                <a:latin typeface="Times New Roman" pitchFamily="18" charset="0"/>
                <a:ea typeface="华文楷体" pitchFamily="2" charset="-122"/>
                <a:cs typeface="Times New Roman" pitchFamily="18" charset="0"/>
              </a:rPr>
              <a:t>Iris </a:t>
            </a:r>
            <a:r>
              <a:rPr lang="en-US" altLang="zh-CN" dirty="0" err="1">
                <a:latin typeface="Times New Roman" pitchFamily="18" charset="0"/>
                <a:ea typeface="华文楷体" pitchFamily="2" charset="-122"/>
                <a:cs typeface="Times New Roman" pitchFamily="18" charset="0"/>
              </a:rPr>
              <a:t>versicolor</a:t>
            </a:r>
            <a:r>
              <a:rPr lang="zh-CN" altLang="en-US" dirty="0">
                <a:latin typeface="Times New Roman" pitchFamily="18" charset="0"/>
                <a:ea typeface="华文楷体" pitchFamily="2" charset="-122"/>
                <a:cs typeface="Times New Roman" pitchFamily="18" charset="0"/>
              </a:rPr>
              <a:t>）中的每一种的</a:t>
            </a:r>
            <a:r>
              <a:rPr lang="en-US" altLang="zh-CN" dirty="0">
                <a:latin typeface="Times New Roman" pitchFamily="18" charset="0"/>
                <a:ea typeface="华文楷体" pitchFamily="2" charset="-122"/>
                <a:cs typeface="Times New Roman" pitchFamily="18" charset="0"/>
              </a:rPr>
              <a:t>50</a:t>
            </a:r>
            <a:r>
              <a:rPr lang="zh-CN" altLang="en-US" dirty="0">
                <a:latin typeface="Times New Roman" pitchFamily="18" charset="0"/>
                <a:ea typeface="华文楷体" pitchFamily="2" charset="-122"/>
                <a:cs typeface="Times New Roman" pitchFamily="18" charset="0"/>
              </a:rPr>
              <a:t>个样品</a:t>
            </a:r>
            <a:r>
              <a:rPr lang="zh-CN" altLang="en-US" dirty="0" smtClean="0">
                <a:latin typeface="Times New Roman" pitchFamily="18" charset="0"/>
                <a:ea typeface="华文楷体" pitchFamily="2" charset="-122"/>
                <a:cs typeface="Times New Roman" pitchFamily="18" charset="0"/>
              </a:rPr>
              <a:t>组成</a:t>
            </a:r>
            <a:endParaRPr lang="en-US" altLang="zh-CN" dirty="0" smtClean="0">
              <a:latin typeface="Times New Roman" pitchFamily="18" charset="0"/>
              <a:ea typeface="华文楷体" pitchFamily="2" charset="-122"/>
              <a:cs typeface="Times New Roman" pitchFamily="18" charset="0"/>
            </a:endParaRPr>
          </a:p>
          <a:p>
            <a:pPr marL="685800" lvl="1">
              <a:buSzPct val="70000"/>
              <a:buFont typeface="Wingdings" pitchFamily="2" charset="2"/>
              <a:buChar char="l"/>
            </a:pPr>
            <a:r>
              <a:rPr lang="zh-CN" altLang="en-US" dirty="0" smtClean="0">
                <a:latin typeface="Times New Roman" pitchFamily="18" charset="0"/>
                <a:ea typeface="华文楷体" pitchFamily="2" charset="-122"/>
                <a:cs typeface="Times New Roman" pitchFamily="18" charset="0"/>
              </a:rPr>
              <a:t>从</a:t>
            </a:r>
            <a:r>
              <a:rPr lang="zh-CN" altLang="en-US" dirty="0">
                <a:latin typeface="Times New Roman" pitchFamily="18" charset="0"/>
                <a:ea typeface="华文楷体" pitchFamily="2" charset="-122"/>
                <a:cs typeface="Times New Roman" pitchFamily="18" charset="0"/>
              </a:rPr>
              <a:t>每个样品测量四个特征：萼片和花瓣的长度和宽度，以厘米为</a:t>
            </a:r>
            <a:r>
              <a:rPr lang="zh-CN" altLang="en-US" dirty="0" smtClean="0">
                <a:latin typeface="Times New Roman" pitchFamily="18" charset="0"/>
                <a:ea typeface="华文楷体" pitchFamily="2" charset="-122"/>
                <a:cs typeface="Times New Roman" pitchFamily="18" charset="0"/>
              </a:rPr>
              <a:t>单位</a:t>
            </a:r>
            <a:endParaRPr lang="zh-CN" altLang="en-US" dirty="0">
              <a:latin typeface="Times New Roman" pitchFamily="18" charset="0"/>
              <a:ea typeface="华文楷体" pitchFamily="2" charset="-122"/>
              <a:cs typeface="Times New Roman" pitchFamily="18" charset="0"/>
            </a:endParaRPr>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spTree>
    <p:extLst>
      <p:ext uri="{BB962C8B-B14F-4D97-AF65-F5344CB8AC3E}">
        <p14:creationId xmlns:p14="http://schemas.microsoft.com/office/powerpoint/2010/main" val="3662533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输入和</a:t>
            </a:r>
            <a:r>
              <a:rPr lang="zh-CN" altLang="en-US" dirty="0" smtClean="0"/>
              <a:t>输出</a:t>
            </a:r>
            <a:endParaRPr lang="zh-CN" altLang="en-US" dirty="0"/>
          </a:p>
        </p:txBody>
      </p:sp>
      <p:sp>
        <p:nvSpPr>
          <p:cNvPr id="5" name="内容占位符 2"/>
          <p:cNvSpPr txBox="1">
            <a:spLocks/>
          </p:cNvSpPr>
          <p:nvPr/>
        </p:nvSpPr>
        <p:spPr>
          <a:xfrm>
            <a:off x="179512" y="4005064"/>
            <a:ext cx="7992888" cy="1877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75000"/>
                    <a:lumOff val="25000"/>
                  </a:schemeClr>
                </a:solidFill>
                <a:latin typeface="微软雅黑" pitchFamily="34" charset="-122"/>
                <a:ea typeface="微软雅黑" pitchFamily="34" charset="-122"/>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457200" rtl="0" eaLnBrk="1" latinLnBrk="0" hangingPunct="1">
              <a:spcBef>
                <a:spcPct val="20000"/>
              </a:spcBef>
              <a:buFont typeface="Arial"/>
              <a:buChar char="•"/>
              <a:defRPr sz="18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SzPct val="70000"/>
              <a:buNone/>
            </a:pPr>
            <a:endParaRPr lang="en-US" altLang="zh-CN" dirty="0">
              <a:latin typeface="华文楷体" pitchFamily="2" charset="-122"/>
              <a:ea typeface="华文楷体" pitchFamily="2" charset="-122"/>
              <a:cs typeface="Arial" pitchFamily="34" charset="0"/>
            </a:endParaRPr>
          </a:p>
          <a:p>
            <a:pPr marL="400050" lvl="1" indent="0">
              <a:buSzPct val="70000"/>
              <a:buFont typeface="Arial"/>
              <a:buNone/>
            </a:pPr>
            <a:endParaRPr lang="en-US" altLang="zh-CN" dirty="0">
              <a:latin typeface="华文楷体" pitchFamily="2" charset="-122"/>
              <a:ea typeface="华文楷体" pitchFamily="2" charset="-122"/>
              <a:cs typeface="Arial" pitchFamily="34" charset="0"/>
            </a:endParaRPr>
          </a:p>
        </p:txBody>
      </p:sp>
      <p:pic>
        <p:nvPicPr>
          <p:cNvPr id="2050" name="Picture 2" descr="é¸¢å°¾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208" y="908720"/>
            <a:ext cx="8726270"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67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NIC">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18317</TotalTime>
  <Words>5425</Words>
  <Application>Microsoft Office PowerPoint</Application>
  <PresentationFormat>全屏显示(4:3)</PresentationFormat>
  <Paragraphs>405</Paragraphs>
  <Slides>62</Slides>
  <Notes>30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CNIC</vt:lpstr>
      <vt:lpstr>PowerPoint 演示文稿</vt:lpstr>
      <vt:lpstr>目录</vt:lpstr>
      <vt:lpstr>1-介绍</vt:lpstr>
      <vt:lpstr>2-机器学习工作流程</vt:lpstr>
      <vt:lpstr>3-问题定义</vt:lpstr>
      <vt:lpstr>3-1 问题特征</vt:lpstr>
      <vt:lpstr>3-2 Aim</vt:lpstr>
      <vt:lpstr>4-输入和输出</vt:lpstr>
      <vt:lpstr>4-输入和输出</vt:lpstr>
      <vt:lpstr>5 安装工具和依赖包</vt:lpstr>
      <vt:lpstr>5 安装工具和依赖包</vt:lpstr>
      <vt:lpstr>5 安装工具和依赖包</vt:lpstr>
      <vt:lpstr>6-探索性数据分析</vt:lpstr>
      <vt:lpstr>6-1 数据搜集与简单探索</vt:lpstr>
      <vt:lpstr>6-1 数据搜集与简单探索</vt:lpstr>
      <vt:lpstr>6-1 数据搜集与简单探索</vt:lpstr>
      <vt:lpstr>6-1 数据搜集与简单探索</vt:lpstr>
      <vt:lpstr>6-2 可视化</vt:lpstr>
      <vt:lpstr>6-2-1 散点图</vt:lpstr>
      <vt:lpstr>6-2-2 盒图</vt:lpstr>
      <vt:lpstr>6-2-2 盒图</vt:lpstr>
      <vt:lpstr>6-2-3 条形图</vt:lpstr>
      <vt:lpstr>6-2-4 双变量的散点图</vt:lpstr>
      <vt:lpstr>6-2-5 小提琴图</vt:lpstr>
      <vt:lpstr>6-2-6 成对图</vt:lpstr>
      <vt:lpstr>6-2-7 kdeplot</vt:lpstr>
      <vt:lpstr>6-2-8 jointplot</vt:lpstr>
      <vt:lpstr>6-2-9 安德鲁斯曲线</vt:lpstr>
      <vt:lpstr>6-2-10 热图</vt:lpstr>
      <vt:lpstr>6-2-11 雷达图</vt:lpstr>
      <vt:lpstr>6-3 数据预处理</vt:lpstr>
      <vt:lpstr>6-4 数据清洗</vt:lpstr>
      <vt:lpstr>7 模型探索</vt:lpstr>
      <vt:lpstr>7 模型探索</vt:lpstr>
      <vt:lpstr>7 模型探索</vt:lpstr>
      <vt:lpstr>7-1 K近邻算法</vt:lpstr>
      <vt:lpstr>7-2 限定半径最近邻算法</vt:lpstr>
      <vt:lpstr>7-3 逻辑回归(线性模型)</vt:lpstr>
      <vt:lpstr>7-4 被动攻击分类 (线性模型)</vt:lpstr>
      <vt:lpstr>7-5 朴素贝叶斯</vt:lpstr>
      <vt:lpstr>7-6 多项式朴素贝叶斯分类器</vt:lpstr>
      <vt:lpstr>7-7 伯努利朴素贝叶斯分类器 </vt:lpstr>
      <vt:lpstr>朴素贝叶斯类算法小结</vt:lpstr>
      <vt:lpstr>7-8 支持向量机 </vt:lpstr>
      <vt:lpstr>7-9  Nu-Support Vector Classification</vt:lpstr>
      <vt:lpstr>7-10 线性支持向量机</vt:lpstr>
      <vt:lpstr>支持向量机小结</vt:lpstr>
      <vt:lpstr>7-11  决策树</vt:lpstr>
      <vt:lpstr>7-12 额外决策树</vt:lpstr>
      <vt:lpstr>决策树小结</vt:lpstr>
      <vt:lpstr>7-13 神经网络</vt:lpstr>
      <vt:lpstr>集成学习</vt:lpstr>
      <vt:lpstr>7-14 随机森林</vt:lpstr>
      <vt:lpstr>7-15 Bagging</vt:lpstr>
      <vt:lpstr>7-16 自适应提示分类器Adaboost</vt:lpstr>
      <vt:lpstr>7-17 梯度提升分类器GradientBoosting</vt:lpstr>
      <vt:lpstr>7-18 线性判别分析LDA</vt:lpstr>
      <vt:lpstr>7-19 二次判别分析QDA</vt:lpstr>
      <vt:lpstr>8 总结</vt:lpstr>
      <vt:lpstr>8 总结</vt:lpstr>
      <vt:lpstr>9 参考资料</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中国科技网</dc:title>
  <dc:creator>许海燕</dc:creator>
  <cp:lastModifiedBy>dell</cp:lastModifiedBy>
  <cp:revision>1105</cp:revision>
  <dcterms:created xsi:type="dcterms:W3CDTF">2015-03-12T11:54:05Z</dcterms:created>
  <dcterms:modified xsi:type="dcterms:W3CDTF">2018-11-05T08:27:57Z</dcterms:modified>
</cp:coreProperties>
</file>