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A31E8-D664-4772-AFF6-52111D83C85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E9070FD-E632-4800-9BFB-25D9E4C5CFE5}">
      <dgm:prSet phldrT="[Text]" custT="1"/>
      <dgm:spPr/>
      <dgm:t>
        <a:bodyPr/>
        <a:lstStyle/>
        <a:p>
          <a:r>
            <a:rPr lang="en-IN" sz="1400">
              <a:latin typeface="Times New Roman" pitchFamily="18" charset="0"/>
              <a:cs typeface="Times New Roman" pitchFamily="18" charset="0"/>
            </a:rPr>
            <a:t>ANALYZING AND TAKING TEST LOCATIONS</a:t>
          </a:r>
        </a:p>
      </dgm:t>
    </dgm:pt>
    <dgm:pt modelId="{C7FDE7EE-C1A1-4CBE-AFC5-D4C2C4B84F14}" type="parTrans" cxnId="{ED2D04EA-D1D5-422C-8992-2E4F727DD074}">
      <dgm:prSet/>
      <dgm:spPr/>
      <dgm:t>
        <a:bodyPr/>
        <a:lstStyle/>
        <a:p>
          <a:endParaRPr lang="en-IN"/>
        </a:p>
      </dgm:t>
    </dgm:pt>
    <dgm:pt modelId="{457F113D-C59F-4B86-8C38-5919D7867E81}" type="sibTrans" cxnId="{ED2D04EA-D1D5-422C-8992-2E4F727DD074}">
      <dgm:prSet/>
      <dgm:spPr/>
      <dgm:t>
        <a:bodyPr/>
        <a:lstStyle/>
        <a:p>
          <a:endParaRPr lang="en-IN"/>
        </a:p>
      </dgm:t>
    </dgm:pt>
    <dgm:pt modelId="{F8304888-1DA7-4BD9-8EBB-AD0E6A9E76D2}">
      <dgm:prSet phldrT="[Text]" custT="1"/>
      <dgm:spPr/>
      <dgm:t>
        <a:bodyPr/>
        <a:lstStyle/>
        <a:p>
          <a:r>
            <a:rPr lang="en-IN" sz="1400">
              <a:latin typeface="Times New Roman" pitchFamily="18" charset="0"/>
              <a:cs typeface="Times New Roman" pitchFamily="18" charset="0"/>
            </a:rPr>
            <a:t>GENERATING POSSIBLE ROUTES</a:t>
          </a:r>
        </a:p>
      </dgm:t>
    </dgm:pt>
    <dgm:pt modelId="{C54906B2-81B7-442B-B498-9F7E5F7F6206}" type="parTrans" cxnId="{04470D8A-0B34-44E9-8690-5203AC721403}">
      <dgm:prSet/>
      <dgm:spPr/>
      <dgm:t>
        <a:bodyPr/>
        <a:lstStyle/>
        <a:p>
          <a:endParaRPr lang="en-IN"/>
        </a:p>
      </dgm:t>
    </dgm:pt>
    <dgm:pt modelId="{076DB1E1-A35E-45CD-9CE9-1D333F8104FE}" type="sibTrans" cxnId="{04470D8A-0B34-44E9-8690-5203AC721403}">
      <dgm:prSet/>
      <dgm:spPr/>
      <dgm:t>
        <a:bodyPr/>
        <a:lstStyle/>
        <a:p>
          <a:endParaRPr lang="en-IN"/>
        </a:p>
      </dgm:t>
    </dgm:pt>
    <dgm:pt modelId="{518F843C-D8B2-4A74-BA5E-45274DD6E57F}">
      <dgm:prSet phldrT="[Text]" custT="1"/>
      <dgm:spPr/>
      <dgm:t>
        <a:bodyPr/>
        <a:lstStyle/>
        <a:p>
          <a:r>
            <a:rPr lang="en-IN" sz="1400">
              <a:latin typeface="Times New Roman" pitchFamily="18" charset="0"/>
              <a:cs typeface="Times New Roman" pitchFamily="18" charset="0"/>
            </a:rPr>
            <a:t>FINDING OPTIMAL ROUTE</a:t>
          </a:r>
        </a:p>
      </dgm:t>
    </dgm:pt>
    <dgm:pt modelId="{168DAFBA-56F1-4C43-98C9-6F5C12D9D5AF}" type="parTrans" cxnId="{6FDE9745-47E0-42E6-94F1-B19AA491E012}">
      <dgm:prSet/>
      <dgm:spPr/>
      <dgm:t>
        <a:bodyPr/>
        <a:lstStyle/>
        <a:p>
          <a:endParaRPr lang="en-IN"/>
        </a:p>
      </dgm:t>
    </dgm:pt>
    <dgm:pt modelId="{61171D2D-5D9E-4F80-B371-350272921DA7}" type="sibTrans" cxnId="{6FDE9745-47E0-42E6-94F1-B19AA491E012}">
      <dgm:prSet/>
      <dgm:spPr/>
      <dgm:t>
        <a:bodyPr/>
        <a:lstStyle/>
        <a:p>
          <a:endParaRPr lang="en-IN"/>
        </a:p>
      </dgm:t>
    </dgm:pt>
    <dgm:pt modelId="{30CF3A3C-2CA6-4264-B0DD-9821F8E10E19}" type="pres">
      <dgm:prSet presAssocID="{B7EA31E8-D664-4772-AFF6-52111D83C854}" presName="CompostProcess" presStyleCnt="0">
        <dgm:presLayoutVars>
          <dgm:dir/>
          <dgm:resizeHandles val="exact"/>
        </dgm:presLayoutVars>
      </dgm:prSet>
      <dgm:spPr/>
    </dgm:pt>
    <dgm:pt modelId="{8696F91C-8C72-4504-84B5-B653C97CDB25}" type="pres">
      <dgm:prSet presAssocID="{B7EA31E8-D664-4772-AFF6-52111D83C854}" presName="arrow" presStyleLbl="bgShp" presStyleIdx="0" presStyleCnt="1"/>
      <dgm:spPr/>
    </dgm:pt>
    <dgm:pt modelId="{0AC92275-CF51-4428-A3AD-0684E5731624}" type="pres">
      <dgm:prSet presAssocID="{B7EA31E8-D664-4772-AFF6-52111D83C854}" presName="linearProcess" presStyleCnt="0"/>
      <dgm:spPr/>
    </dgm:pt>
    <dgm:pt modelId="{DBEAEB2F-D3DD-4F6A-8532-447D68F1069A}" type="pres">
      <dgm:prSet presAssocID="{4E9070FD-E632-4800-9BFB-25D9E4C5CF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EC448A-13E4-4ECF-BEBD-9F54E264ACB3}" type="pres">
      <dgm:prSet presAssocID="{457F113D-C59F-4B86-8C38-5919D7867E81}" presName="sibTrans" presStyleCnt="0"/>
      <dgm:spPr/>
    </dgm:pt>
    <dgm:pt modelId="{66635619-3ECC-4BE5-9F99-BCA3BD7F5F14}" type="pres">
      <dgm:prSet presAssocID="{F8304888-1DA7-4BD9-8EBB-AD0E6A9E76D2}" presName="textNode" presStyleLbl="node1" presStyleIdx="1" presStyleCnt="3" custLinFactNeighborX="-2525" custLinFactNeighborY="-7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668B0C-75F0-4072-9EB4-5A5B04C006EF}" type="pres">
      <dgm:prSet presAssocID="{076DB1E1-A35E-45CD-9CE9-1D333F8104FE}" presName="sibTrans" presStyleCnt="0"/>
      <dgm:spPr/>
    </dgm:pt>
    <dgm:pt modelId="{725F470E-9305-4A73-BC68-A23E97C42A0F}" type="pres">
      <dgm:prSet presAssocID="{518F843C-D8B2-4A74-BA5E-45274DD6E57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1146CA-BC53-4E45-A89C-459778471405}" type="presOf" srcId="{F8304888-1DA7-4BD9-8EBB-AD0E6A9E76D2}" destId="{66635619-3ECC-4BE5-9F99-BCA3BD7F5F14}" srcOrd="0" destOrd="0" presId="urn:microsoft.com/office/officeart/2005/8/layout/hProcess9"/>
    <dgm:cxn modelId="{6FDE9745-47E0-42E6-94F1-B19AA491E012}" srcId="{B7EA31E8-D664-4772-AFF6-52111D83C854}" destId="{518F843C-D8B2-4A74-BA5E-45274DD6E57F}" srcOrd="2" destOrd="0" parTransId="{168DAFBA-56F1-4C43-98C9-6F5C12D9D5AF}" sibTransId="{61171D2D-5D9E-4F80-B371-350272921DA7}"/>
    <dgm:cxn modelId="{04470D8A-0B34-44E9-8690-5203AC721403}" srcId="{B7EA31E8-D664-4772-AFF6-52111D83C854}" destId="{F8304888-1DA7-4BD9-8EBB-AD0E6A9E76D2}" srcOrd="1" destOrd="0" parTransId="{C54906B2-81B7-442B-B498-9F7E5F7F6206}" sibTransId="{076DB1E1-A35E-45CD-9CE9-1D333F8104FE}"/>
    <dgm:cxn modelId="{3F1604E2-9DC8-4F01-AE37-7C984D53D5B2}" type="presOf" srcId="{518F843C-D8B2-4A74-BA5E-45274DD6E57F}" destId="{725F470E-9305-4A73-BC68-A23E97C42A0F}" srcOrd="0" destOrd="0" presId="urn:microsoft.com/office/officeart/2005/8/layout/hProcess9"/>
    <dgm:cxn modelId="{ED2D04EA-D1D5-422C-8992-2E4F727DD074}" srcId="{B7EA31E8-D664-4772-AFF6-52111D83C854}" destId="{4E9070FD-E632-4800-9BFB-25D9E4C5CFE5}" srcOrd="0" destOrd="0" parTransId="{C7FDE7EE-C1A1-4CBE-AFC5-D4C2C4B84F14}" sibTransId="{457F113D-C59F-4B86-8C38-5919D7867E81}"/>
    <dgm:cxn modelId="{A874B077-912E-4461-95ED-48A4E2FAE872}" type="presOf" srcId="{B7EA31E8-D664-4772-AFF6-52111D83C854}" destId="{30CF3A3C-2CA6-4264-B0DD-9821F8E10E19}" srcOrd="0" destOrd="0" presId="urn:microsoft.com/office/officeart/2005/8/layout/hProcess9"/>
    <dgm:cxn modelId="{691F0153-FE4D-4011-A3E8-96F00545A264}" type="presOf" srcId="{4E9070FD-E632-4800-9BFB-25D9E4C5CFE5}" destId="{DBEAEB2F-D3DD-4F6A-8532-447D68F1069A}" srcOrd="0" destOrd="0" presId="urn:microsoft.com/office/officeart/2005/8/layout/hProcess9"/>
    <dgm:cxn modelId="{6891125B-C094-4149-9A78-C2B2CFD6E5B1}" type="presParOf" srcId="{30CF3A3C-2CA6-4264-B0DD-9821F8E10E19}" destId="{8696F91C-8C72-4504-84B5-B653C97CDB25}" srcOrd="0" destOrd="0" presId="urn:microsoft.com/office/officeart/2005/8/layout/hProcess9"/>
    <dgm:cxn modelId="{8D2FB830-AF6D-494F-A6D7-D74ECE73A8BF}" type="presParOf" srcId="{30CF3A3C-2CA6-4264-B0DD-9821F8E10E19}" destId="{0AC92275-CF51-4428-A3AD-0684E5731624}" srcOrd="1" destOrd="0" presId="urn:microsoft.com/office/officeart/2005/8/layout/hProcess9"/>
    <dgm:cxn modelId="{316F0742-BC1A-4FCC-A800-8C88F46144AB}" type="presParOf" srcId="{0AC92275-CF51-4428-A3AD-0684E5731624}" destId="{DBEAEB2F-D3DD-4F6A-8532-447D68F1069A}" srcOrd="0" destOrd="0" presId="urn:microsoft.com/office/officeart/2005/8/layout/hProcess9"/>
    <dgm:cxn modelId="{AF0AD1AE-F905-4613-919E-6C4ED3A4DBD8}" type="presParOf" srcId="{0AC92275-CF51-4428-A3AD-0684E5731624}" destId="{EDEC448A-13E4-4ECF-BEBD-9F54E264ACB3}" srcOrd="1" destOrd="0" presId="urn:microsoft.com/office/officeart/2005/8/layout/hProcess9"/>
    <dgm:cxn modelId="{FAD29E01-29F2-41E4-838F-B54B6B81CF41}" type="presParOf" srcId="{0AC92275-CF51-4428-A3AD-0684E5731624}" destId="{66635619-3ECC-4BE5-9F99-BCA3BD7F5F14}" srcOrd="2" destOrd="0" presId="urn:microsoft.com/office/officeart/2005/8/layout/hProcess9"/>
    <dgm:cxn modelId="{30F953D8-B46C-4FEB-A092-28B4C6BCE5F0}" type="presParOf" srcId="{0AC92275-CF51-4428-A3AD-0684E5731624}" destId="{CD668B0C-75F0-4072-9EB4-5A5B04C006EF}" srcOrd="3" destOrd="0" presId="urn:microsoft.com/office/officeart/2005/8/layout/hProcess9"/>
    <dgm:cxn modelId="{66468C72-ACB4-4523-BA63-A1F4B2D2C915}" type="presParOf" srcId="{0AC92275-CF51-4428-A3AD-0684E5731624}" destId="{725F470E-9305-4A73-BC68-A23E97C42A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6F91C-8C72-4504-84B5-B653C97CDB25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EB2F-D3DD-4F6A-8532-447D68F1069A}">
      <dsp:nvSpPr>
        <dsp:cNvPr id="0" name=""/>
        <dsp:cNvSpPr/>
      </dsp:nvSpPr>
      <dsp:spPr>
        <a:xfrm>
          <a:off x="0" y="1206817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>
              <a:latin typeface="Times New Roman" pitchFamily="18" charset="0"/>
              <a:cs typeface="Times New Roman" pitchFamily="18" charset="0"/>
            </a:rPr>
            <a:t>ANALYZING AND TAKING TEST LOCATIONS</a:t>
          </a:r>
        </a:p>
      </dsp:txBody>
      <dsp:txXfrm>
        <a:off x="78549" y="1285366"/>
        <a:ext cx="2860422" cy="1451992"/>
      </dsp:txXfrm>
    </dsp:sp>
    <dsp:sp modelId="{66635619-3ECC-4BE5-9F99-BCA3BD7F5F14}">
      <dsp:nvSpPr>
        <dsp:cNvPr id="0" name=""/>
        <dsp:cNvSpPr/>
      </dsp:nvSpPr>
      <dsp:spPr>
        <a:xfrm>
          <a:off x="3507741" y="1194121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>
              <a:latin typeface="Times New Roman" pitchFamily="18" charset="0"/>
              <a:cs typeface="Times New Roman" pitchFamily="18" charset="0"/>
            </a:rPr>
            <a:t>GENERATING POSSIBLE ROUTES</a:t>
          </a:r>
        </a:p>
      </dsp:txBody>
      <dsp:txXfrm>
        <a:off x="3586290" y="1272670"/>
        <a:ext cx="2860422" cy="1451992"/>
      </dsp:txXfrm>
    </dsp:sp>
    <dsp:sp modelId="{725F470E-9305-4A73-BC68-A23E97C42A0F}">
      <dsp:nvSpPr>
        <dsp:cNvPr id="0" name=""/>
        <dsp:cNvSpPr/>
      </dsp:nvSpPr>
      <dsp:spPr>
        <a:xfrm>
          <a:off x="7040880" y="1206817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>
              <a:latin typeface="Times New Roman" pitchFamily="18" charset="0"/>
              <a:cs typeface="Times New Roman" pitchFamily="18" charset="0"/>
            </a:rPr>
            <a:t>FINDING OPTIMAL ROUTE</a:t>
          </a:r>
        </a:p>
      </dsp:txBody>
      <dsp:txXfrm>
        <a:off x="7119429" y="1285366"/>
        <a:ext cx="2860422" cy="1451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2EC13B-5F6C-466B-9BEF-A5FB4C393035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6/19/20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97D1AC-FB5C-43E7-88DF-2ABE61EC7F7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5DA5B1-E5CA-4CE0-BF43-0AAD5BD854B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6/19/20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C4EEC8-B609-4D4F-8EB0-AC8994880C0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6B708D-1E6D-458E-8296-1580DB09086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6/19/20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F2DD82-710B-4CF2-8B5C-57275ACE20E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00320" y="1181160"/>
            <a:ext cx="10058040" cy="1429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IN" sz="8000" spc="-52" strike="noStrike">
                <a:solidFill>
                  <a:srgbClr val="8e4221"/>
                </a:solidFill>
                <a:latin typeface="Calibri Light"/>
              </a:rPr>
              <a:t>TRAVEL OPTIMIZATION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PRIYA (191046025)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WAJOUD (191046031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60640" y="217584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 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selection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chooses the fittest individuals. You will need a method to calculate this fitness. Let's use the space optimization example. The fitness method simply calculates the amount of free space each individual/solution offers. The best are selected for further iteration.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 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cross-over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is the method for combining those selected individuals into new individuals. Remember that the individuals are simply strings of values. The cross-over splits up the "parent" individuals and recombines them. Here's an example of how two "parents" cross over to make two "children":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3162960" y="4560480"/>
            <a:ext cx="4991400" cy="8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30400" y="1511280"/>
            <a:ext cx="9677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The </a:t>
            </a:r>
            <a:r>
              <a:rPr b="0" i="1" lang="en-IN" sz="1800" spc="-1" strike="noStrike">
                <a:solidFill>
                  <a:srgbClr val="404040"/>
                </a:solidFill>
                <a:latin typeface="Calibri"/>
              </a:rPr>
              <a:t>mutation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 simply adds some noise to "genes" of the individuals (usually the "children"). It is a way of varying the "gene pool" to provide some protection against "in-breeding."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542880" y="2340000"/>
            <a:ext cx="5400360" cy="343908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901800" y="698400"/>
            <a:ext cx="7721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ab620d"/>
                </a:solidFill>
                <a:latin typeface="Calibri"/>
              </a:rPr>
              <a:t>INPUTS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2"/>
          <a:srcRect l="0" t="7128" r="-570" b="0"/>
          <a:stretch/>
        </p:blipFill>
        <p:spPr>
          <a:xfrm>
            <a:off x="5962680" y="2403000"/>
            <a:ext cx="5320800" cy="33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" descr=""/>
          <p:cNvPicPr/>
          <p:nvPr/>
        </p:nvPicPr>
        <p:blipFill>
          <a:blip r:embed="rId1"/>
          <a:srcRect l="0" t="7538" r="1384" b="0"/>
          <a:stretch/>
        </p:blipFill>
        <p:spPr>
          <a:xfrm>
            <a:off x="3503520" y="1727280"/>
            <a:ext cx="5246280" cy="32342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270080" y="723960"/>
            <a:ext cx="52318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ab620d"/>
                </a:solidFill>
                <a:latin typeface="Calibri"/>
              </a:rPr>
              <a:t>OPTIMIZED OUTPUT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ab620d"/>
                </a:solidFill>
                <a:latin typeface="Calibri Light"/>
              </a:rPr>
              <a:t>FUTURE WORK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To find the minimum travel time.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404040"/>
                </a:solidFill>
                <a:latin typeface="Calibri Light"/>
              </a:rPr>
              <a:t>Data set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Content Placeholder 3" descr=""/>
          <p:cNvPicPr/>
          <p:nvPr/>
        </p:nvPicPr>
        <p:blipFill>
          <a:blip r:embed="rId1"/>
          <a:stretch/>
        </p:blipFill>
        <p:spPr>
          <a:xfrm>
            <a:off x="1170360" y="1837440"/>
            <a:ext cx="4919760" cy="43646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883920" y="2294640"/>
            <a:ext cx="4407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set contains different country location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location are consist of latitude and longitudes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 use this data set to find the optimal route to travel form a particular location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404040"/>
                </a:solidFill>
                <a:latin typeface="Calibri Light"/>
              </a:rPr>
              <a:t>Input from the data set 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rcRect l="2338" t="0" r="2900" b="0"/>
          <a:stretch/>
        </p:blipFill>
        <p:spPr>
          <a:xfrm>
            <a:off x="2872440" y="1803240"/>
            <a:ext cx="629676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404040"/>
                </a:solidFill>
                <a:latin typeface="Calibri Light"/>
              </a:rPr>
              <a:t>Output (optimizes Route 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Content Placeholder 3" descr=""/>
          <p:cNvPicPr/>
          <p:nvPr/>
        </p:nvPicPr>
        <p:blipFill>
          <a:blip r:embed="rId1"/>
          <a:srcRect l="8112" t="7423" r="0" b="0"/>
          <a:stretch/>
        </p:blipFill>
        <p:spPr>
          <a:xfrm>
            <a:off x="3269520" y="2148120"/>
            <a:ext cx="6266520" cy="371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353360" y="4686480"/>
            <a:ext cx="69721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6600" spc="-1" strike="noStrike">
                <a:solidFill>
                  <a:srgbClr val="ab620d"/>
                </a:solidFill>
                <a:latin typeface="Calibri"/>
              </a:rPr>
              <a:t>THANK YOU</a:t>
            </a:r>
            <a:endParaRPr b="0" lang="en-IN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1" lang="en-IN" sz="4400" spc="-52" strike="noStrike">
                <a:solidFill>
                  <a:srgbClr val="8e4221"/>
                </a:solidFill>
                <a:latin typeface="Calibri Light"/>
              </a:rPr>
              <a:t>WHAT IS OPTIMIZATION</a:t>
            </a:r>
            <a:r>
              <a:rPr b="1" lang="en-IN" sz="4800" spc="-52" strike="noStrike">
                <a:solidFill>
                  <a:srgbClr val="404040"/>
                </a:solidFill>
                <a:latin typeface="Calibri Light"/>
              </a:rPr>
              <a:t>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35040" y="1845720"/>
            <a:ext cx="1052028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i="1" lang="en-IN" sz="2000" spc="-1" strike="noStrike">
                <a:solidFill>
                  <a:srgbClr val="404040"/>
                </a:solidFill>
                <a:latin typeface="Calibri"/>
              </a:rPr>
              <a:t>Optimization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is an important tool in making decisions and in analysing physical systems. In mathematical terms, an </a:t>
            </a:r>
            <a:r>
              <a:rPr b="1" i="1" lang="en-IN" sz="2000" spc="-1" strike="noStrike">
                <a:solidFill>
                  <a:srgbClr val="404040"/>
                </a:solidFill>
                <a:latin typeface="Calibri"/>
              </a:rPr>
              <a:t>optimization problem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is the problem of finding the 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best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solution from among the set of all 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feasible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solutions.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Optimization is used in machine learning during model training, when we are trying to minimize the cost of errors between our model and our data points.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IN" sz="4800" spc="-52" strike="noStrike">
                <a:solidFill>
                  <a:srgbClr val="ab620d"/>
                </a:solidFill>
                <a:latin typeface="Calibri Light"/>
              </a:rPr>
              <a:t>Travel optimization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Planning routes is a very visual process. Being able to see exactly where each stop is.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Process of finding the most cost-effective </a:t>
            </a: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route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 for a set of stops.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These routes should give you the shortest drive time.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Since it reduces the time spent traveling and at the same time reduces the incurred cost in the process.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64595645"/>
              </p:ext>
            </p:extLst>
          </p:nvPr>
        </p:nvGraphicFramePr>
        <p:xfrm>
          <a:off x="1096920" y="1846440"/>
          <a:ext cx="10058040" cy="40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3" name="CustomShape 1"/>
          <p:cNvSpPr/>
          <p:nvPr/>
        </p:nvSpPr>
        <p:spPr>
          <a:xfrm>
            <a:off x="1219320" y="711360"/>
            <a:ext cx="6997320" cy="82152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ab620d"/>
                </a:solidFill>
                <a:latin typeface="Adobe Heiti Std R"/>
                <a:ea typeface="Adobe Heiti Std R"/>
              </a:rPr>
              <a:t>ARCHITECTURE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" descr=""/>
          <p:cNvPicPr/>
          <p:nvPr/>
        </p:nvPicPr>
        <p:blipFill>
          <a:blip r:embed="rId1"/>
          <a:stretch/>
        </p:blipFill>
        <p:spPr>
          <a:xfrm>
            <a:off x="2959200" y="2108160"/>
            <a:ext cx="8889480" cy="38602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47640" y="622440"/>
            <a:ext cx="11035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8e4221"/>
                </a:solidFill>
                <a:latin typeface="Calibri"/>
              </a:rPr>
              <a:t> </a:t>
            </a:r>
            <a:r>
              <a:rPr b="0" lang="en-IN" sz="2400" spc="-1" strike="noStrike">
                <a:solidFill>
                  <a:srgbClr val="8e4221"/>
                </a:solidFill>
                <a:latin typeface="Calibri"/>
              </a:rPr>
              <a:t>We can use the power of machine learning to forecast travel times between each two locations and use the genetic algorithm to find the best travel itinerary.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8e4221"/>
                </a:solidFill>
                <a:latin typeface="Calibri Light"/>
              </a:rPr>
              <a:t>GENETIC ALGORITHM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In the genetic algorithm a population of candidate solutions to an optimization problem is evolved toward better solutions, and each candidate solution has a set of properties which can be mutated and altered.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4788000" y="3273840"/>
            <a:ext cx="5312880" cy="28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9964080" cy="1173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8e4221"/>
                </a:solidFill>
                <a:latin typeface="Calibri Light"/>
              </a:rPr>
              <a:t>GA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process of natural selection starts with the selection of fittest individuals from a population.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They produce offspring which inherit the characteristics of the parents and will be added to the next generation.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If parents have better fitness, their offspring will be better than parents and have a better chance at surviving.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This process keeps on iterating and at the end, a generation with the fittest individuals will be found.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02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4800" spc="-52" strike="noStrike">
                <a:solidFill>
                  <a:srgbClr val="8e4221"/>
                </a:solidFill>
                <a:latin typeface="Calibri Light"/>
              </a:rPr>
              <a:t>GA FLOWCHART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Content Placeholder 9" descr=""/>
          <p:cNvPicPr/>
          <p:nvPr/>
        </p:nvPicPr>
        <p:blipFill>
          <a:blip r:embed="rId1"/>
          <a:stretch/>
        </p:blipFill>
        <p:spPr>
          <a:xfrm>
            <a:off x="2636640" y="1950840"/>
            <a:ext cx="5796000" cy="398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IN" sz="4400" spc="-52" strike="noStrike">
                <a:solidFill>
                  <a:srgbClr val="8e4221"/>
                </a:solidFill>
                <a:latin typeface="Calibri Light"/>
              </a:rPr>
              <a:t>Five phases are considered in a genetic algorithm.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Initial population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Fitness function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Selection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Crossover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Mutation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Application>LibreOffice/6.4.3.2$Linux_X86_64 LibreOffice_project/40$Build-2</Application>
  <Words>266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2020-03-03T05:28:46Z</dcterms:created>
  <dc:creator>Priya B</dc:creator>
  <dc:description/>
  <dc:language>en-IN</dc:language>
  <cp:lastModifiedBy/>
  <dcterms:modified xsi:type="dcterms:W3CDTF">2020-06-19T13:38:20Z</dcterms:modified>
  <cp:revision>21</cp:revision>
  <dc:subject/>
  <dc:title>TRAVEL OPTIMIZATION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