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0" r:id="rId3"/>
    <p:sldId id="262" r:id="rId4"/>
    <p:sldId id="269" r:id="rId5"/>
    <p:sldId id="265" r:id="rId6"/>
    <p:sldId id="266" r:id="rId7"/>
    <p:sldId id="263" r:id="rId8"/>
    <p:sldId id="267" r:id="rId9"/>
    <p:sldId id="268" r:id="rId10"/>
    <p:sldId id="264" r:id="rId11"/>
    <p:sldId id="270" r:id="rId12"/>
    <p:sldId id="261"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117776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395213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9715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3121509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1692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767481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29345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66472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74950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B5F599-6189-42C2-8741-90796DA74578}"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428319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5F599-6189-42C2-8741-90796DA74578}"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384178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5F599-6189-42C2-8741-90796DA74578}" type="datetimeFigureOut">
              <a:rPr lang="en-IN" smtClean="0"/>
              <a:t>12-08-2022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145269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5F599-6189-42C2-8741-90796DA74578}" type="datetimeFigureOut">
              <a:rPr lang="en-IN" smtClean="0"/>
              <a:t>12-08-2022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325470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5F599-6189-42C2-8741-90796DA74578}" type="datetimeFigureOut">
              <a:rPr lang="en-IN" smtClean="0"/>
              <a:t>12-08-2022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272591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5F599-6189-42C2-8741-90796DA74578}"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B31285-1630-427B-B1AC-6208B4AD61A9}" type="slidenum">
              <a:rPr lang="en-IN" smtClean="0"/>
              <a:t>‹#›</a:t>
            </a:fld>
            <a:endParaRPr lang="en-IN"/>
          </a:p>
        </p:txBody>
      </p:sp>
    </p:spTree>
    <p:extLst>
      <p:ext uri="{BB962C8B-B14F-4D97-AF65-F5344CB8AC3E}">
        <p14:creationId xmlns:p14="http://schemas.microsoft.com/office/powerpoint/2010/main" val="265229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B31285-1630-427B-B1AC-6208B4AD61A9}" type="slidenum">
              <a:rPr lang="en-IN" smtClean="0"/>
              <a:t>‹#›</a:t>
            </a:fld>
            <a:endParaRPr lang="en-IN"/>
          </a:p>
        </p:txBody>
      </p:sp>
      <p:sp>
        <p:nvSpPr>
          <p:cNvPr id="5" name="Date Placeholder 4"/>
          <p:cNvSpPr>
            <a:spLocks noGrp="1"/>
          </p:cNvSpPr>
          <p:nvPr>
            <p:ph type="dt" sz="half" idx="10"/>
          </p:nvPr>
        </p:nvSpPr>
        <p:spPr/>
        <p:txBody>
          <a:bodyPr/>
          <a:lstStyle/>
          <a:p>
            <a:fld id="{C0B5F599-6189-42C2-8741-90796DA74578}" type="datetimeFigureOut">
              <a:rPr lang="en-IN" smtClean="0"/>
              <a:t>12-08-2022</a:t>
            </a:fld>
            <a:endParaRPr lang="en-IN"/>
          </a:p>
        </p:txBody>
      </p:sp>
    </p:spTree>
    <p:extLst>
      <p:ext uri="{BB962C8B-B14F-4D97-AF65-F5344CB8AC3E}">
        <p14:creationId xmlns:p14="http://schemas.microsoft.com/office/powerpoint/2010/main" val="304117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B5F599-6189-42C2-8741-90796DA74578}" type="datetimeFigureOut">
              <a:rPr lang="en-IN" smtClean="0"/>
              <a:t>12-08-2022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B31285-1630-427B-B1AC-6208B4AD61A9}" type="slidenum">
              <a:rPr lang="en-IN" smtClean="0"/>
              <a:t>‹#›</a:t>
            </a:fld>
            <a:endParaRPr lang="en-IN"/>
          </a:p>
        </p:txBody>
      </p:sp>
    </p:spTree>
    <p:extLst>
      <p:ext uri="{BB962C8B-B14F-4D97-AF65-F5344CB8AC3E}">
        <p14:creationId xmlns:p14="http://schemas.microsoft.com/office/powerpoint/2010/main" val="13431970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 y="-78365"/>
            <a:ext cx="10670771" cy="238760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LENDING CLUB LOAN DEFAULTERS PREDICTION  </a:t>
            </a:r>
          </a:p>
        </p:txBody>
      </p:sp>
      <p:sp>
        <p:nvSpPr>
          <p:cNvPr id="3" name="Subtitle 2"/>
          <p:cNvSpPr>
            <a:spLocks noGrp="1"/>
          </p:cNvSpPr>
          <p:nvPr>
            <p:ph type="subTitle" idx="1"/>
          </p:nvPr>
        </p:nvSpPr>
        <p:spPr>
          <a:xfrm>
            <a:off x="1371600" y="3142543"/>
            <a:ext cx="8361680" cy="861420"/>
          </a:xfrm>
        </p:spPr>
        <p:txBody>
          <a:bodyPr>
            <a:normAutofit/>
          </a:bodyPr>
          <a:lstStyle/>
          <a:p>
            <a:pPr algn="ctr"/>
            <a:r>
              <a:rPr lang="en-IN" sz="2800" dirty="0">
                <a:solidFill>
                  <a:schemeClr val="tx1"/>
                </a:solidFill>
                <a:latin typeface="Times New Roman" panose="02020603050405020304" pitchFamily="18" charset="0"/>
                <a:cs typeface="Times New Roman" panose="02020603050405020304" pitchFamily="18" charset="0"/>
              </a:rPr>
              <a:t>Data Science engineering methods and tools</a:t>
            </a:r>
          </a:p>
        </p:txBody>
      </p:sp>
      <p:sp>
        <p:nvSpPr>
          <p:cNvPr id="4" name="TextBox 3"/>
          <p:cNvSpPr txBox="1"/>
          <p:nvPr/>
        </p:nvSpPr>
        <p:spPr>
          <a:xfrm>
            <a:off x="3962399" y="4652545"/>
            <a:ext cx="4932219" cy="1015663"/>
          </a:xfrm>
          <a:prstGeom prst="rect">
            <a:avLst/>
          </a:prstGeom>
          <a:noFill/>
        </p:spPr>
        <p:txBody>
          <a:bodyPr wrap="square" rtlCol="0">
            <a:spAutoFit/>
          </a:bodyPr>
          <a:lstStyle/>
          <a:p>
            <a:r>
              <a:rPr lang="en-IN" sz="2000" dirty="0">
                <a:solidFill>
                  <a:schemeClr val="tx1">
                    <a:lumMod val="50000"/>
                    <a:lumOff val="50000"/>
                  </a:schemeClr>
                </a:solidFill>
                <a:latin typeface="Times New Roman" panose="02020603050405020304" pitchFamily="18" charset="0"/>
                <a:cs typeface="Times New Roman" panose="02020603050405020304" pitchFamily="18" charset="0"/>
              </a:rPr>
              <a:t>Bhagyashree Nair (002139969)</a:t>
            </a:r>
          </a:p>
          <a:p>
            <a:r>
              <a:rPr lang="en-IN" sz="2000" dirty="0">
                <a:solidFill>
                  <a:schemeClr val="tx1">
                    <a:lumMod val="50000"/>
                    <a:lumOff val="50000"/>
                  </a:schemeClr>
                </a:solidFill>
                <a:latin typeface="Times New Roman" panose="02020603050405020304" pitchFamily="18" charset="0"/>
                <a:cs typeface="Times New Roman" panose="02020603050405020304" pitchFamily="18" charset="0"/>
              </a:rPr>
              <a:t>Shweta Wakale    (001518127)</a:t>
            </a:r>
          </a:p>
          <a:p>
            <a:r>
              <a:rPr lang="en-IN" sz="2000" dirty="0">
                <a:solidFill>
                  <a:schemeClr val="tx1">
                    <a:lumMod val="50000"/>
                    <a:lumOff val="50000"/>
                  </a:schemeClr>
                </a:solidFill>
                <a:latin typeface="Times New Roman" panose="02020603050405020304" pitchFamily="18" charset="0"/>
                <a:cs typeface="Times New Roman" panose="02020603050405020304" pitchFamily="18" charset="0"/>
              </a:rPr>
              <a:t>Anuprita Dhamale(001529811)</a:t>
            </a:r>
          </a:p>
        </p:txBody>
      </p:sp>
    </p:spTree>
    <p:extLst>
      <p:ext uri="{BB962C8B-B14F-4D97-AF65-F5344CB8AC3E}">
        <p14:creationId xmlns:p14="http://schemas.microsoft.com/office/powerpoint/2010/main" val="128383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Linear Regression</a:t>
            </a:r>
          </a:p>
        </p:txBody>
      </p:sp>
      <p:pic>
        <p:nvPicPr>
          <p:cNvPr id="6" name="Picture 5"/>
          <p:cNvPicPr>
            <a:picLocks noChangeAspect="1"/>
          </p:cNvPicPr>
          <p:nvPr/>
        </p:nvPicPr>
        <p:blipFill>
          <a:blip r:embed="rId2"/>
          <a:stretch>
            <a:fillRect/>
          </a:stretch>
        </p:blipFill>
        <p:spPr>
          <a:xfrm>
            <a:off x="545254" y="3185044"/>
            <a:ext cx="9368472" cy="1547669"/>
          </a:xfrm>
          <a:prstGeom prst="rect">
            <a:avLst/>
          </a:prstGeom>
          <a:ln w="12700">
            <a:solidFill>
              <a:schemeClr val="tx1"/>
            </a:solidFill>
          </a:ln>
        </p:spPr>
      </p:pic>
      <p:sp>
        <p:nvSpPr>
          <p:cNvPr id="4" name="TextBox 3">
            <a:extLst>
              <a:ext uri="{FF2B5EF4-FFF2-40B4-BE49-F238E27FC236}">
                <a16:creationId xmlns:a16="http://schemas.microsoft.com/office/drawing/2014/main" id="{92D72595-E1E0-0902-05D3-29EFB58E6304}"/>
              </a:ext>
            </a:extLst>
          </p:cNvPr>
          <p:cNvSpPr txBox="1"/>
          <p:nvPr/>
        </p:nvSpPr>
        <p:spPr>
          <a:xfrm>
            <a:off x="677334" y="1338147"/>
            <a:ext cx="8472241" cy="1292662"/>
          </a:xfrm>
          <a:prstGeom prst="rect">
            <a:avLst/>
          </a:prstGeom>
          <a:noFill/>
        </p:spPr>
        <p:txBody>
          <a:bodyPr wrap="square">
            <a:spAutoFit/>
          </a:bodyPr>
          <a:lstStyle/>
          <a:p>
            <a:endParaRPr lang="en-US" dirty="0">
              <a:latin typeface="Trebuchet MS "/>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regression performs exceptionally well for linearly separable data</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often prone to noise and overfitting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accuracy for the dataset using Linear regression is 45.77%</a:t>
            </a:r>
          </a:p>
        </p:txBody>
      </p:sp>
    </p:spTree>
    <p:extLst>
      <p:ext uri="{BB962C8B-B14F-4D97-AF65-F5344CB8AC3E}">
        <p14:creationId xmlns:p14="http://schemas.microsoft.com/office/powerpoint/2010/main" val="332640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IN" dirty="0">
                <a:solidFill>
                  <a:schemeClr val="tx1"/>
                </a:solidFill>
                <a:latin typeface="Times New Roman" panose="02020603050405020304" pitchFamily="18" charset="0"/>
                <a:cs typeface="Times New Roman" panose="02020603050405020304" pitchFamily="18" charset="0"/>
              </a:rPr>
              <a:t>Results</a:t>
            </a:r>
          </a:p>
        </p:txBody>
      </p:sp>
      <p:pic>
        <p:nvPicPr>
          <p:cNvPr id="6" name="Picture 5"/>
          <p:cNvPicPr>
            <a:picLocks noChangeAspect="1"/>
          </p:cNvPicPr>
          <p:nvPr/>
        </p:nvPicPr>
        <p:blipFill>
          <a:blip r:embed="rId2"/>
          <a:stretch>
            <a:fillRect/>
          </a:stretch>
        </p:blipFill>
        <p:spPr>
          <a:xfrm>
            <a:off x="677334" y="1629207"/>
            <a:ext cx="10091856" cy="3386138"/>
          </a:xfrm>
          <a:prstGeom prst="rect">
            <a:avLst/>
          </a:prstGeom>
          <a:ln w="9525">
            <a:solidFill>
              <a:schemeClr val="tx1"/>
            </a:solidFill>
          </a:ln>
        </p:spPr>
      </p:pic>
    </p:spTree>
    <p:extLst>
      <p:ext uri="{BB962C8B-B14F-4D97-AF65-F5344CB8AC3E}">
        <p14:creationId xmlns:p14="http://schemas.microsoft.com/office/powerpoint/2010/main" val="325451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ROC Scores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957" y="1487055"/>
            <a:ext cx="5497440" cy="4397952"/>
          </a:xfrm>
          <a:ln w="9525">
            <a:solidFill>
              <a:schemeClr val="tx1"/>
            </a:solidFill>
          </a:ln>
        </p:spPr>
      </p:pic>
    </p:spTree>
    <p:extLst>
      <p:ext uri="{BB962C8B-B14F-4D97-AF65-F5344CB8AC3E}">
        <p14:creationId xmlns:p14="http://schemas.microsoft.com/office/powerpoint/2010/main" val="170521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9680" y="2825607"/>
            <a:ext cx="5691447" cy="1746393"/>
          </a:xfrm>
        </p:spPr>
        <p:txBody>
          <a:bodyPr>
            <a:normAutofit/>
          </a:bodyPr>
          <a:lstStyle/>
          <a:p>
            <a:pPr marL="0" indent="0">
              <a:buNone/>
            </a:pP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3121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Implementation process</a:t>
            </a:r>
          </a:p>
        </p:txBody>
      </p:sp>
      <p:sp>
        <p:nvSpPr>
          <p:cNvPr id="3" name="Content Placeholder 2"/>
          <p:cNvSpPr>
            <a:spLocks noGrp="1"/>
          </p:cNvSpPr>
          <p:nvPr>
            <p:ph idx="1"/>
          </p:nvPr>
        </p:nvSpPr>
        <p:spPr>
          <a:xfrm>
            <a:off x="1103312" y="1853248"/>
            <a:ext cx="8946541" cy="439515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Our code consists of the following:</a:t>
            </a:r>
          </a:p>
          <a:p>
            <a:r>
              <a:rPr lang="en-IN" sz="1800" dirty="0">
                <a:latin typeface="Times New Roman" panose="02020603050405020304" pitchFamily="18" charset="0"/>
                <a:cs typeface="Times New Roman" panose="02020603050405020304" pitchFamily="18" charset="0"/>
              </a:rPr>
              <a:t>Data Description and Visualization</a:t>
            </a:r>
          </a:p>
          <a:p>
            <a:r>
              <a:rPr lang="en-IN" sz="1800" dirty="0">
                <a:latin typeface="Times New Roman" panose="02020603050405020304" pitchFamily="18" charset="0"/>
                <a:cs typeface="Times New Roman" panose="02020603050405020304" pitchFamily="18" charset="0"/>
              </a:rPr>
              <a:t>Exploratory Data Analysis</a:t>
            </a:r>
          </a:p>
          <a:p>
            <a:r>
              <a:rPr lang="en-IN" sz="1800" dirty="0">
                <a:latin typeface="Times New Roman" panose="02020603050405020304" pitchFamily="18" charset="0"/>
                <a:cs typeface="Times New Roman" panose="02020603050405020304" pitchFamily="18" charset="0"/>
              </a:rPr>
              <a:t>Data Pre-processing</a:t>
            </a:r>
          </a:p>
          <a:p>
            <a:r>
              <a:rPr lang="en-IN" sz="1800" dirty="0">
                <a:latin typeface="Times New Roman" panose="02020603050405020304" pitchFamily="18" charset="0"/>
                <a:cs typeface="Times New Roman" panose="02020603050405020304" pitchFamily="18" charset="0"/>
              </a:rPr>
              <a:t>Train Test Split</a:t>
            </a:r>
          </a:p>
          <a:p>
            <a:r>
              <a:rPr lang="en-IN" sz="1800" dirty="0">
                <a:latin typeface="Times New Roman" panose="02020603050405020304" pitchFamily="18" charset="0"/>
                <a:cs typeface="Times New Roman" panose="02020603050405020304" pitchFamily="18" charset="0"/>
              </a:rPr>
              <a:t>Models Building- </a:t>
            </a:r>
          </a:p>
          <a:p>
            <a:pPr marL="514350" indent="-514350">
              <a:buFont typeface="+mj-lt"/>
              <a:buAutoNum type="arabicPeriod"/>
            </a:pPr>
            <a:r>
              <a:rPr lang="en-IN" sz="1800"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 Classifier</a:t>
            </a:r>
          </a:p>
          <a:p>
            <a:pPr marL="514350" indent="-514350">
              <a:buFont typeface="+mj-lt"/>
              <a:buAutoNum type="arabicPeriod"/>
            </a:pPr>
            <a:r>
              <a:rPr lang="en-IN" sz="1800" dirty="0">
                <a:latin typeface="Times New Roman" panose="02020603050405020304" pitchFamily="18" charset="0"/>
                <a:cs typeface="Times New Roman" panose="02020603050405020304" pitchFamily="18" charset="0"/>
              </a:rPr>
              <a:t>Random Forest Classifier</a:t>
            </a:r>
          </a:p>
          <a:p>
            <a:pPr marL="514350" indent="-514350">
              <a:buFont typeface="+mj-lt"/>
              <a:buAutoNum type="arabicPeriod"/>
            </a:pPr>
            <a:r>
              <a:rPr lang="en-IN" sz="1800" dirty="0">
                <a:latin typeface="Times New Roman" panose="02020603050405020304" pitchFamily="18" charset="0"/>
                <a:cs typeface="Times New Roman" panose="02020603050405020304" pitchFamily="18" charset="0"/>
              </a:rPr>
              <a:t>Deep Neural Networks (DNN)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Linear Regression</a:t>
            </a:r>
            <a:endParaRPr lang="en-IN" sz="18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1800" dirty="0"/>
          </a:p>
          <a:p>
            <a:pPr marL="514350" indent="-514350">
              <a:buFont typeface="+mj-lt"/>
              <a:buAutoNum type="arabicPeriod"/>
            </a:pPr>
            <a:endParaRPr lang="en-IN" dirty="0"/>
          </a:p>
          <a:p>
            <a:endParaRPr lang="en-IN" dirty="0"/>
          </a:p>
        </p:txBody>
      </p:sp>
    </p:spTree>
    <p:extLst>
      <p:ext uri="{BB962C8B-B14F-4D97-AF65-F5344CB8AC3E}">
        <p14:creationId xmlns:p14="http://schemas.microsoft.com/office/powerpoint/2010/main" val="79028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72" y="443347"/>
            <a:ext cx="10515600" cy="822036"/>
          </a:xfrm>
        </p:spPr>
        <p:txBody>
          <a:bodyPr/>
          <a:lstStyle/>
          <a:p>
            <a:r>
              <a:rPr lang="en-IN" dirty="0">
                <a:solidFill>
                  <a:schemeClr val="tx1"/>
                </a:solidFill>
                <a:latin typeface="Times New Roman" panose="02020603050405020304" pitchFamily="18" charset="0"/>
                <a:cs typeface="Times New Roman" panose="02020603050405020304" pitchFamily="18" charset="0"/>
              </a:rPr>
              <a:t>Data Analysis</a:t>
            </a:r>
          </a:p>
        </p:txBody>
      </p:sp>
      <p:pic>
        <p:nvPicPr>
          <p:cNvPr id="13" name="Picture 12"/>
          <p:cNvPicPr>
            <a:picLocks noChangeAspect="1"/>
          </p:cNvPicPr>
          <p:nvPr/>
        </p:nvPicPr>
        <p:blipFill>
          <a:blip r:embed="rId2"/>
          <a:stretch>
            <a:fillRect/>
          </a:stretch>
        </p:blipFill>
        <p:spPr>
          <a:xfrm>
            <a:off x="2054858" y="2087419"/>
            <a:ext cx="6997701" cy="4749141"/>
          </a:xfrm>
          <a:prstGeom prst="rect">
            <a:avLst/>
          </a:prstGeom>
          <a:ln w="9525">
            <a:solidFill>
              <a:schemeClr val="tx1"/>
            </a:solidFill>
          </a:ln>
        </p:spPr>
      </p:pic>
      <p:sp>
        <p:nvSpPr>
          <p:cNvPr id="5" name="TextBox 4">
            <a:extLst>
              <a:ext uri="{FF2B5EF4-FFF2-40B4-BE49-F238E27FC236}">
                <a16:creationId xmlns:a16="http://schemas.microsoft.com/office/drawing/2014/main" id="{8BE775D4-B84E-9D10-CDBD-B3037600F501}"/>
              </a:ext>
            </a:extLst>
          </p:cNvPr>
          <p:cNvSpPr txBox="1"/>
          <p:nvPr/>
        </p:nvSpPr>
        <p:spPr>
          <a:xfrm>
            <a:off x="742372" y="1357745"/>
            <a:ext cx="10834255" cy="98488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Heatmap shows </a:t>
            </a:r>
            <a:r>
              <a:rPr lang="en-US" sz="2000" dirty="0">
                <a:latin typeface="Times New Roman" panose="02020603050405020304" pitchFamily="18" charset="0"/>
                <a:cs typeface="Times New Roman" panose="02020603050405020304" pitchFamily="18" charset="0"/>
              </a:rPr>
              <a:t>perfect correlation between "loan_amnt" the "installment" which his explored more in the code.</a:t>
            </a:r>
            <a:r>
              <a:rPr lang="en-IN" sz="20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25918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051" y="2608488"/>
            <a:ext cx="3070803" cy="3509489"/>
          </a:xfrm>
          <a:prstGeom prst="rect">
            <a:avLst/>
          </a:prstGeom>
          <a:ln w="9525">
            <a:solidFill>
              <a:schemeClr val="tx1"/>
            </a:solidFill>
          </a:ln>
        </p:spPr>
      </p:pic>
      <p:pic>
        <p:nvPicPr>
          <p:cNvPr id="10" name="Picture 9"/>
          <p:cNvPicPr>
            <a:picLocks noChangeAspect="1"/>
          </p:cNvPicPr>
          <p:nvPr/>
        </p:nvPicPr>
        <p:blipFill>
          <a:blip r:embed="rId3"/>
          <a:stretch>
            <a:fillRect/>
          </a:stretch>
        </p:blipFill>
        <p:spPr>
          <a:xfrm>
            <a:off x="5985164" y="2578141"/>
            <a:ext cx="3540269" cy="3301125"/>
          </a:xfrm>
          <a:prstGeom prst="rect">
            <a:avLst/>
          </a:prstGeom>
          <a:ln w="9525">
            <a:solidFill>
              <a:schemeClr val="tx1"/>
            </a:solidFill>
          </a:ln>
        </p:spPr>
      </p:pic>
      <p:sp>
        <p:nvSpPr>
          <p:cNvPr id="5" name="Title 1"/>
          <p:cNvSpPr txBox="1">
            <a:spLocks/>
          </p:cNvSpPr>
          <p:nvPr/>
        </p:nvSpPr>
        <p:spPr>
          <a:xfrm>
            <a:off x="742372" y="443347"/>
            <a:ext cx="10515600" cy="8220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1"/>
                </a:solidFill>
                <a:latin typeface="Times New Roman" panose="02020603050405020304" pitchFamily="18" charset="0"/>
                <a:cs typeface="Times New Roman" panose="02020603050405020304" pitchFamily="18" charset="0"/>
              </a:rPr>
              <a:t>Data Analysis</a:t>
            </a:r>
          </a:p>
        </p:txBody>
      </p:sp>
      <p:sp>
        <p:nvSpPr>
          <p:cNvPr id="4" name="TextBox 3"/>
          <p:cNvSpPr txBox="1"/>
          <p:nvPr/>
        </p:nvSpPr>
        <p:spPr>
          <a:xfrm>
            <a:off x="742372" y="1357745"/>
            <a:ext cx="10834255"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To better understand the data, we plotted graphs showing the relationship between all the attributes in the dataset with the loan status. This helped us understand which attributes contributed more to our prediction.</a:t>
            </a:r>
          </a:p>
        </p:txBody>
      </p:sp>
    </p:spTree>
    <p:extLst>
      <p:ext uri="{BB962C8B-B14F-4D97-AF65-F5344CB8AC3E}">
        <p14:creationId xmlns:p14="http://schemas.microsoft.com/office/powerpoint/2010/main" val="60045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54" y="404022"/>
            <a:ext cx="10515600" cy="695106"/>
          </a:xfrm>
        </p:spPr>
        <p:txBody>
          <a:bodyPr/>
          <a:lstStyle/>
          <a:p>
            <a:r>
              <a:rPr lang="en-IN" dirty="0">
                <a:solidFill>
                  <a:schemeClr val="tx1"/>
                </a:solidFill>
                <a:latin typeface="Times New Roman" panose="02020603050405020304" pitchFamily="18" charset="0"/>
                <a:cs typeface="Times New Roman" panose="02020603050405020304" pitchFamily="18" charset="0"/>
              </a:rPr>
              <a:t>Data Analysis </a:t>
            </a:r>
          </a:p>
        </p:txBody>
      </p:sp>
      <p:pic>
        <p:nvPicPr>
          <p:cNvPr id="5" name="Picture 4"/>
          <p:cNvPicPr>
            <a:picLocks noChangeAspect="1"/>
          </p:cNvPicPr>
          <p:nvPr/>
        </p:nvPicPr>
        <p:blipFill>
          <a:blip r:embed="rId2"/>
          <a:stretch>
            <a:fillRect/>
          </a:stretch>
        </p:blipFill>
        <p:spPr>
          <a:xfrm>
            <a:off x="2142837" y="1787169"/>
            <a:ext cx="6650182" cy="4786670"/>
          </a:xfrm>
          <a:prstGeom prst="rect">
            <a:avLst/>
          </a:prstGeom>
          <a:ln w="9525">
            <a:solidFill>
              <a:schemeClr val="tx1"/>
            </a:solidFill>
          </a:ln>
        </p:spPr>
      </p:pic>
      <p:sp>
        <p:nvSpPr>
          <p:cNvPr id="8" name="TextBox 7"/>
          <p:cNvSpPr txBox="1"/>
          <p:nvPr/>
        </p:nvSpPr>
        <p:spPr>
          <a:xfrm>
            <a:off x="877453" y="1119983"/>
            <a:ext cx="10538691"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Plots showing how attributes ‘term’, ‘home_ownership’, ‘verification_status’ and loan_purpose’ contribute to the loan status. </a:t>
            </a:r>
          </a:p>
        </p:txBody>
      </p:sp>
    </p:spTree>
    <p:extLst>
      <p:ext uri="{BB962C8B-B14F-4D97-AF65-F5344CB8AC3E}">
        <p14:creationId xmlns:p14="http://schemas.microsoft.com/office/powerpoint/2010/main" val="251974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09" y="360219"/>
            <a:ext cx="10515600" cy="868218"/>
          </a:xfrm>
        </p:spPr>
        <p:txBody>
          <a:bodyPr/>
          <a:lstStyle/>
          <a:p>
            <a:r>
              <a:rPr lang="en-IN" dirty="0">
                <a:solidFill>
                  <a:schemeClr val="tx1"/>
                </a:solidFill>
                <a:latin typeface="Times New Roman" panose="02020603050405020304" pitchFamily="18" charset="0"/>
                <a:cs typeface="Times New Roman" panose="02020603050405020304" pitchFamily="18" charset="0"/>
              </a:rPr>
              <a:t>Data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58819"/>
            <a:ext cx="6059631" cy="4039754"/>
          </a:xfrm>
          <a:prstGeom prst="rect">
            <a:avLst/>
          </a:prstGeom>
          <a:ln w="9525">
            <a:solidFill>
              <a:schemeClr val="tx1"/>
            </a:solidFill>
          </a:ln>
        </p:spPr>
      </p:pic>
      <p:sp>
        <p:nvSpPr>
          <p:cNvPr id="3" name="TextBox 2"/>
          <p:cNvSpPr txBox="1"/>
          <p:nvPr/>
        </p:nvSpPr>
        <p:spPr>
          <a:xfrm>
            <a:off x="748146" y="1228437"/>
            <a:ext cx="1114829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Correlation between all the numeric features and loan status</a:t>
            </a:r>
          </a:p>
        </p:txBody>
      </p:sp>
    </p:spTree>
    <p:extLst>
      <p:ext uri="{BB962C8B-B14F-4D97-AF65-F5344CB8AC3E}">
        <p14:creationId xmlns:p14="http://schemas.microsoft.com/office/powerpoint/2010/main" val="263867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8712"/>
          </a:xfrm>
        </p:spPr>
        <p:txBody>
          <a:bodyPr/>
          <a:lstStyle/>
          <a:p>
            <a:r>
              <a:rPr lang="en-IN" dirty="0">
                <a:solidFill>
                  <a:schemeClr val="tx1"/>
                </a:solidFill>
                <a:latin typeface="Times New Roman" panose="02020603050405020304" pitchFamily="18" charset="0"/>
                <a:cs typeface="Times New Roman" panose="02020603050405020304" pitchFamily="18" charset="0"/>
              </a:rPr>
              <a:t>Gradient Boosting Classifier</a:t>
            </a:r>
          </a:p>
        </p:txBody>
      </p:sp>
      <p:pic>
        <p:nvPicPr>
          <p:cNvPr id="8" name="Picture 7"/>
          <p:cNvPicPr>
            <a:picLocks noChangeAspect="1"/>
          </p:cNvPicPr>
          <p:nvPr/>
        </p:nvPicPr>
        <p:blipFill>
          <a:blip r:embed="rId2"/>
          <a:stretch>
            <a:fillRect/>
          </a:stretch>
        </p:blipFill>
        <p:spPr>
          <a:xfrm>
            <a:off x="902855" y="4019262"/>
            <a:ext cx="3552825" cy="2495550"/>
          </a:xfrm>
          <a:prstGeom prst="rect">
            <a:avLst/>
          </a:prstGeom>
          <a:ln w="9525">
            <a:solidFill>
              <a:schemeClr val="tx1"/>
            </a:solidFill>
          </a:ln>
        </p:spPr>
      </p:pic>
      <p:pic>
        <p:nvPicPr>
          <p:cNvPr id="10" name="Picture 9"/>
          <p:cNvPicPr>
            <a:picLocks noChangeAspect="1"/>
          </p:cNvPicPr>
          <p:nvPr/>
        </p:nvPicPr>
        <p:blipFill>
          <a:blip r:embed="rId3"/>
          <a:stretch>
            <a:fillRect/>
          </a:stretch>
        </p:blipFill>
        <p:spPr>
          <a:xfrm>
            <a:off x="5282912" y="4019262"/>
            <a:ext cx="3676650" cy="2495550"/>
          </a:xfrm>
          <a:prstGeom prst="rect">
            <a:avLst/>
          </a:prstGeom>
          <a:ln w="9525">
            <a:solidFill>
              <a:schemeClr val="tx1"/>
            </a:solidFill>
          </a:ln>
        </p:spPr>
      </p:pic>
      <p:sp>
        <p:nvSpPr>
          <p:cNvPr id="12" name="Rectangle 11"/>
          <p:cNvSpPr/>
          <p:nvPr/>
        </p:nvSpPr>
        <p:spPr>
          <a:xfrm>
            <a:off x="677334" y="1508312"/>
            <a:ext cx="10714182" cy="2215991"/>
          </a:xfrm>
          <a:prstGeom prst="rect">
            <a:avLst/>
          </a:prstGeom>
        </p:spPr>
        <p:txBody>
          <a:bodyPr wrap="square">
            <a:spAutoFit/>
          </a:bodyPr>
          <a:lstStyle/>
          <a:p>
            <a:r>
              <a:rPr lang="en-US" b="1" dirty="0">
                <a:latin typeface="Abadi" panose="020B0604020104020204" pitchFamily="34"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Gradient boosting is a machine learning technique for regression and classification problems, which produces a prediction model in the form of an ensemble of weak prediction models, typically decision trees.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Boosting is a method of converting weak learners into strong learners. In boosting, each new tree is a fit on a modified version of the original data set.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accuracy for the dataset using Gradient Boosting is 88.90%.</a:t>
            </a:r>
          </a:p>
        </p:txBody>
      </p:sp>
    </p:spTree>
    <p:extLst>
      <p:ext uri="{BB962C8B-B14F-4D97-AF65-F5344CB8AC3E}">
        <p14:creationId xmlns:p14="http://schemas.microsoft.com/office/powerpoint/2010/main" val="167809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9819"/>
          </a:xfrm>
        </p:spPr>
        <p:txBody>
          <a:bodyPr/>
          <a:lstStyle/>
          <a:p>
            <a:r>
              <a:rPr lang="en-IN" dirty="0">
                <a:solidFill>
                  <a:schemeClr val="tx1"/>
                </a:solidFill>
                <a:latin typeface="Times New Roman" panose="02020603050405020304" pitchFamily="18" charset="0"/>
                <a:cs typeface="Times New Roman" panose="02020603050405020304" pitchFamily="18" charset="0"/>
              </a:rPr>
              <a:t>Random Forest Classifier</a:t>
            </a:r>
          </a:p>
        </p:txBody>
      </p:sp>
      <p:pic>
        <p:nvPicPr>
          <p:cNvPr id="4" name="Picture 3"/>
          <p:cNvPicPr>
            <a:picLocks noChangeAspect="1"/>
          </p:cNvPicPr>
          <p:nvPr/>
        </p:nvPicPr>
        <p:blipFill>
          <a:blip r:embed="rId2"/>
          <a:stretch>
            <a:fillRect/>
          </a:stretch>
        </p:blipFill>
        <p:spPr>
          <a:xfrm>
            <a:off x="847437" y="3659044"/>
            <a:ext cx="3552825" cy="2495550"/>
          </a:xfrm>
          <a:prstGeom prst="rect">
            <a:avLst/>
          </a:prstGeom>
          <a:ln w="9525">
            <a:solidFill>
              <a:schemeClr val="tx1"/>
            </a:solidFill>
          </a:ln>
        </p:spPr>
      </p:pic>
      <p:pic>
        <p:nvPicPr>
          <p:cNvPr id="6" name="Picture 5"/>
          <p:cNvPicPr>
            <a:picLocks noChangeAspect="1"/>
          </p:cNvPicPr>
          <p:nvPr/>
        </p:nvPicPr>
        <p:blipFill>
          <a:blip r:embed="rId3"/>
          <a:stretch>
            <a:fillRect/>
          </a:stretch>
        </p:blipFill>
        <p:spPr>
          <a:xfrm>
            <a:off x="6206836" y="3659044"/>
            <a:ext cx="3676650" cy="2495550"/>
          </a:xfrm>
          <a:prstGeom prst="rect">
            <a:avLst/>
          </a:prstGeom>
          <a:ln w="9525">
            <a:solidFill>
              <a:schemeClr val="tx1"/>
            </a:solidFill>
          </a:ln>
        </p:spPr>
      </p:pic>
      <p:sp>
        <p:nvSpPr>
          <p:cNvPr id="7" name="TextBox 6"/>
          <p:cNvSpPr txBox="1"/>
          <p:nvPr/>
        </p:nvSpPr>
        <p:spPr>
          <a:xfrm>
            <a:off x="677334" y="1579419"/>
            <a:ext cx="10166157"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Used for both classification as well as regression.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Used it to create decision trees on data samples and then gets the prediction from each of them and finally selects the best solution by means of voting.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accuracy for the dataset using Random Forest algorithm is 95.49%</a:t>
            </a:r>
          </a:p>
          <a:p>
            <a:endParaRPr lang="en-IN" dirty="0"/>
          </a:p>
        </p:txBody>
      </p:sp>
    </p:spTree>
    <p:extLst>
      <p:ext uri="{BB962C8B-B14F-4D97-AF65-F5344CB8AC3E}">
        <p14:creationId xmlns:p14="http://schemas.microsoft.com/office/powerpoint/2010/main" val="396185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Deep Neural Network (DNN)</a:t>
            </a:r>
          </a:p>
        </p:txBody>
      </p:sp>
      <p:pic>
        <p:nvPicPr>
          <p:cNvPr id="5" name="Picture 4"/>
          <p:cNvPicPr>
            <a:picLocks noChangeAspect="1"/>
          </p:cNvPicPr>
          <p:nvPr/>
        </p:nvPicPr>
        <p:blipFill>
          <a:blip r:embed="rId2"/>
          <a:stretch>
            <a:fillRect/>
          </a:stretch>
        </p:blipFill>
        <p:spPr>
          <a:xfrm>
            <a:off x="766617" y="3356841"/>
            <a:ext cx="9779463" cy="984323"/>
          </a:xfrm>
          <a:prstGeom prst="rect">
            <a:avLst/>
          </a:prstGeom>
          <a:ln w="9525">
            <a:solidFill>
              <a:schemeClr val="tx1"/>
            </a:solidFill>
          </a:ln>
        </p:spPr>
      </p:pic>
      <p:pic>
        <p:nvPicPr>
          <p:cNvPr id="7" name="Picture 6"/>
          <p:cNvPicPr>
            <a:picLocks noChangeAspect="1"/>
          </p:cNvPicPr>
          <p:nvPr/>
        </p:nvPicPr>
        <p:blipFill>
          <a:blip r:embed="rId3"/>
          <a:stretch>
            <a:fillRect/>
          </a:stretch>
        </p:blipFill>
        <p:spPr>
          <a:xfrm>
            <a:off x="766617" y="4667481"/>
            <a:ext cx="9779463" cy="1541476"/>
          </a:xfrm>
          <a:prstGeom prst="rect">
            <a:avLst/>
          </a:prstGeom>
          <a:ln w="9525">
            <a:solidFill>
              <a:schemeClr val="tx1"/>
            </a:solidFill>
          </a:ln>
        </p:spPr>
      </p:pic>
      <p:sp>
        <p:nvSpPr>
          <p:cNvPr id="3" name="TextBox 2">
            <a:extLst>
              <a:ext uri="{FF2B5EF4-FFF2-40B4-BE49-F238E27FC236}">
                <a16:creationId xmlns:a16="http://schemas.microsoft.com/office/drawing/2014/main" id="{42E938C3-0334-016B-7969-561B39C2B0B7}"/>
              </a:ext>
            </a:extLst>
          </p:cNvPr>
          <p:cNvSpPr txBox="1"/>
          <p:nvPr/>
        </p:nvSpPr>
        <p:spPr>
          <a:xfrm>
            <a:off x="766617" y="1388117"/>
            <a:ext cx="8507385"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DNN is implemented by stacking layers of Neural Network along depth and width of smaller architecture.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 layers allow models to become more efficient at learning complex features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accuracy for the dataset using DNN algorithm is 88.90%</a:t>
            </a:r>
          </a:p>
        </p:txBody>
      </p:sp>
    </p:spTree>
    <p:extLst>
      <p:ext uri="{BB962C8B-B14F-4D97-AF65-F5344CB8AC3E}">
        <p14:creationId xmlns:p14="http://schemas.microsoft.com/office/powerpoint/2010/main" val="3219482041"/>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1177</TotalTime>
  <Words>380</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Abadi</vt:lpstr>
      <vt:lpstr>Arial</vt:lpstr>
      <vt:lpstr>Times New Roman</vt:lpstr>
      <vt:lpstr>Trebuchet MS</vt:lpstr>
      <vt:lpstr>Trebuchet MS </vt:lpstr>
      <vt:lpstr>Wingdings 3</vt:lpstr>
      <vt:lpstr>Facet</vt:lpstr>
      <vt:lpstr>LENDING CLUB LOAN DEFAULTERS PREDICTION  </vt:lpstr>
      <vt:lpstr>Implementation process</vt:lpstr>
      <vt:lpstr>Data Analysis</vt:lpstr>
      <vt:lpstr>PowerPoint Presentation</vt:lpstr>
      <vt:lpstr>Data Analysis </vt:lpstr>
      <vt:lpstr>Data Analysis</vt:lpstr>
      <vt:lpstr>Gradient Boosting Classifier</vt:lpstr>
      <vt:lpstr>Random Forest Classifier</vt:lpstr>
      <vt:lpstr>Deep Neural Network (DNN)</vt:lpstr>
      <vt:lpstr>Linear Regression</vt:lpstr>
      <vt:lpstr>Results</vt:lpstr>
      <vt:lpstr>ROC Scores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Bhagyashree Nair</dc:creator>
  <cp:lastModifiedBy>Shweta Wakale</cp:lastModifiedBy>
  <cp:revision>31</cp:revision>
  <dcterms:created xsi:type="dcterms:W3CDTF">2022-08-12T02:29:48Z</dcterms:created>
  <dcterms:modified xsi:type="dcterms:W3CDTF">2022-08-12T22:34:38Z</dcterms:modified>
</cp:coreProperties>
</file>