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64" r:id="rId5"/>
    <p:sldId id="259" r:id="rId6"/>
    <p:sldId id="266" r:id="rId7"/>
    <p:sldId id="260" r:id="rId8"/>
    <p:sldId id="261" r:id="rId9"/>
    <p:sldId id="262" r:id="rId10"/>
    <p:sldId id="263" r:id="rId11"/>
    <p:sldId id="265" r:id="rId12"/>
  </p:sldIdLst>
  <p:sldSz cx="9144000" cy="5143500" type="screen16x9"/>
  <p:notesSz cx="6858000" cy="9144000"/>
  <p:defaultTextStyle>
    <a:defPPr>
      <a:defRPr lang="ja-JP"/>
    </a:defPPr>
    <a:lvl1pPr marL="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143" d="100"/>
          <a:sy n="143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1" y="2314323"/>
            <a:ext cx="8474199" cy="250361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12/18/19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5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1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043613" y="449794"/>
            <a:ext cx="2765487" cy="43627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3150" y="647700"/>
            <a:ext cx="2343150" cy="3605495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47700"/>
            <a:ext cx="5371219" cy="360549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12/18/19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1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89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755648"/>
            <a:ext cx="8272211" cy="27258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12/18/19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1795463"/>
            <a:ext cx="8272211" cy="161060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12/18/19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02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3896075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2030" y="1671003"/>
            <a:ext cx="3896077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77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688168"/>
            <a:ext cx="3896077" cy="418338"/>
          </a:xfrm>
        </p:spPr>
        <p:txBody>
          <a:bodyPr anchor="ctr">
            <a:noAutofit/>
          </a:bodyPr>
          <a:lstStyle>
            <a:lvl1pPr marL="0" indent="0">
              <a:buNone/>
              <a:defRPr sz="15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5" y="2194540"/>
            <a:ext cx="389607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2029" y="1688169"/>
            <a:ext cx="3896078" cy="415030"/>
          </a:xfrm>
        </p:spPr>
        <p:txBody>
          <a:bodyPr anchor="ctr">
            <a:no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5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2028" y="2194540"/>
            <a:ext cx="3896078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2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31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0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450901"/>
            <a:ext cx="2762042" cy="436160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93" y="700088"/>
            <a:ext cx="2273889" cy="129181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697" y="884872"/>
            <a:ext cx="4988243" cy="3493662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893" y="2127491"/>
            <a:ext cx="2273889" cy="2251044"/>
          </a:xfrm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rgbClr val="FFFFFF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4" y="4842687"/>
            <a:ext cx="2133599" cy="273844"/>
          </a:xfrm>
        </p:spPr>
        <p:txBody>
          <a:bodyPr/>
          <a:lstStyle/>
          <a:p>
            <a:fld id="{D82884F1-FFEA-405F-9602-3DCA865EDA4E}" type="datetime1">
              <a:rPr lang="en-US" smtClean="0"/>
              <a:t>12/18/19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894" y="4839443"/>
            <a:ext cx="5187908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4842687"/>
            <a:ext cx="789383" cy="273844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5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81013"/>
            <a:ext cx="8468144" cy="2738437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5"/>
            <a:ext cx="8272213" cy="74861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3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73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817936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817936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817936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829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33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lnSpc>
          <a:spcPct val="120000"/>
        </a:lnSpc>
        <a:spcBef>
          <a:spcPct val="20000"/>
        </a:spcBef>
        <a:spcAft>
          <a:spcPts val="45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97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8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8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mboo-satellites.com/as/tetris/" TargetMode="External"/><Relationship Id="rId2" Type="http://schemas.openxmlformats.org/officeDocument/2006/relationships/hyperlink" Target="https://github.com/uvipen/AirGestur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40652F-B0B8-425D-ADF2-BB5E749018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5" y="7"/>
            <a:ext cx="9143985" cy="514349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412" y="1246275"/>
            <a:ext cx="2777490" cy="712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412" y="1363436"/>
            <a:ext cx="2776601" cy="2533791"/>
          </a:xfrm>
          <a:prstGeom prst="rect">
            <a:avLst/>
          </a:prstGeom>
          <a:solidFill>
            <a:schemeClr val="bg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BD9F823-10DE-384C-BC67-83B0CA7E8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33" y="1743679"/>
            <a:ext cx="2559050" cy="1191524"/>
          </a:xfrm>
        </p:spPr>
        <p:txBody>
          <a:bodyPr>
            <a:normAutofit/>
          </a:bodyPr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Vendredi</a:t>
            </a:r>
            <a:r>
              <a:rPr kumimoji="1" lang="en-US" altLang="ja-JP" dirty="0">
                <a:solidFill>
                  <a:schemeClr val="tx1"/>
                </a:solidFill>
              </a:rPr>
              <a:t> Noir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250832-EC59-B040-81EA-14C4F26D0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33" y="2958937"/>
            <a:ext cx="2559050" cy="83439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</a:pPr>
            <a:r>
              <a:rPr kumimoji="1" lang="ja-JP" altLang="en-US" sz="1125"/>
              <a:t>東京理科大学工学部　情報工学科</a:t>
            </a:r>
            <a:r>
              <a:rPr kumimoji="1" lang="en-US" altLang="ja-JP" sz="1125" dirty="0"/>
              <a:t>3</a:t>
            </a:r>
            <a:r>
              <a:rPr kumimoji="1" lang="ja-JP" altLang="en-US" sz="1125"/>
              <a:t>年</a:t>
            </a:r>
            <a:endParaRPr kumimoji="1" lang="en-US" altLang="ja-JP" sz="1125" dirty="0"/>
          </a:p>
          <a:p>
            <a:pPr>
              <a:lnSpc>
                <a:spcPct val="60000"/>
              </a:lnSpc>
            </a:pPr>
            <a:r>
              <a:rPr kumimoji="1" lang="en-US" altLang="ja-JP" sz="1125" dirty="0"/>
              <a:t>4617023 </a:t>
            </a:r>
            <a:r>
              <a:rPr kumimoji="1" lang="ja-JP" altLang="en-US" sz="1125"/>
              <a:t>鎌田大己</a:t>
            </a:r>
            <a:endParaRPr kumimoji="1" lang="en-US" altLang="ja-JP" sz="1125" dirty="0"/>
          </a:p>
          <a:p>
            <a:pPr>
              <a:lnSpc>
                <a:spcPct val="60000"/>
              </a:lnSpc>
            </a:pPr>
            <a:r>
              <a:rPr lang="en-US" altLang="ja-JP" sz="1125" dirty="0"/>
              <a:t>4617054 </a:t>
            </a:r>
            <a:r>
              <a:rPr lang="ja-JP" altLang="en-US" sz="1125"/>
              <a:t>鳥羽望海</a:t>
            </a:r>
            <a:endParaRPr lang="en-US" altLang="ja-JP" sz="1125" dirty="0"/>
          </a:p>
          <a:p>
            <a:pPr>
              <a:lnSpc>
                <a:spcPct val="60000"/>
              </a:lnSpc>
            </a:pPr>
            <a:r>
              <a:rPr kumimoji="1" lang="en-US" altLang="ja-JP" sz="1125" dirty="0"/>
              <a:t>4617069 </a:t>
            </a:r>
            <a:r>
              <a:rPr kumimoji="1" lang="ja-JP" altLang="en-US" sz="1125"/>
              <a:t>藤原尚志</a:t>
            </a:r>
          </a:p>
        </p:txBody>
      </p:sp>
    </p:spTree>
    <p:extLst>
      <p:ext uri="{BB962C8B-B14F-4D97-AF65-F5344CB8AC3E}">
        <p14:creationId xmlns:p14="http://schemas.microsoft.com/office/powerpoint/2010/main" val="446868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877C709-D1C2-2444-A63D-D0262BA13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843749"/>
            <a:ext cx="3057111" cy="3456002"/>
          </a:xfrm>
        </p:spPr>
        <p:txBody>
          <a:bodyPr anchor="ctr">
            <a:normAutofit/>
          </a:bodyPr>
          <a:lstStyle/>
          <a:p>
            <a:r>
              <a:rPr kumimoji="1" lang="en-US" altLang="ja-JP" sz="3000" dirty="0">
                <a:solidFill>
                  <a:schemeClr val="accent1"/>
                </a:solidFill>
              </a:rPr>
              <a:t>Allotment</a:t>
            </a:r>
            <a:endParaRPr kumimoji="1" lang="ja-JP" altLang="en-US" sz="3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54" y="342900"/>
            <a:ext cx="3154680" cy="7124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188" y="342900"/>
            <a:ext cx="493776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EED70777-7602-1D47-8E7C-78E2089DE0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931143"/>
              </p:ext>
            </p:extLst>
          </p:nvPr>
        </p:nvGraphicFramePr>
        <p:xfrm>
          <a:off x="3838188" y="717550"/>
          <a:ext cx="493776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600">
                  <a:extLst>
                    <a:ext uri="{9D8B030D-6E8A-4147-A177-3AD203B41FA5}">
                      <a16:colId xmlns:a16="http://schemas.microsoft.com/office/drawing/2014/main" val="3483693538"/>
                    </a:ext>
                  </a:extLst>
                </a:gridCol>
                <a:gridCol w="3041236">
                  <a:extLst>
                    <a:ext uri="{9D8B030D-6E8A-4147-A177-3AD203B41FA5}">
                      <a16:colId xmlns:a16="http://schemas.microsoft.com/office/drawing/2014/main" val="72673219"/>
                    </a:ext>
                  </a:extLst>
                </a:gridCol>
                <a:gridCol w="653925">
                  <a:extLst>
                    <a:ext uri="{9D8B030D-6E8A-4147-A177-3AD203B41FA5}">
                      <a16:colId xmlns:a16="http://schemas.microsoft.com/office/drawing/2014/main" val="104799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セグメント名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概要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担当者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571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アイディア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テトリス、ジェスチャー、通信を考える</a:t>
                      </a:r>
                      <a:endParaRPr kumimoji="1" lang="en-US" altLang="ja-JP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全員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57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要件定義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役割分担、クラス図を描画する</a:t>
                      </a:r>
                      <a:endParaRPr kumimoji="1" lang="en-US" altLang="ja-JP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全員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076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ジェスチャー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ジェスチャー入力部分を作成・改修する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鳥羽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8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アルゴリズム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テトリスのアルゴリズムを作成する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鳥羽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51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GUI</a:t>
                      </a:r>
                      <a:endParaRPr kumimoji="1" lang="ja-JP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テトリスをグラフィカルに表示させる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藤原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57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サーバー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通信対戦用のサーバーを管理する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鎌田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60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クライアント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サーバーに対する送受信を管理する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鎌田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529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その他諸々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罰ゲームなどを実装する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鳥羽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843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パワーポイント</a:t>
                      </a:r>
                      <a:endParaRPr kumimoji="1" lang="en-US" altLang="ja-JP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パワーポイントで</a:t>
                      </a:r>
                      <a:r>
                        <a:rPr kumimoji="1" lang="en-US" altLang="ja-JP" sz="1100" dirty="0"/>
                        <a:t>PR</a:t>
                      </a:r>
                      <a:r>
                        <a:rPr kumimoji="1" lang="ja-JP" altLang="en-US" sz="1100"/>
                        <a:t>を作成する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/>
                        <a:t>藤原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18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229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52A564B-6AE6-2146-89DA-3F3362605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843749"/>
            <a:ext cx="3057111" cy="3456002"/>
          </a:xfrm>
        </p:spPr>
        <p:txBody>
          <a:bodyPr anchor="ctr">
            <a:normAutofit/>
          </a:bodyPr>
          <a:lstStyle/>
          <a:p>
            <a:r>
              <a:rPr kumimoji="1" lang="en-US" altLang="ja-JP" sz="3000" dirty="0">
                <a:solidFill>
                  <a:schemeClr val="accent1"/>
                </a:solidFill>
              </a:rPr>
              <a:t>Confer</a:t>
            </a:r>
            <a:endParaRPr kumimoji="1" lang="ja-JP" altLang="en-US" sz="3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54" y="342900"/>
            <a:ext cx="3154680" cy="7124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188" y="342900"/>
            <a:ext cx="493776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1633A3-F7A7-B242-8650-F46E46885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189" y="843748"/>
            <a:ext cx="4869917" cy="3456002"/>
          </a:xfrm>
        </p:spPr>
        <p:txBody>
          <a:bodyPr>
            <a:normAutofit/>
          </a:bodyPr>
          <a:lstStyle/>
          <a:p>
            <a:r>
              <a:rPr kumimoji="1" lang="en-US" altLang="ja-JP" sz="1600" dirty="0" err="1"/>
              <a:t>AirGesture</a:t>
            </a:r>
            <a:r>
              <a:rPr kumimoji="1" lang="ja-JP" altLang="en-US" sz="1600"/>
              <a:t>、</a:t>
            </a:r>
            <a:r>
              <a:rPr kumimoji="1" lang="it-IT" altLang="ja-JP" sz="1600" dirty="0" err="1"/>
              <a:t>GitHub</a:t>
            </a:r>
            <a:r>
              <a:rPr kumimoji="1" lang="it-IT" altLang="ja-JP" sz="1600" dirty="0"/>
              <a:t> </a:t>
            </a:r>
            <a:r>
              <a:rPr lang="it-IT" altLang="ja-JP" sz="1600" dirty="0">
                <a:hlinkClick r:id="rId2"/>
              </a:rPr>
              <a:t>https://github.com/uvipen/AirGesture</a:t>
            </a:r>
            <a:endParaRPr lang="it-IT" altLang="ja-JP" sz="1600" dirty="0"/>
          </a:p>
          <a:p>
            <a:r>
              <a:rPr kumimoji="1" lang="ja-JP" altLang="en-US" sz="1400"/>
              <a:t>テトリスアルゴリズム、バンブーサテライツ</a:t>
            </a:r>
            <a:r>
              <a:rPr kumimoji="1" lang="en-US" altLang="ja-JP" sz="1400" dirty="0"/>
              <a:t> </a:t>
            </a:r>
            <a:r>
              <a:rPr lang="it-IT" altLang="ja-JP" sz="1400" dirty="0">
                <a:hlinkClick r:id="rId3"/>
              </a:rPr>
              <a:t>http://www.bamboo-satellites.com/as/tetris/</a:t>
            </a:r>
            <a:endParaRPr lang="it-IT" altLang="ja-JP" sz="1400" dirty="0"/>
          </a:p>
          <a:p>
            <a:endParaRPr kumimoji="1" lang="en-US" altLang="ja-JP" sz="1500" dirty="0"/>
          </a:p>
          <a:p>
            <a:endParaRPr kumimoji="1" lang="ja-JP" altLang="en-US" sz="1500"/>
          </a:p>
        </p:txBody>
      </p:sp>
    </p:spTree>
    <p:extLst>
      <p:ext uri="{BB962C8B-B14F-4D97-AF65-F5344CB8AC3E}">
        <p14:creationId xmlns:p14="http://schemas.microsoft.com/office/powerpoint/2010/main" val="813026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8408173-F3DD-5747-8004-A03E1599D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843749"/>
            <a:ext cx="3057111" cy="3456002"/>
          </a:xfrm>
        </p:spPr>
        <p:txBody>
          <a:bodyPr anchor="ctr">
            <a:normAutofit/>
          </a:bodyPr>
          <a:lstStyle/>
          <a:p>
            <a:r>
              <a:rPr kumimoji="1" lang="en-US" altLang="ja-JP" sz="3000">
                <a:solidFill>
                  <a:schemeClr val="accent1"/>
                </a:solidFill>
              </a:rPr>
              <a:t>Index</a:t>
            </a:r>
            <a:endParaRPr kumimoji="1" lang="ja-JP" altLang="en-US" sz="3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54" y="342900"/>
            <a:ext cx="3154680" cy="7124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188" y="342900"/>
            <a:ext cx="493776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387130-745B-A447-9DF9-D3A8C35DF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189" y="843748"/>
            <a:ext cx="4869917" cy="3456002"/>
          </a:xfrm>
        </p:spPr>
        <p:txBody>
          <a:bodyPr>
            <a:normAutofit fontScale="92500"/>
          </a:bodyPr>
          <a:lstStyle/>
          <a:p>
            <a:r>
              <a:rPr kumimoji="1" lang="en-US" altLang="ja-JP" sz="1500" dirty="0"/>
              <a:t>Abstraction</a:t>
            </a:r>
          </a:p>
          <a:p>
            <a:r>
              <a:rPr kumimoji="1" lang="ja-JP" altLang="en-US" sz="1500"/>
              <a:t>いきさつ</a:t>
            </a:r>
            <a:endParaRPr kumimoji="1" lang="en-US" altLang="ja-JP" sz="1500" dirty="0"/>
          </a:p>
          <a:p>
            <a:r>
              <a:rPr kumimoji="1" lang="ja-JP" altLang="en-US" sz="1350"/>
              <a:t>ジェスチャー・セグメント</a:t>
            </a:r>
            <a:endParaRPr kumimoji="1" lang="en-US" altLang="ja-JP" sz="1350" dirty="0"/>
          </a:p>
          <a:p>
            <a:r>
              <a:rPr kumimoji="1" lang="ja-JP" altLang="en-US" sz="1350"/>
              <a:t>テトリス・セグメント</a:t>
            </a:r>
            <a:endParaRPr kumimoji="1" lang="en-US" altLang="ja-JP" sz="1350" dirty="0"/>
          </a:p>
          <a:p>
            <a:r>
              <a:rPr kumimoji="1" lang="ja-JP" altLang="en-US" sz="1350"/>
              <a:t>サーバー・セグメント</a:t>
            </a:r>
            <a:endParaRPr kumimoji="1" lang="en-US" altLang="ja-JP" sz="1350" dirty="0"/>
          </a:p>
          <a:p>
            <a:r>
              <a:rPr kumimoji="1" lang="en-US" altLang="ja-JP" sz="1500" dirty="0"/>
              <a:t>Demonstration</a:t>
            </a:r>
          </a:p>
          <a:p>
            <a:r>
              <a:rPr kumimoji="1" lang="ja-JP" altLang="en-US" sz="1500"/>
              <a:t>分担・割振など</a:t>
            </a:r>
            <a:endParaRPr kumimoji="1" lang="en-US" altLang="ja-JP" sz="1500" dirty="0"/>
          </a:p>
          <a:p>
            <a:r>
              <a:rPr kumimoji="1" lang="ja-JP" altLang="en-US" sz="1500"/>
              <a:t>参考文献</a:t>
            </a:r>
            <a:endParaRPr kumimoji="1" lang="en-US" altLang="ja-JP" sz="1500" dirty="0"/>
          </a:p>
          <a:p>
            <a:pPr marL="0" indent="0">
              <a:buNone/>
            </a:pPr>
            <a:r>
              <a:rPr kumimoji="1" lang="en-US" altLang="ja-JP" sz="1500" dirty="0"/>
              <a:t>※</a:t>
            </a:r>
            <a:r>
              <a:rPr kumimoji="1" lang="ja-JP" altLang="en-US" sz="1500"/>
              <a:t>　グループ名</a:t>
            </a:r>
            <a:r>
              <a:rPr kumimoji="1" lang="en-US" altLang="ja-JP" sz="1500" dirty="0"/>
              <a:t>«</a:t>
            </a:r>
            <a:r>
              <a:rPr kumimoji="1" lang="en-US" altLang="ja-JP" sz="1500" dirty="0" err="1"/>
              <a:t>Vendredi</a:t>
            </a:r>
            <a:r>
              <a:rPr kumimoji="1" lang="en-US" altLang="ja-JP" sz="1500" dirty="0"/>
              <a:t> Noir»</a:t>
            </a:r>
            <a:r>
              <a:rPr kumimoji="1" lang="ja-JP" altLang="en-US" sz="1500"/>
              <a:t>はフランス語で、英語にすると</a:t>
            </a:r>
            <a:r>
              <a:rPr kumimoji="1" lang="en-US" altLang="ja-JP" sz="1500" dirty="0"/>
              <a:t>”Black Friday”</a:t>
            </a:r>
            <a:r>
              <a:rPr kumimoji="1" lang="ja-JP" altLang="en-US" sz="1500"/>
              <a:t>ですが、特に深い意味はありません。</a:t>
            </a:r>
          </a:p>
        </p:txBody>
      </p:sp>
    </p:spTree>
    <p:extLst>
      <p:ext uri="{BB962C8B-B14F-4D97-AF65-F5344CB8AC3E}">
        <p14:creationId xmlns:p14="http://schemas.microsoft.com/office/powerpoint/2010/main" val="2107800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02C6325-7D44-544C-A8AB-20EEBFB79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843749"/>
            <a:ext cx="3057111" cy="3456002"/>
          </a:xfrm>
        </p:spPr>
        <p:txBody>
          <a:bodyPr anchor="ctr">
            <a:normAutofit/>
          </a:bodyPr>
          <a:lstStyle/>
          <a:p>
            <a:r>
              <a:rPr kumimoji="1" lang="en-US" altLang="ja-JP" sz="3000" dirty="0">
                <a:solidFill>
                  <a:schemeClr val="accent1"/>
                </a:solidFill>
              </a:rPr>
              <a:t>Abstraction</a:t>
            </a:r>
            <a:endParaRPr kumimoji="1" lang="ja-JP" altLang="en-US" sz="3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54" y="342900"/>
            <a:ext cx="3154680" cy="7124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188" y="342900"/>
            <a:ext cx="493776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51B5F1-B547-254A-9704-1549F5687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189" y="843748"/>
            <a:ext cx="4869917" cy="3456002"/>
          </a:xfrm>
        </p:spPr>
        <p:txBody>
          <a:bodyPr>
            <a:normAutofit/>
          </a:bodyPr>
          <a:lstStyle/>
          <a:p>
            <a:r>
              <a:rPr kumimoji="1" lang="ja-JP" altLang="en-US" sz="1500" dirty="0"/>
              <a:t>ジェスチャーでテトリスを</a:t>
            </a:r>
            <a:r>
              <a:rPr kumimoji="1" lang="en-US" altLang="ja-JP" sz="1500" dirty="0"/>
              <a:t>Play</a:t>
            </a:r>
          </a:p>
          <a:p>
            <a:r>
              <a:rPr kumimoji="1" lang="ja-JP" altLang="en-US" sz="1500" dirty="0"/>
              <a:t>コマンドの入力はジェスチャーで行う</a:t>
            </a:r>
            <a:endParaRPr kumimoji="1" lang="en-US" altLang="ja-JP" sz="1500" dirty="0"/>
          </a:p>
          <a:p>
            <a:r>
              <a:rPr kumimoji="1" lang="ja-JP" altLang="en-US" sz="1500"/>
              <a:t>サーバを利用して通信対戦</a:t>
            </a:r>
            <a:endParaRPr kumimoji="1" lang="ja-JP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292228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274725-1EFA-2840-87FC-0E1D5CF6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843749"/>
            <a:ext cx="3057111" cy="3456002"/>
          </a:xfrm>
        </p:spPr>
        <p:txBody>
          <a:bodyPr anchor="ctr">
            <a:normAutofit/>
          </a:bodyPr>
          <a:lstStyle/>
          <a:p>
            <a:r>
              <a:rPr kumimoji="1" lang="en-US" altLang="ja-JP" sz="3000" dirty="0">
                <a:solidFill>
                  <a:schemeClr val="accent1"/>
                </a:solidFill>
              </a:rPr>
              <a:t>History</a:t>
            </a:r>
            <a:endParaRPr kumimoji="1" lang="ja-JP" altLang="en-US" sz="3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54" y="342900"/>
            <a:ext cx="3154680" cy="7124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188" y="342900"/>
            <a:ext cx="493776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B807AC-FDD3-6043-9FB3-06994454C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189" y="843748"/>
            <a:ext cx="4869917" cy="3456002"/>
          </a:xfrm>
        </p:spPr>
        <p:txBody>
          <a:bodyPr>
            <a:normAutofit/>
          </a:bodyPr>
          <a:lstStyle/>
          <a:p>
            <a:r>
              <a:rPr kumimoji="1" lang="ja-JP" altLang="en-US" sz="1500" dirty="0"/>
              <a:t>演習で用いた</a:t>
            </a:r>
            <a:r>
              <a:rPr kumimoji="1" lang="en-US" altLang="ja-JP" sz="1500" dirty="0" err="1"/>
              <a:t>PyQt</a:t>
            </a:r>
            <a:r>
              <a:rPr kumimoji="1" lang="ja-JP" altLang="en-US" sz="1500" dirty="0"/>
              <a:t>を使いたい！</a:t>
            </a:r>
            <a:endParaRPr kumimoji="1" lang="en-US" altLang="ja-JP" sz="1500" dirty="0"/>
          </a:p>
          <a:p>
            <a:r>
              <a:rPr kumimoji="1" lang="ja-JP" altLang="en-US" sz="1500" dirty="0"/>
              <a:t>今流行の（？）</a:t>
            </a:r>
            <a:r>
              <a:rPr kumimoji="1" lang="en-US" altLang="ja-JP" sz="1500" dirty="0"/>
              <a:t>AI</a:t>
            </a:r>
            <a:r>
              <a:rPr kumimoji="1" lang="ja-JP" altLang="en-US" sz="1500" dirty="0"/>
              <a:t>も使いたい！</a:t>
            </a:r>
            <a:endParaRPr kumimoji="1" lang="en-US" altLang="ja-JP" sz="1500" dirty="0"/>
          </a:p>
          <a:p>
            <a:r>
              <a:rPr kumimoji="1" lang="ja-JP" altLang="en-US" sz="1500" dirty="0"/>
              <a:t>実用的な発展をしそうなものを作りたい！</a:t>
            </a:r>
            <a:endParaRPr kumimoji="1" lang="en-US" altLang="ja-JP" sz="1500" dirty="0"/>
          </a:p>
          <a:p>
            <a:r>
              <a:rPr kumimoji="1" lang="ja-JP" altLang="en-US" sz="1500" dirty="0"/>
              <a:t>面白いとさらに</a:t>
            </a:r>
            <a:r>
              <a:rPr kumimoji="1" lang="en-US" altLang="ja-JP" sz="1500"/>
              <a:t>Good!</a:t>
            </a:r>
            <a:endParaRPr kumimoji="1" lang="ja-JP" altLang="en-US" sz="1500" dirty="0"/>
          </a:p>
          <a:p>
            <a:endParaRPr kumimoji="1" lang="ja-JP" altLang="en-US" sz="1500" dirty="0"/>
          </a:p>
        </p:txBody>
      </p:sp>
    </p:spTree>
    <p:extLst>
      <p:ext uri="{BB962C8B-B14F-4D97-AF65-F5344CB8AC3E}">
        <p14:creationId xmlns:p14="http://schemas.microsoft.com/office/powerpoint/2010/main" val="710191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DFE864B-5F4D-7240-B90D-62F46CD77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843749"/>
            <a:ext cx="3057111" cy="3456002"/>
          </a:xfrm>
        </p:spPr>
        <p:txBody>
          <a:bodyPr anchor="ctr">
            <a:normAutofit/>
          </a:bodyPr>
          <a:lstStyle/>
          <a:p>
            <a:r>
              <a:rPr kumimoji="1" lang="en-US" altLang="ja-JP" sz="3000" dirty="0">
                <a:solidFill>
                  <a:schemeClr val="accent1"/>
                </a:solidFill>
              </a:rPr>
              <a:t>Gesture</a:t>
            </a:r>
            <a:endParaRPr kumimoji="1" lang="ja-JP" altLang="en-US" sz="3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54" y="342900"/>
            <a:ext cx="3154680" cy="7124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188" y="342900"/>
            <a:ext cx="493776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9F43B6-F22D-3B42-A4EB-833E965C0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189" y="843748"/>
            <a:ext cx="4869917" cy="3456002"/>
          </a:xfrm>
        </p:spPr>
        <p:txBody>
          <a:bodyPr>
            <a:normAutofit/>
          </a:bodyPr>
          <a:lstStyle/>
          <a:p>
            <a:r>
              <a:rPr kumimoji="1" lang="ja-JP" altLang="en-US" sz="1500"/>
              <a:t>既存のジェスチャー・プログラムを改修する方式で作成</a:t>
            </a:r>
            <a:endParaRPr kumimoji="1" lang="en-US" altLang="ja-JP" sz="1500" dirty="0"/>
          </a:p>
          <a:p>
            <a:r>
              <a:rPr kumimoji="1" lang="ja-JP" altLang="en-US" sz="1500"/>
              <a:t>画像の差分を計算し、手の動きに応じてキーを入力するように改修（既存の方式：画像上の座標を取得しキーを入力）</a:t>
            </a:r>
            <a:endParaRPr kumimoji="1" lang="en-US" altLang="ja-JP" sz="1500" dirty="0"/>
          </a:p>
          <a:p>
            <a:r>
              <a:rPr kumimoji="1" lang="ja-JP" altLang="en-US" sz="1500"/>
              <a:t>テトリスで利用する左右移動、下移動、回転（右のみ）をキーとして設定</a:t>
            </a:r>
            <a:endParaRPr kumimoji="1" lang="en-US" altLang="ja-JP" sz="1500" dirty="0"/>
          </a:p>
        </p:txBody>
      </p:sp>
    </p:spTree>
    <p:extLst>
      <p:ext uri="{BB962C8B-B14F-4D97-AF65-F5344CB8AC3E}">
        <p14:creationId xmlns:p14="http://schemas.microsoft.com/office/powerpoint/2010/main" val="3282296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30DCA58-A923-D644-9F90-04273DE8A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843749"/>
            <a:ext cx="3057111" cy="3456002"/>
          </a:xfrm>
        </p:spPr>
        <p:txBody>
          <a:bodyPr anchor="ctr">
            <a:normAutofit/>
          </a:bodyPr>
          <a:lstStyle/>
          <a:p>
            <a:r>
              <a:rPr kumimoji="1" lang="en-US" altLang="ja-JP" sz="3000" dirty="0">
                <a:solidFill>
                  <a:schemeClr val="accent1"/>
                </a:solidFill>
              </a:rPr>
              <a:t>Gesture</a:t>
            </a:r>
            <a:endParaRPr kumimoji="1" lang="ja-JP" altLang="en-US" sz="3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54" y="342900"/>
            <a:ext cx="3154680" cy="7124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188" y="342900"/>
            <a:ext cx="493776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43216722-9E29-3742-9B4B-E50F14A25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0875858"/>
              </p:ext>
            </p:extLst>
          </p:nvPr>
        </p:nvGraphicFramePr>
        <p:xfrm>
          <a:off x="3499780" y="976906"/>
          <a:ext cx="5276168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915">
                  <a:extLst>
                    <a:ext uri="{9D8B030D-6E8A-4147-A177-3AD203B41FA5}">
                      <a16:colId xmlns:a16="http://schemas.microsoft.com/office/drawing/2014/main" val="1493721156"/>
                    </a:ext>
                  </a:extLst>
                </a:gridCol>
                <a:gridCol w="1041621">
                  <a:extLst>
                    <a:ext uri="{9D8B030D-6E8A-4147-A177-3AD203B41FA5}">
                      <a16:colId xmlns:a16="http://schemas.microsoft.com/office/drawing/2014/main" val="4149562013"/>
                    </a:ext>
                  </a:extLst>
                </a:gridCol>
                <a:gridCol w="706921">
                  <a:extLst>
                    <a:ext uri="{9D8B030D-6E8A-4147-A177-3AD203B41FA5}">
                      <a16:colId xmlns:a16="http://schemas.microsoft.com/office/drawing/2014/main" val="4032371718"/>
                    </a:ext>
                  </a:extLst>
                </a:gridCol>
                <a:gridCol w="1608711">
                  <a:extLst>
                    <a:ext uri="{9D8B030D-6E8A-4147-A177-3AD203B41FA5}">
                      <a16:colId xmlns:a16="http://schemas.microsoft.com/office/drawing/2014/main" val="460528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ジェスチャー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テトリス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キー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備考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1715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掌を左へ移動する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左移動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</a:t>
                      </a:r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移動ノルムが小さければ何もしない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0900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掌を右へ移動する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右移動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</a:t>
                      </a:r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〃</a:t>
                      </a:r>
                    </a:p>
                    <a:p>
                      <a:pPr algn="ctr"/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1858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掌を下／上へ移動する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下移動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他キー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〃</a:t>
                      </a:r>
                    </a:p>
                    <a:p>
                      <a:pPr algn="ctr"/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8783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手を拳状にする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回転（右）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73804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回転（左）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</a:t>
                      </a:r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ジェスチャーでは未実装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88054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手を固定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何もしない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60647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41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37DEA23-69AC-B544-9488-8B078B9DE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843749"/>
            <a:ext cx="3057111" cy="3456002"/>
          </a:xfrm>
        </p:spPr>
        <p:txBody>
          <a:bodyPr anchor="ctr">
            <a:normAutofit/>
          </a:bodyPr>
          <a:lstStyle/>
          <a:p>
            <a:r>
              <a:rPr kumimoji="1" lang="en-US" altLang="ja-JP" sz="3000" dirty="0">
                <a:solidFill>
                  <a:schemeClr val="accent1"/>
                </a:solidFill>
              </a:rPr>
              <a:t>Tetris</a:t>
            </a:r>
            <a:endParaRPr kumimoji="1" lang="ja-JP" altLang="en-US" sz="3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54" y="342900"/>
            <a:ext cx="3154680" cy="7124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188" y="342900"/>
            <a:ext cx="493776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C1B7A7-9EC3-DC49-8670-CE9C05BC4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189" y="843748"/>
            <a:ext cx="4869917" cy="3456002"/>
          </a:xfrm>
        </p:spPr>
        <p:txBody>
          <a:bodyPr>
            <a:normAutofit/>
          </a:bodyPr>
          <a:lstStyle/>
          <a:p>
            <a:endParaRPr kumimoji="1" lang="en-US" altLang="ja-JP" sz="1500" dirty="0"/>
          </a:p>
          <a:p>
            <a:r>
              <a:rPr kumimoji="1" lang="ja-JP" altLang="en-US" sz="1500" dirty="0"/>
              <a:t>既存のプログラムを使う</a:t>
            </a:r>
            <a:r>
              <a:rPr kumimoji="1" lang="en-US" altLang="ja-JP" sz="1500" dirty="0"/>
              <a:t>→</a:t>
            </a:r>
            <a:r>
              <a:rPr kumimoji="1" lang="ja-JP" altLang="en-US" sz="1500" dirty="0"/>
              <a:t>失敗したから、独自にアルゴリズムを実装</a:t>
            </a:r>
            <a:endParaRPr kumimoji="1" lang="en-US" altLang="ja-JP" sz="1500" dirty="0"/>
          </a:p>
          <a:p>
            <a:r>
              <a:rPr kumimoji="1" lang="en-US" altLang="ja-JP" sz="1500" dirty="0"/>
              <a:t>Tetris</a:t>
            </a:r>
            <a:r>
              <a:rPr kumimoji="1" lang="ja-JP" altLang="en-US" sz="1500" dirty="0"/>
              <a:t>の</a:t>
            </a:r>
            <a:r>
              <a:rPr kumimoji="1" lang="en-US" altLang="ja-JP" sz="1500" dirty="0"/>
              <a:t>GUI</a:t>
            </a:r>
            <a:r>
              <a:rPr kumimoji="1" lang="ja-JP" altLang="en-US" sz="1500" dirty="0"/>
              <a:t>を、演習で作った</a:t>
            </a:r>
            <a:r>
              <a:rPr kumimoji="1" lang="en-US" altLang="ja-JP" sz="1500" dirty="0" err="1"/>
              <a:t>Minesweeper_gui</a:t>
            </a:r>
            <a:r>
              <a:rPr kumimoji="1" lang="ja-JP" altLang="en-US" sz="1500" dirty="0"/>
              <a:t>を参考に作成</a:t>
            </a:r>
            <a:endParaRPr kumimoji="1" lang="en-US" altLang="ja-JP" sz="1500" dirty="0"/>
          </a:p>
          <a:p>
            <a:r>
              <a:rPr kumimoji="1" lang="ja-JP" altLang="en-US" sz="1500" dirty="0"/>
              <a:t>サーバとの通信が安定して行えるように、なるべく動作が軽量になるように改良</a:t>
            </a:r>
            <a:endParaRPr kumimoji="1" lang="en-US" altLang="ja-JP" sz="1500" dirty="0"/>
          </a:p>
          <a:p>
            <a:endParaRPr kumimoji="1" lang="en-US" altLang="ja-JP" sz="1500" dirty="0"/>
          </a:p>
          <a:p>
            <a:endParaRPr kumimoji="1" lang="ja-JP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918667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74FB929-4DE3-3546-9DD0-2EEF2306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843749"/>
            <a:ext cx="3057111" cy="3456002"/>
          </a:xfrm>
        </p:spPr>
        <p:txBody>
          <a:bodyPr anchor="ctr">
            <a:normAutofit/>
          </a:bodyPr>
          <a:lstStyle/>
          <a:p>
            <a:r>
              <a:rPr kumimoji="1" lang="en-US" altLang="ja-JP" sz="3000" dirty="0">
                <a:solidFill>
                  <a:schemeClr val="accent1"/>
                </a:solidFill>
              </a:rPr>
              <a:t>Server</a:t>
            </a:r>
            <a:endParaRPr kumimoji="1" lang="ja-JP" altLang="en-US" sz="3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54" y="342900"/>
            <a:ext cx="3154680" cy="7124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188" y="342900"/>
            <a:ext cx="493776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838BCC-F9C9-7E41-B412-281555E6A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189" y="843748"/>
            <a:ext cx="4869917" cy="3456002"/>
          </a:xfrm>
        </p:spPr>
        <p:txBody>
          <a:bodyPr>
            <a:normAutofit/>
          </a:bodyPr>
          <a:lstStyle/>
          <a:p>
            <a:r>
              <a:rPr kumimoji="1" lang="en-US" altLang="ja-JP" sz="1500" dirty="0" err="1"/>
              <a:t>hogehoge</a:t>
            </a:r>
            <a:endParaRPr kumimoji="1" lang="ja-JP" altLang="en-US" sz="1500"/>
          </a:p>
        </p:txBody>
      </p:sp>
    </p:spTree>
    <p:extLst>
      <p:ext uri="{BB962C8B-B14F-4D97-AF65-F5344CB8AC3E}">
        <p14:creationId xmlns:p14="http://schemas.microsoft.com/office/powerpoint/2010/main" val="1499088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A048F02-0A56-5046-A294-43445E19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843749"/>
            <a:ext cx="3057111" cy="3456002"/>
          </a:xfrm>
        </p:spPr>
        <p:txBody>
          <a:bodyPr anchor="ctr">
            <a:normAutofit/>
          </a:bodyPr>
          <a:lstStyle/>
          <a:p>
            <a:r>
              <a:rPr kumimoji="1" lang="en-US" altLang="ja-JP" sz="2800" dirty="0">
                <a:solidFill>
                  <a:schemeClr val="accent1"/>
                </a:solidFill>
              </a:rPr>
              <a:t>Demonstration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754" y="342900"/>
            <a:ext cx="3154680" cy="7124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188" y="342900"/>
            <a:ext cx="4937760" cy="6858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96347D-746E-8745-A3DD-E79449E37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189" y="843748"/>
            <a:ext cx="4869917" cy="3456002"/>
          </a:xfrm>
        </p:spPr>
        <p:txBody>
          <a:bodyPr>
            <a:normAutofit/>
          </a:bodyPr>
          <a:lstStyle/>
          <a:p>
            <a:r>
              <a:rPr kumimoji="1" lang="ja-JP" altLang="en-US" sz="1500"/>
              <a:t>デモンストレーションを行ないます。通信環境等が整っていない場合は代替としてデモンストレーションを行なった際の動画を流します。</a:t>
            </a:r>
            <a:endParaRPr kumimoji="1" lang="en-US" altLang="ja-JP" sz="1500" dirty="0"/>
          </a:p>
        </p:txBody>
      </p:sp>
    </p:spTree>
    <p:extLst>
      <p:ext uri="{BB962C8B-B14F-4D97-AF65-F5344CB8AC3E}">
        <p14:creationId xmlns:p14="http://schemas.microsoft.com/office/powerpoint/2010/main" val="2535444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412A24"/>
      </a:dk2>
      <a:lt2>
        <a:srgbClr val="E2E4E8"/>
      </a:lt2>
      <a:accent1>
        <a:srgbClr val="DB8F7A"/>
      </a:accent1>
      <a:accent2>
        <a:srgbClr val="C39A53"/>
      </a:accent2>
      <a:accent3>
        <a:srgbClr val="A2A660"/>
      </a:accent3>
      <a:accent4>
        <a:srgbClr val="55ADB4"/>
      </a:accent4>
      <a:accent5>
        <a:srgbClr val="70A5D8"/>
      </a:accent5>
      <a:accent6>
        <a:srgbClr val="646FD5"/>
      </a:accent6>
      <a:hlink>
        <a:srgbClr val="6983AE"/>
      </a:hlink>
      <a:folHlink>
        <a:srgbClr val="7F7F7F"/>
      </a:folHlink>
    </a:clrScheme>
    <a:fontScheme name="Dividend">
      <a:majorFont>
        <a:latin typeface="Bahnschrif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News Gothic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442</Words>
  <Application>Microsoft Macintosh PowerPoint</Application>
  <PresentationFormat>画面に合わせる (16:9)</PresentationFormat>
  <Paragraphs>96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Bahnschrift</vt:lpstr>
      <vt:lpstr>News Gothic MT</vt:lpstr>
      <vt:lpstr>Wingdings 2</vt:lpstr>
      <vt:lpstr>DividendVTI</vt:lpstr>
      <vt:lpstr>Vendredi Noir</vt:lpstr>
      <vt:lpstr>Index</vt:lpstr>
      <vt:lpstr>Abstraction</vt:lpstr>
      <vt:lpstr>History</vt:lpstr>
      <vt:lpstr>Gesture</vt:lpstr>
      <vt:lpstr>Gesture</vt:lpstr>
      <vt:lpstr>Tetris</vt:lpstr>
      <vt:lpstr>Server</vt:lpstr>
      <vt:lpstr>Demonstration</vt:lpstr>
      <vt:lpstr>Allotment</vt:lpstr>
      <vt:lpstr>Confer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Vendredi Noir</dc:title>
  <dc:creator>鳥羽　望海</dc:creator>
  <cp:lastModifiedBy>鳥羽　望海</cp:lastModifiedBy>
  <cp:revision>7</cp:revision>
  <dcterms:created xsi:type="dcterms:W3CDTF">2019-12-15T09:25:56Z</dcterms:created>
  <dcterms:modified xsi:type="dcterms:W3CDTF">2019-12-18T00:23:24Z</dcterms:modified>
</cp:coreProperties>
</file>