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6" r:id="rId4"/>
    <p:sldId id="258" r:id="rId6"/>
    <p:sldId id="275" r:id="rId7"/>
    <p:sldId id="276" r:id="rId8"/>
    <p:sldId id="277" r:id="rId9"/>
    <p:sldId id="278" r:id="rId10"/>
    <p:sldId id="279" r:id="rId11"/>
    <p:sldId id="280" r:id="rId12"/>
    <p:sldId id="287" r:id="rId13"/>
    <p:sldId id="281" r:id="rId14"/>
    <p:sldId id="282" r:id="rId15"/>
    <p:sldId id="283" r:id="rId16"/>
    <p:sldId id="284" r:id="rId17"/>
    <p:sldId id="285" r:id="rId18"/>
    <p:sldId id="274"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67" autoAdjust="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4.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2" Type="http://schemas.openxmlformats.org/officeDocument/2006/relationships/image" Target="../media/image17.wmf"/><Relationship Id="rId11" Type="http://schemas.openxmlformats.org/officeDocument/2006/relationships/image" Target="../media/image16.wmf"/><Relationship Id="rId10" Type="http://schemas.openxmlformats.org/officeDocument/2006/relationships/image" Target="../media/image15.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D0A74-E302-47BF-91DA-685610D038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531A9-DA37-4123-ACB5-E9C7345361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B531A9-DA37-4123-ACB5-E9C7345361C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70F982E-65C3-4F77-819E-95FE50C6CD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E02D05-470D-43E5-884A-ED6206A4FE54}"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F982E-65C3-4F77-819E-95FE50C6CDE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02D05-470D-43E5-884A-ED6206A4FE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jpeg"/><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tags" Target="../tags/tag3.xml"/><Relationship Id="rId4" Type="http://schemas.openxmlformats.org/officeDocument/2006/relationships/image" Target="../media/image44.png"/><Relationship Id="rId3" Type="http://schemas.openxmlformats.org/officeDocument/2006/relationships/tags" Target="../tags/tag2.xml"/><Relationship Id="rId2" Type="http://schemas.openxmlformats.org/officeDocument/2006/relationships/image" Target="../media/image43.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oleObject" Target="../embeddings/oleObject36.bin"/><Relationship Id="rId7" Type="http://schemas.openxmlformats.org/officeDocument/2006/relationships/image" Target="../media/image49.wmf"/><Relationship Id="rId6" Type="http://schemas.openxmlformats.org/officeDocument/2006/relationships/oleObject" Target="../embeddings/oleObject35.bin"/><Relationship Id="rId5" Type="http://schemas.openxmlformats.org/officeDocument/2006/relationships/image" Target="../media/image48.wmf"/><Relationship Id="rId4" Type="http://schemas.openxmlformats.org/officeDocument/2006/relationships/oleObject" Target="../embeddings/oleObject34.bin"/><Relationship Id="rId3" Type="http://schemas.openxmlformats.org/officeDocument/2006/relationships/image" Target="../media/image47.wmf"/><Relationship Id="rId2" Type="http://schemas.openxmlformats.org/officeDocument/2006/relationships/oleObject" Target="../embeddings/oleObject33.bin"/><Relationship Id="rId19" Type="http://schemas.openxmlformats.org/officeDocument/2006/relationships/notesSlide" Target="../notesSlides/notesSlide11.xml"/><Relationship Id="rId18" Type="http://schemas.openxmlformats.org/officeDocument/2006/relationships/vmlDrawing" Target="../drawings/vmlDrawing6.vml"/><Relationship Id="rId17" Type="http://schemas.openxmlformats.org/officeDocument/2006/relationships/slideLayout" Target="../slideLayouts/slideLayout7.xml"/><Relationship Id="rId16" Type="http://schemas.openxmlformats.org/officeDocument/2006/relationships/image" Target="../media/image55.png"/><Relationship Id="rId15" Type="http://schemas.openxmlformats.org/officeDocument/2006/relationships/image" Target="../media/image54.png"/><Relationship Id="rId14" Type="http://schemas.openxmlformats.org/officeDocument/2006/relationships/image" Target="../media/image53.png"/><Relationship Id="rId13" Type="http://schemas.openxmlformats.org/officeDocument/2006/relationships/image" Target="../media/image52.wmf"/><Relationship Id="rId12" Type="http://schemas.openxmlformats.org/officeDocument/2006/relationships/oleObject" Target="../embeddings/oleObject38.bin"/><Relationship Id="rId11" Type="http://schemas.openxmlformats.org/officeDocument/2006/relationships/image" Target="../media/image51.wmf"/><Relationship Id="rId10" Type="http://schemas.openxmlformats.org/officeDocument/2006/relationships/oleObject" Target="../embeddings/oleObject37.bin"/><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56.pn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oleObject" Target="../embeddings/oleObject42.bin"/><Relationship Id="rId7" Type="http://schemas.openxmlformats.org/officeDocument/2006/relationships/image" Target="../media/image59.wmf"/><Relationship Id="rId6" Type="http://schemas.openxmlformats.org/officeDocument/2006/relationships/oleObject" Target="../embeddings/oleObject41.bin"/><Relationship Id="rId5" Type="http://schemas.openxmlformats.org/officeDocument/2006/relationships/image" Target="../media/image58.wmf"/><Relationship Id="rId4" Type="http://schemas.openxmlformats.org/officeDocument/2006/relationships/oleObject" Target="../embeddings/oleObject40.bin"/><Relationship Id="rId3" Type="http://schemas.openxmlformats.org/officeDocument/2006/relationships/image" Target="../media/image57.wmf"/><Relationship Id="rId2" Type="http://schemas.openxmlformats.org/officeDocument/2006/relationships/oleObject" Target="../embeddings/oleObject39.bin"/><Relationship Id="rId16" Type="http://schemas.openxmlformats.org/officeDocument/2006/relationships/notesSlide" Target="../notesSlides/notesSlide13.xml"/><Relationship Id="rId15" Type="http://schemas.openxmlformats.org/officeDocument/2006/relationships/vmlDrawing" Target="../drawings/vmlDrawing7.vml"/><Relationship Id="rId14" Type="http://schemas.openxmlformats.org/officeDocument/2006/relationships/slideLayout" Target="../slideLayouts/slideLayout7.xml"/><Relationship Id="rId13" Type="http://schemas.openxmlformats.org/officeDocument/2006/relationships/image" Target="../media/image62.wmf"/><Relationship Id="rId12" Type="http://schemas.openxmlformats.org/officeDocument/2006/relationships/oleObject" Target="../embeddings/oleObject44.bin"/><Relationship Id="rId11" Type="http://schemas.openxmlformats.org/officeDocument/2006/relationships/image" Target="../media/image61.wmf"/><Relationship Id="rId10" Type="http://schemas.openxmlformats.org/officeDocument/2006/relationships/oleObject" Target="../embeddings/oleObject43.bin"/><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63.jpe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4.bin"/><Relationship Id="rId7" Type="http://schemas.openxmlformats.org/officeDocument/2006/relationships/image" Target="../media/image8.wmf"/><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8" Type="http://schemas.openxmlformats.org/officeDocument/2006/relationships/notesSlide" Target="../notesSlides/notesSlide3.xml"/><Relationship Id="rId27" Type="http://schemas.openxmlformats.org/officeDocument/2006/relationships/vmlDrawing" Target="../drawings/vmlDrawing1.vml"/><Relationship Id="rId26" Type="http://schemas.openxmlformats.org/officeDocument/2006/relationships/slideLayout" Target="../slideLayouts/slideLayout7.xml"/><Relationship Id="rId25" Type="http://schemas.openxmlformats.org/officeDocument/2006/relationships/image" Target="../media/image17.wmf"/><Relationship Id="rId24" Type="http://schemas.openxmlformats.org/officeDocument/2006/relationships/oleObject" Target="../embeddings/oleObject12.bin"/><Relationship Id="rId23" Type="http://schemas.openxmlformats.org/officeDocument/2006/relationships/image" Target="../media/image16.wmf"/><Relationship Id="rId22" Type="http://schemas.openxmlformats.org/officeDocument/2006/relationships/oleObject" Target="../embeddings/oleObject11.bin"/><Relationship Id="rId21" Type="http://schemas.openxmlformats.org/officeDocument/2006/relationships/image" Target="../media/image15.wmf"/><Relationship Id="rId20" Type="http://schemas.openxmlformats.org/officeDocument/2006/relationships/oleObject" Target="../embeddings/oleObject10.bin"/><Relationship Id="rId2" Type="http://schemas.openxmlformats.org/officeDocument/2006/relationships/oleObject" Target="../embeddings/oleObject1.bin"/><Relationship Id="rId19" Type="http://schemas.openxmlformats.org/officeDocument/2006/relationships/image" Target="../media/image14.wmf"/><Relationship Id="rId18" Type="http://schemas.openxmlformats.org/officeDocument/2006/relationships/oleObject" Target="../embeddings/oleObject9.bin"/><Relationship Id="rId17" Type="http://schemas.openxmlformats.org/officeDocument/2006/relationships/image" Target="../media/image13.wmf"/><Relationship Id="rId16" Type="http://schemas.openxmlformats.org/officeDocument/2006/relationships/oleObject" Target="../embeddings/oleObject8.bin"/><Relationship Id="rId15" Type="http://schemas.openxmlformats.org/officeDocument/2006/relationships/image" Target="../media/image12.wmf"/><Relationship Id="rId14" Type="http://schemas.openxmlformats.org/officeDocument/2006/relationships/oleObject" Target="../embeddings/oleObject7.bin"/><Relationship Id="rId13" Type="http://schemas.openxmlformats.org/officeDocument/2006/relationships/image" Target="../media/image11.wmf"/><Relationship Id="rId12" Type="http://schemas.openxmlformats.org/officeDocument/2006/relationships/oleObject" Target="../embeddings/oleObject6.bin"/><Relationship Id="rId11" Type="http://schemas.openxmlformats.org/officeDocument/2006/relationships/image" Target="../media/image10.wmf"/><Relationship Id="rId10" Type="http://schemas.openxmlformats.org/officeDocument/2006/relationships/oleObject" Target="../embeddings/oleObject5.bin"/><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21.wmf"/><Relationship Id="rId7" Type="http://schemas.openxmlformats.org/officeDocument/2006/relationships/oleObject" Target="../embeddings/oleObject15.bin"/><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wmf"/><Relationship Id="rId3" Type="http://schemas.openxmlformats.org/officeDocument/2006/relationships/oleObject" Target="../embeddings/oleObject13.bin"/><Relationship Id="rId2" Type="http://schemas.openxmlformats.org/officeDocument/2006/relationships/image" Target="../media/image18.png"/><Relationship Id="rId18" Type="http://schemas.openxmlformats.org/officeDocument/2006/relationships/notesSlide" Target="../notesSlides/notesSlide4.xml"/><Relationship Id="rId17" Type="http://schemas.openxmlformats.org/officeDocument/2006/relationships/vmlDrawing" Target="../drawings/vmlDrawing2.vml"/><Relationship Id="rId16" Type="http://schemas.openxmlformats.org/officeDocument/2006/relationships/slideLayout" Target="../slideLayouts/slideLayout7.xml"/><Relationship Id="rId15" Type="http://schemas.openxmlformats.org/officeDocument/2006/relationships/image" Target="../media/image25.png"/><Relationship Id="rId14" Type="http://schemas.openxmlformats.org/officeDocument/2006/relationships/image" Target="../media/image24.png"/><Relationship Id="rId13" Type="http://schemas.openxmlformats.org/officeDocument/2006/relationships/image" Target="../media/image23.png"/><Relationship Id="rId12" Type="http://schemas.openxmlformats.org/officeDocument/2006/relationships/oleObject" Target="../embeddings/oleObject18.bin"/><Relationship Id="rId11" Type="http://schemas.openxmlformats.org/officeDocument/2006/relationships/oleObject" Target="../embeddings/oleObject17.bin"/><Relationship Id="rId10" Type="http://schemas.openxmlformats.org/officeDocument/2006/relationships/image" Target="../media/image22.wmf"/><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9" Type="http://schemas.openxmlformats.org/officeDocument/2006/relationships/image" Target="../media/image30.wmf"/><Relationship Id="rId8" Type="http://schemas.openxmlformats.org/officeDocument/2006/relationships/oleObject" Target="../embeddings/oleObject21.bin"/><Relationship Id="rId7" Type="http://schemas.openxmlformats.org/officeDocument/2006/relationships/image" Target="../media/image29.wmf"/><Relationship Id="rId6" Type="http://schemas.openxmlformats.org/officeDocument/2006/relationships/oleObject" Target="../embeddings/oleObject20.bin"/><Relationship Id="rId5" Type="http://schemas.openxmlformats.org/officeDocument/2006/relationships/image" Target="../media/image28.png"/><Relationship Id="rId4" Type="http://schemas.openxmlformats.org/officeDocument/2006/relationships/image" Target="../media/image27.wmf"/><Relationship Id="rId3" Type="http://schemas.openxmlformats.org/officeDocument/2006/relationships/oleObject" Target="../embeddings/oleObject19.bin"/><Relationship Id="rId2" Type="http://schemas.openxmlformats.org/officeDocument/2006/relationships/image" Target="../media/image26.png"/><Relationship Id="rId16" Type="http://schemas.openxmlformats.org/officeDocument/2006/relationships/notesSlide" Target="../notesSlides/notesSlide5.xml"/><Relationship Id="rId15" Type="http://schemas.openxmlformats.org/officeDocument/2006/relationships/vmlDrawing" Target="../drawings/vmlDrawing3.vml"/><Relationship Id="rId14" Type="http://schemas.openxmlformats.org/officeDocument/2006/relationships/slideLayout" Target="../slideLayouts/slideLayout7.xml"/><Relationship Id="rId13" Type="http://schemas.openxmlformats.org/officeDocument/2006/relationships/image" Target="../media/image32.wmf"/><Relationship Id="rId12" Type="http://schemas.openxmlformats.org/officeDocument/2006/relationships/oleObject" Target="../embeddings/oleObject23.bin"/><Relationship Id="rId11" Type="http://schemas.openxmlformats.org/officeDocument/2006/relationships/image" Target="../media/image31.wmf"/><Relationship Id="rId10" Type="http://schemas.openxmlformats.org/officeDocument/2006/relationships/oleObject" Target="../embeddings/oleObject22.bin"/><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36.wmf"/><Relationship Id="rId7" Type="http://schemas.openxmlformats.org/officeDocument/2006/relationships/oleObject" Target="../embeddings/oleObject26.bin"/><Relationship Id="rId6" Type="http://schemas.openxmlformats.org/officeDocument/2006/relationships/image" Target="../media/image35.wmf"/><Relationship Id="rId5" Type="http://schemas.openxmlformats.org/officeDocument/2006/relationships/oleObject" Target="../embeddings/oleObject25.bin"/><Relationship Id="rId4" Type="http://schemas.openxmlformats.org/officeDocument/2006/relationships/image" Target="../media/image34.png"/><Relationship Id="rId3" Type="http://schemas.openxmlformats.org/officeDocument/2006/relationships/image" Target="../media/image33.wmf"/><Relationship Id="rId2" Type="http://schemas.openxmlformats.org/officeDocument/2006/relationships/oleObject" Target="../embeddings/oleObject24.bin"/><Relationship Id="rId17" Type="http://schemas.openxmlformats.org/officeDocument/2006/relationships/notesSlide" Target="../notesSlides/notesSlide6.xml"/><Relationship Id="rId16" Type="http://schemas.openxmlformats.org/officeDocument/2006/relationships/vmlDrawing" Target="../drawings/vmlDrawing4.vml"/><Relationship Id="rId15" Type="http://schemas.openxmlformats.org/officeDocument/2006/relationships/slideLayout" Target="../slideLayouts/slideLayout7.xml"/><Relationship Id="rId14" Type="http://schemas.openxmlformats.org/officeDocument/2006/relationships/image" Target="../media/image38.png"/><Relationship Id="rId13" Type="http://schemas.openxmlformats.org/officeDocument/2006/relationships/oleObject" Target="../embeddings/oleObject30.bin"/><Relationship Id="rId12" Type="http://schemas.openxmlformats.org/officeDocument/2006/relationships/oleObject" Target="../embeddings/oleObject29.bin"/><Relationship Id="rId11" Type="http://schemas.openxmlformats.org/officeDocument/2006/relationships/oleObject" Target="../embeddings/oleObject28.bin"/><Relationship Id="rId10" Type="http://schemas.openxmlformats.org/officeDocument/2006/relationships/image" Target="../media/image37.wmf"/><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5.vml"/><Relationship Id="rId6"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oleObject" Target="../embeddings/oleObject32.bin"/><Relationship Id="rId3" Type="http://schemas.openxmlformats.org/officeDocument/2006/relationships/image" Target="../media/image39.wmf"/><Relationship Id="rId2" Type="http://schemas.openxmlformats.org/officeDocument/2006/relationships/oleObject" Target="../embeddings/oleObject31.bin"/><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BEBA8EAE-BF5A-486C-A8C5-ECC9F3942E4B}">
                <a14:imgProps xmlns:a14="http://schemas.microsoft.com/office/drawing/2010/main">
                  <a14:imgLayer r:embed="rId2">
                    <a14:imgEffect>
                      <a14:artisticGlowDiffused/>
                    </a14:imgEffect>
                  </a14:imgLayer>
                </a14:imgProps>
              </a:ext>
              <a:ext uri="{28A0092B-C50C-407E-A947-70E740481C1C}">
                <a14:useLocalDpi xmlns:a14="http://schemas.microsoft.com/office/drawing/2010/main" val="0"/>
              </a:ext>
            </a:extLst>
          </a:blip>
          <a:stretch>
            <a:fillRect/>
          </a:stretch>
        </p:blipFill>
        <p:spPr>
          <a:xfrm>
            <a:off x="9681562" y="188035"/>
            <a:ext cx="2401650" cy="1585396"/>
          </a:xfrm>
          <a:prstGeom prst="rect">
            <a:avLst/>
          </a:prstGeom>
          <a:ln>
            <a:noFill/>
          </a:ln>
          <a:effectLst>
            <a:softEdge rad="127000"/>
          </a:effectLst>
        </p:spPr>
      </p:pic>
      <p:pic>
        <p:nvPicPr>
          <p:cNvPr id="10" name="图片 9"/>
          <p:cNvPicPr>
            <a:picLocks noChangeAspect="1"/>
          </p:cNvPicPr>
          <p:nvPr/>
        </p:nvPicPr>
        <p:blipFill rotWithShape="1">
          <a:blip r:embed="rId3" cstate="print">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l="3714" r="-264"/>
          <a:stretch>
            <a:fillRect/>
          </a:stretch>
        </p:blipFill>
        <p:spPr>
          <a:xfrm>
            <a:off x="9806166" y="4084322"/>
            <a:ext cx="2387600" cy="2640975"/>
          </a:xfrm>
          <a:prstGeom prst="rect">
            <a:avLst/>
          </a:prstGeom>
          <a:noFill/>
          <a:ln>
            <a:noFill/>
          </a:ln>
          <a:effectLst>
            <a:softEdge rad="127000"/>
          </a:effectLst>
        </p:spPr>
      </p:pic>
      <p:sp>
        <p:nvSpPr>
          <p:cNvPr id="2" name="矩形 1"/>
          <p:cNvSpPr/>
          <p:nvPr/>
        </p:nvSpPr>
        <p:spPr>
          <a:xfrm>
            <a:off x="0" y="1890444"/>
            <a:ext cx="12192000" cy="195209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spcBef>
                <a:spcPct val="0"/>
              </a:spcBef>
            </a:pP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流程挖掘中噪声及低频行为的处理</a:t>
            </a:r>
            <a:endPar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矩形 2"/>
          <p:cNvSpPr/>
          <p:nvPr/>
        </p:nvSpPr>
        <p:spPr>
          <a:xfrm>
            <a:off x="0" y="1746607"/>
            <a:ext cx="12192000" cy="9590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矩形 3"/>
          <p:cNvSpPr/>
          <p:nvPr/>
        </p:nvSpPr>
        <p:spPr>
          <a:xfrm>
            <a:off x="0" y="3914452"/>
            <a:ext cx="12192000" cy="8189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l="13387" t="19084" r="10919" b="19084"/>
          <a:stretch>
            <a:fillRect/>
          </a:stretch>
        </p:blipFill>
        <p:spPr>
          <a:xfrm>
            <a:off x="114301" y="284809"/>
            <a:ext cx="4582730" cy="1193803"/>
          </a:xfrm>
          <a:prstGeom prst="rect">
            <a:avLst/>
          </a:prstGeom>
        </p:spPr>
      </p:pic>
      <p:sp>
        <p:nvSpPr>
          <p:cNvPr id="6" name="矩形 5"/>
          <p:cNvSpPr/>
          <p:nvPr/>
        </p:nvSpPr>
        <p:spPr>
          <a:xfrm>
            <a:off x="9806166" y="4068268"/>
            <a:ext cx="2385834" cy="265702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9572774" y="134150"/>
            <a:ext cx="2619226" cy="156452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0" y="-12559"/>
            <a:ext cx="12192000" cy="128677"/>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文本框 10"/>
          <p:cNvSpPr txBox="1"/>
          <p:nvPr/>
        </p:nvSpPr>
        <p:spPr>
          <a:xfrm>
            <a:off x="4036060" y="4722495"/>
            <a:ext cx="4120515" cy="1014730"/>
          </a:xfrm>
          <a:prstGeom prst="rect">
            <a:avLst/>
          </a:prstGeom>
          <a:noFill/>
        </p:spPr>
        <p:txBody>
          <a:bodyPr wrap="square" rtlCol="0">
            <a:spAutoFit/>
          </a:bodyPr>
          <a:p>
            <a:pPr algn="ctr"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汇报人：陈达</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2022.10.16</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标题 1"/>
          <p:cNvSpPr txBox="1"/>
          <p:nvPr/>
        </p:nvSpPr>
        <p:spPr>
          <a:xfrm>
            <a:off x="368769" y="699341"/>
            <a:ext cx="7886700" cy="67468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baseline="0">
                <a:solidFill>
                  <a:schemeClr val="accent1">
                    <a:lumMod val="50000"/>
                  </a:schemeClr>
                </a:solidFill>
                <a:latin typeface="Cambria" panose="02040503050406030204" pitchFamily="18" charset="0"/>
                <a:ea typeface="微软雅黑" panose="020B0503020204020204" pitchFamily="34"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sz="3200" b="1" i="0" u="none" strike="noStrike" kern="1200" cap="none" spc="0" normalizeH="0" baseline="0" noProof="0" dirty="0">
                <a:ln>
                  <a:noFill/>
                </a:ln>
                <a:solidFill>
                  <a:srgbClr val="5B9BD5">
                    <a:lumMod val="50000"/>
                  </a:srgbClr>
                </a:solidFill>
                <a:effectLst/>
                <a:uLnTx/>
                <a:uFillTx/>
                <a:latin typeface="Cambria" panose="02040503050406030204" pitchFamily="18" charset="0"/>
                <a:ea typeface="微软雅黑" panose="020B0503020204020204" pitchFamily="34" charset="-122"/>
                <a:cs typeface="+mj-cs"/>
              </a:rPr>
              <a:t>文献二</a:t>
            </a:r>
            <a:endParaRPr kumimoji="0" lang="zh-CN" sz="3200" b="1" i="0" u="none" strike="noStrike" kern="1200" cap="none" spc="0" normalizeH="0" baseline="0" noProof="0" dirty="0">
              <a:ln>
                <a:noFill/>
              </a:ln>
              <a:solidFill>
                <a:srgbClr val="5B9BD5">
                  <a:lumMod val="50000"/>
                </a:srgbClr>
              </a:solidFill>
              <a:effectLst/>
              <a:uLnTx/>
              <a:uFillTx/>
              <a:latin typeface="Cambria" panose="02040503050406030204" pitchFamily="18" charset="0"/>
              <a:ea typeface="微软雅黑" panose="020B0503020204020204" pitchFamily="34" charset="-122"/>
              <a:cs typeface="+mj-cs"/>
            </a:endParaRPr>
          </a:p>
        </p:txBody>
      </p:sp>
      <p:sp>
        <p:nvSpPr>
          <p:cNvPr id="22" name="内容占位符 2"/>
          <p:cNvSpPr txBox="1"/>
          <p:nvPr/>
        </p:nvSpPr>
        <p:spPr>
          <a:xfrm>
            <a:off x="1780540" y="699135"/>
            <a:ext cx="9152890" cy="106807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accent1">
                    <a:lumMod val="50000"/>
                  </a:schemeClr>
                </a:solidFill>
                <a:latin typeface="Cambria" panose="02040503050406030204" pitchFamily="18"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accent2">
                    <a:lumMod val="75000"/>
                  </a:schemeClr>
                </a:solidFill>
                <a:latin typeface="Cambria" panose="02040503050406030204" pitchFamily="18"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mbria" panose="02040503050406030204" pitchFamily="18"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latin typeface="微软雅黑" panose="020B0503020204020204" pitchFamily="34" charset="-122"/>
              </a:rPr>
              <a:t>基于</a:t>
            </a:r>
            <a:r>
              <a:rPr lang="en-US" altLang="zh-CN" sz="2400" dirty="0">
                <a:latin typeface="微软雅黑" panose="020B0503020204020204" pitchFamily="34" charset="-122"/>
              </a:rPr>
              <a:t>Petri</a:t>
            </a:r>
            <a:r>
              <a:rPr lang="zh-CN" altLang="en-US" sz="2400" dirty="0">
                <a:latin typeface="微软雅黑" panose="020B0503020204020204" pitchFamily="34" charset="-122"/>
              </a:rPr>
              <a:t>网的业务流程低频行为挖掘与优化分析</a:t>
            </a:r>
            <a:endParaRPr lang="zh-CN" altLang="en-US" sz="2400" dirty="0">
              <a:latin typeface="微软雅黑" panose="020B0503020204020204" pitchFamily="34" charset="-122"/>
            </a:endParaRPr>
          </a:p>
          <a:p>
            <a:pPr>
              <a:lnSpc>
                <a:spcPct val="100000"/>
              </a:lnSpc>
            </a:pPr>
            <a:r>
              <a:rPr lang="zh-CN" altLang="en-US" sz="2400" dirty="0">
                <a:latin typeface="微软雅黑" panose="020B0503020204020204" pitchFamily="34" charset="-122"/>
              </a:rPr>
              <a:t>郝惠晶</a:t>
            </a:r>
            <a:endParaRPr lang="zh-CN" altLang="en-US" sz="2400" dirty="0">
              <a:latin typeface="微软雅黑" panose="020B0503020204020204" pitchFamily="34" charset="-122"/>
            </a:endParaRPr>
          </a:p>
        </p:txBody>
      </p:sp>
      <p:sp>
        <p:nvSpPr>
          <p:cNvPr id="3" name="文本框 2"/>
          <p:cNvSpPr txBox="1"/>
          <p:nvPr/>
        </p:nvSpPr>
        <p:spPr>
          <a:xfrm>
            <a:off x="1340485" y="2228850"/>
            <a:ext cx="9511030" cy="2399665"/>
          </a:xfrm>
          <a:prstGeom prst="rect">
            <a:avLst/>
          </a:prstGeom>
          <a:noFill/>
        </p:spPr>
        <p:txBody>
          <a:bodyPr wrap="square" rtlCol="0" anchor="t">
            <a:spAutoFit/>
          </a:bodyPr>
          <a:p>
            <a:pPr fontAlgn="auto">
              <a:lnSpc>
                <a:spcPct val="150000"/>
              </a:lnSpc>
            </a:pP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核心思想：</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从低频行为中分辨噪声与低频重要行为</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一般思路：</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Petri</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网行为轮廓理论的基础上，预处理事件日志建立初始的流程模型，根据流程模型计算其模式的频率并与阈值比较发现所有的低频行为模式，计算低频模式中日志与模型间的行为紧密度从而挖掘出有效的低频行为模式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4" name="图片 3"/>
          <p:cNvPicPr>
            <a:picLocks noChangeAspect="1"/>
          </p:cNvPicPr>
          <p:nvPr>
            <p:custDataLst>
              <p:tags r:id="rId1"/>
            </p:custDataLst>
          </p:nvPr>
        </p:nvPicPr>
        <p:blipFill>
          <a:blip r:embed="rId2"/>
          <a:stretch>
            <a:fillRect/>
          </a:stretch>
        </p:blipFill>
        <p:spPr>
          <a:xfrm>
            <a:off x="0" y="192405"/>
            <a:ext cx="7145655" cy="38049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0" y="3997960"/>
            <a:ext cx="6858000" cy="2654935"/>
          </a:xfrm>
          <a:prstGeom prst="rect">
            <a:avLst/>
          </a:prstGeom>
        </p:spPr>
      </p:pic>
      <p:cxnSp>
        <p:nvCxnSpPr>
          <p:cNvPr id="5" name="直接连接符 4"/>
          <p:cNvCxnSpPr/>
          <p:nvPr/>
        </p:nvCxnSpPr>
        <p:spPr>
          <a:xfrm>
            <a:off x="7244715" y="205105"/>
            <a:ext cx="0" cy="6448425"/>
          </a:xfrm>
          <a:prstGeom prst="line">
            <a:avLst/>
          </a:prstGeom>
          <a:ln w="25400" cmpd="sng">
            <a:solidFill>
              <a:schemeClr val="accent1">
                <a:shade val="50000"/>
              </a:schemeClr>
            </a:solidFill>
            <a:prstDash val="solid"/>
          </a:ln>
        </p:spPr>
        <p:style>
          <a:lnRef idx="3">
            <a:schemeClr val="accent1"/>
          </a:lnRef>
          <a:fillRef idx="0">
            <a:schemeClr val="accent1"/>
          </a:fillRef>
          <a:effectRef idx="2">
            <a:schemeClr val="accent1"/>
          </a:effectRef>
          <a:fontRef idx="minor">
            <a:schemeClr val="tx1"/>
          </a:fontRef>
        </p:style>
      </p:cxnSp>
      <p:pic>
        <p:nvPicPr>
          <p:cNvPr id="6" name="图片 5"/>
          <p:cNvPicPr>
            <a:picLocks noChangeAspect="1"/>
          </p:cNvPicPr>
          <p:nvPr>
            <p:custDataLst>
              <p:tags r:id="rId5"/>
            </p:custDataLst>
          </p:nvPr>
        </p:nvPicPr>
        <p:blipFill>
          <a:blip r:embed="rId6"/>
          <a:stretch>
            <a:fillRect/>
          </a:stretch>
        </p:blipFill>
        <p:spPr>
          <a:xfrm>
            <a:off x="7480935" y="192405"/>
            <a:ext cx="4152900" cy="1190625"/>
          </a:xfrm>
          <a:prstGeom prst="rect">
            <a:avLst/>
          </a:prstGeom>
        </p:spPr>
      </p:pic>
      <p:cxnSp>
        <p:nvCxnSpPr>
          <p:cNvPr id="7" name="直接箭头连接符 6"/>
          <p:cNvCxnSpPr/>
          <p:nvPr/>
        </p:nvCxnSpPr>
        <p:spPr>
          <a:xfrm flipV="1">
            <a:off x="3075305" y="1053465"/>
            <a:ext cx="4882515" cy="508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301230" y="1383030"/>
            <a:ext cx="4947285" cy="4592320"/>
          </a:xfrm>
          <a:prstGeom prst="rect">
            <a:avLst/>
          </a:prstGeom>
          <a:noFill/>
        </p:spPr>
        <p:txBody>
          <a:bodyPr wrap="square" rtlCol="0">
            <a:spAutoFit/>
          </a:bodyPr>
          <a:p>
            <a:pPr fontAlgn="auto">
              <a:lnSpc>
                <a:spcPct val="12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1.k</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为日志不同轨迹数；</a:t>
            </a:r>
            <a:r>
              <a:rPr lang="en-US" altLang="zh-CN">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为日志轨迹中所含数目</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2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为日志轨迹中缺少标识数；</a:t>
            </a:r>
            <a:r>
              <a:rPr lang="en-US" altLang="zh-CN">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为日志轨迹中遗留标识数；</a:t>
            </a:r>
            <a:r>
              <a:rPr lang="en-US" altLang="zh-CN">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为日志轨迹消耗标识数；</a:t>
            </a:r>
            <a:r>
              <a:rPr lang="en-US" altLang="zh-CN">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为日志轨迹产生标识数</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a:t>  </a:t>
            </a:r>
            <a:endParaRPr lang="en-US" altLang="zh-CN"/>
          </a:p>
          <a:p>
            <a:r>
              <a:rPr lang="en-US" altLang="zh-CN">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a:latin typeface="Times New Roman" panose="02020603050405020304" pitchFamily="18" charset="0"/>
                <a:ea typeface="微软雅黑" panose="020B0503020204020204" pitchFamily="34" charset="-122"/>
                <a:cs typeface="Times New Roman" panose="02020603050405020304" pitchFamily="18" charset="0"/>
              </a:rPr>
              <a:t>简单模式</a:t>
            </a:r>
            <a:r>
              <a:rPr lang="en-US" altLang="zh-CN">
                <a:latin typeface="Times New Roman" panose="02020603050405020304" pitchFamily="18" charset="0"/>
                <a:ea typeface="微软雅黑" panose="020B0503020204020204" pitchFamily="34" charset="-122"/>
                <a:cs typeface="Times New Roman" panose="02020603050405020304" pitchFamily="18" charset="0"/>
              </a:rPr>
              <a:t>SP</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的频率</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a:p>
          <a:p>
            <a:endParaRPr lang="zh-CN" altLang="en-US"/>
          </a:p>
          <a:p>
            <a:endParaRPr lang="en-US" altLang="zh-CN"/>
          </a:p>
          <a:p>
            <a:pPr fontAlgn="auto">
              <a:lnSpc>
                <a:spcPct val="12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3.M</a:t>
            </a:r>
            <a:r>
              <a:rPr lang="zh-CN" altLang="en-US">
                <a:latin typeface="Times New Roman" panose="02020603050405020304" pitchFamily="18" charset="0"/>
                <a:ea typeface="微软雅黑" panose="020B0503020204020204" pitchFamily="34" charset="-122"/>
                <a:cs typeface="Times New Roman" panose="02020603050405020304" pitchFamily="18" charset="0"/>
              </a:rPr>
              <a:t>模式是过程模型的子图，表示过程的一部分行为，模式的输入</a:t>
            </a:r>
            <a:r>
              <a:rPr lang="en-US" altLang="zh-CN">
                <a:latin typeface="Times New Roman" panose="02020603050405020304" pitchFamily="18" charset="0"/>
                <a:ea typeface="微软雅黑" panose="020B0503020204020204" pitchFamily="34" charset="-122"/>
                <a:cs typeface="Times New Roman" panose="02020603050405020304" pitchFamily="18" charset="0"/>
              </a:rPr>
              <a:t>I’(α)</a:t>
            </a:r>
            <a:r>
              <a:rPr lang="zh-CN" altLang="en-US">
                <a:latin typeface="Times New Roman" panose="02020603050405020304" pitchFamily="18" charset="0"/>
                <a:ea typeface="微软雅黑" panose="020B0503020204020204" pitchFamily="34" charset="-122"/>
                <a:cs typeface="Times New Roman" panose="02020603050405020304" pitchFamily="18" charset="0"/>
              </a:rPr>
              <a:t>必须是过程模型输入</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mn-ea"/>
              </a:rPr>
              <a:t>I(α)</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rPr>
              <a:t>的子集，输出</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mn-ea"/>
              </a:rPr>
              <a:t>O’(α)</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rPr>
              <a:t>必须是</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mn-ea"/>
              </a:rPr>
              <a:t>O(α)</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rPr>
              <a:t>的子集。</a:t>
            </a: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endParaRPr>
          </a:p>
          <a:p>
            <a:pPr fontAlgn="auto">
              <a:lnSpc>
                <a:spcPct val="12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mn-ea"/>
              </a:rPr>
              <a:t>M-</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rPr>
              <a:t>模式即最小模式，要求为模式的输入和输出不能是过程模型中选择结构的一部分。</a:t>
            </a: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9" name="图片 8"/>
          <p:cNvPicPr>
            <a:picLocks noChangeAspect="1"/>
          </p:cNvPicPr>
          <p:nvPr/>
        </p:nvPicPr>
        <p:blipFill>
          <a:blip r:embed="rId7"/>
          <a:stretch>
            <a:fillRect/>
          </a:stretch>
        </p:blipFill>
        <p:spPr>
          <a:xfrm>
            <a:off x="8538210" y="3402330"/>
            <a:ext cx="2596515" cy="670560"/>
          </a:xfrm>
          <a:prstGeom prst="rect">
            <a:avLst/>
          </a:prstGeom>
        </p:spPr>
      </p:pic>
      <p:cxnSp>
        <p:nvCxnSpPr>
          <p:cNvPr id="10" name="直接箭头连接符 9"/>
          <p:cNvCxnSpPr/>
          <p:nvPr/>
        </p:nvCxnSpPr>
        <p:spPr>
          <a:xfrm>
            <a:off x="3484880" y="2887980"/>
            <a:ext cx="4935220" cy="7505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986790" y="3437890"/>
            <a:ext cx="6336030" cy="11010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268210" y="6092190"/>
            <a:ext cx="4793615" cy="64516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Times New Roman" panose="02020603050405020304" pitchFamily="18" charset="0"/>
              </a:rPr>
              <a:t>相关信息可查阅文献：</a:t>
            </a:r>
            <a:r>
              <a:rPr lang="zh-CN" altLang="en-US">
                <a:latin typeface="Times New Roman" panose="02020603050405020304" pitchFamily="18" charset="0"/>
                <a:cs typeface="Times New Roman" panose="02020603050405020304" pitchFamily="18" charset="0"/>
              </a:rPr>
              <a:t>Discovering Infrequent Behavioral Patterns in Process Models </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fontAlgn="auto">
              <a:lnSpc>
                <a:spcPct val="150000"/>
              </a:lnSpc>
            </a:pPr>
            <a:endParaRPr lang="en-US">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文本框 1"/>
          <p:cNvSpPr txBox="1"/>
          <p:nvPr/>
        </p:nvSpPr>
        <p:spPr>
          <a:xfrm>
            <a:off x="126365" y="619125"/>
            <a:ext cx="11670030" cy="2999740"/>
          </a:xfrm>
          <a:prstGeom prst="rect">
            <a:avLst/>
          </a:prstGeom>
          <a:noFill/>
        </p:spPr>
        <p:txBody>
          <a:bodyPr wrap="square" rtlCol="0">
            <a:spAutoFit/>
          </a:bodyPr>
          <a:p>
            <a:pPr fontAlgn="auto">
              <a:lnSpc>
                <a:spcPct val="150000"/>
              </a:lnSpc>
            </a:pPr>
            <a:r>
              <a:rPr lang="zh-CN" altLang="en-US" b="1">
                <a:latin typeface="微软雅黑" panose="020B0503020204020204" pitchFamily="34" charset="-122"/>
                <a:ea typeface="微软雅黑" panose="020B0503020204020204" pitchFamily="34" charset="-122"/>
                <a:cs typeface="微软雅黑" panose="020B0503020204020204" pitchFamily="34" charset="-122"/>
              </a:rPr>
              <a:t>定义：日志距离向量</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设一条事件日志</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的日志行为值为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日志的行为距离向量为：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类似地，可以定义模型的行为值为</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。模型的行为距离向量定义为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i="1">
                <a:latin typeface="微软雅黑" panose="020B0503020204020204" pitchFamily="34" charset="-122"/>
                <a:ea typeface="微软雅黑" panose="020B0503020204020204" pitchFamily="34" charset="-122"/>
                <a:cs typeface="微软雅黑" panose="020B0503020204020204" pitchFamily="34" charset="-122"/>
              </a:rPr>
              <a:t>k</a:t>
            </a:r>
            <a:r>
              <a:rPr lang="zh-CN" altLang="en-US">
                <a:latin typeface="微软雅黑" panose="020B0503020204020204" pitchFamily="34" charset="-122"/>
                <a:ea typeface="微软雅黑" panose="020B0503020204020204" pitchFamily="34" charset="-122"/>
                <a:cs typeface="微软雅黑" panose="020B0503020204020204" pitchFamily="34" charset="-122"/>
              </a:rPr>
              <a:t>表示变迁的个数，且</a:t>
            </a:r>
            <a:r>
              <a:rPr lang="en-US" altLang="zh-CN" i="1">
                <a:latin typeface="微软雅黑" panose="020B0503020204020204" pitchFamily="34" charset="-122"/>
                <a:ea typeface="微软雅黑" panose="020B0503020204020204" pitchFamily="34" charset="-122"/>
                <a:cs typeface="微软雅黑" panose="020B0503020204020204" pitchFamily="34" charset="-122"/>
              </a:rPr>
              <a:t>0&lt;i≤m</a:t>
            </a:r>
            <a:r>
              <a:rPr lang="zh-CN" altLang="en-US" i="1">
                <a:latin typeface="微软雅黑" panose="020B0503020204020204" pitchFamily="34" charset="-122"/>
                <a:ea typeface="微软雅黑" panose="020B0503020204020204" pitchFamily="34" charset="-122"/>
                <a:cs typeface="微软雅黑" panose="020B0503020204020204" pitchFamily="34" charset="-122"/>
              </a:rPr>
              <a:t>，</a:t>
            </a:r>
            <a:r>
              <a:rPr lang="en-US" altLang="zh-CN" i="1">
                <a:latin typeface="微软雅黑" panose="020B0503020204020204" pitchFamily="34" charset="-122"/>
                <a:ea typeface="微软雅黑" panose="020B0503020204020204" pitchFamily="34" charset="-122"/>
                <a:cs typeface="微软雅黑" panose="020B0503020204020204" pitchFamily="34" charset="-122"/>
              </a:rPr>
              <a:t>k</a:t>
            </a:r>
            <a:r>
              <a:rPr lang="en-US" altLang="zh-CN" i="1" baseline="-25000">
                <a:latin typeface="微软雅黑" panose="020B0503020204020204" pitchFamily="34" charset="-122"/>
                <a:ea typeface="微软雅黑" panose="020B0503020204020204" pitchFamily="34" charset="-122"/>
                <a:cs typeface="微软雅黑" panose="020B0503020204020204" pitchFamily="34" charset="-122"/>
              </a:rPr>
              <a:t>i </a:t>
            </a:r>
            <a:r>
              <a:rPr lang="zh-CN" altLang="en-US">
                <a:latin typeface="微软雅黑" panose="020B0503020204020204" pitchFamily="34" charset="-122"/>
                <a:ea typeface="微软雅黑" panose="020B0503020204020204" pitchFamily="34" charset="-122"/>
                <a:cs typeface="微软雅黑" panose="020B0503020204020204" pitchFamily="34" charset="-122"/>
              </a:rPr>
              <a:t>为模型中与日志对应变迁的最小</a:t>
            </a:r>
            <a:r>
              <a:rPr lang="en-US" altLang="zh-CN" i="1">
                <a:latin typeface="微软雅黑" panose="020B0503020204020204" pitchFamily="34" charset="-122"/>
                <a:ea typeface="微软雅黑" panose="020B0503020204020204" pitchFamily="34" charset="-122"/>
                <a:cs typeface="微软雅黑" panose="020B0503020204020204" pitchFamily="34" charset="-122"/>
              </a:rPr>
              <a:t>k</a:t>
            </a:r>
            <a:r>
              <a:rPr lang="zh-CN" altLang="en-US">
                <a:latin typeface="微软雅黑" panose="020B0503020204020204" pitchFamily="34" charset="-122"/>
                <a:ea typeface="微软雅黑" panose="020B0503020204020204" pitchFamily="34" charset="-122"/>
                <a:cs typeface="微软雅黑" panose="020B0503020204020204" pitchFamily="34" charset="-122"/>
              </a:rPr>
              <a:t>阶继承关系。</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对象 2">
            <a:hlinkClick r:id="" action="ppaction://ole?verb="/>
          </p:cNvPr>
          <p:cNvGraphicFramePr>
            <a:graphicFrameLocks noChangeAspect="1"/>
          </p:cNvGraphicFramePr>
          <p:nvPr/>
        </p:nvGraphicFramePr>
        <p:xfrm>
          <a:off x="1806575" y="1123315"/>
          <a:ext cx="1741170" cy="441325"/>
        </p:xfrm>
        <a:graphic>
          <a:graphicData uri="http://schemas.openxmlformats.org/presentationml/2006/ole">
            <mc:AlternateContent xmlns:mc="http://schemas.openxmlformats.org/markup-compatibility/2006">
              <mc:Choice xmlns:v="urn:schemas-microsoft-com:vml" Requires="v">
                <p:oleObj spid="_x0000_s1025" name="" r:id="rId2" imgW="901700" imgH="228600" progId="Equation.KSEE3">
                  <p:embed/>
                </p:oleObj>
              </mc:Choice>
              <mc:Fallback>
                <p:oleObj name="" r:id="rId2" imgW="901700" imgH="228600" progId="Equation.KSEE3">
                  <p:embed/>
                  <p:pic>
                    <p:nvPicPr>
                      <p:cNvPr id="0" name="图片 1024"/>
                      <p:cNvPicPr/>
                      <p:nvPr/>
                    </p:nvPicPr>
                    <p:blipFill>
                      <a:blip r:embed="rId3"/>
                      <a:stretch>
                        <a:fillRect/>
                      </a:stretch>
                    </p:blipFill>
                    <p:spPr>
                      <a:xfrm>
                        <a:off x="1806575" y="1123315"/>
                        <a:ext cx="1741170" cy="44132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4220845" y="1163320"/>
          <a:ext cx="2821940" cy="390525"/>
        </p:xfrm>
        <a:graphic>
          <a:graphicData uri="http://schemas.openxmlformats.org/presentationml/2006/ole">
            <mc:AlternateContent xmlns:mc="http://schemas.openxmlformats.org/markup-compatibility/2006">
              <mc:Choice xmlns:v="urn:schemas-microsoft-com:vml" Requires="v">
                <p:oleObj spid="_x0000_s1026" name="" r:id="rId4" imgW="1651000" imgH="228600" progId="Equation.KSEE3">
                  <p:embed/>
                </p:oleObj>
              </mc:Choice>
              <mc:Fallback>
                <p:oleObj name="" r:id="rId4" imgW="1651000" imgH="228600" progId="Equation.KSEE3">
                  <p:embed/>
                  <p:pic>
                    <p:nvPicPr>
                      <p:cNvPr id="0" name="图片 1025"/>
                      <p:cNvPicPr/>
                      <p:nvPr/>
                    </p:nvPicPr>
                    <p:blipFill>
                      <a:blip r:embed="rId5"/>
                      <a:stretch>
                        <a:fillRect/>
                      </a:stretch>
                    </p:blipFill>
                    <p:spPr>
                      <a:xfrm>
                        <a:off x="4220845" y="1163320"/>
                        <a:ext cx="2821940" cy="39052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682355" y="1140460"/>
          <a:ext cx="1584960" cy="390525"/>
        </p:xfrm>
        <a:graphic>
          <a:graphicData uri="http://schemas.openxmlformats.org/presentationml/2006/ole">
            <mc:AlternateContent xmlns:mc="http://schemas.openxmlformats.org/markup-compatibility/2006">
              <mc:Choice xmlns:v="urn:schemas-microsoft-com:vml" Requires="v">
                <p:oleObj spid="_x0000_s1026" name="" r:id="rId6" imgW="927100" imgH="228600" progId="Equation.KSEE3">
                  <p:embed/>
                </p:oleObj>
              </mc:Choice>
              <mc:Fallback>
                <p:oleObj name="" r:id="rId6" imgW="927100" imgH="228600" progId="Equation.KSEE3">
                  <p:embed/>
                  <p:pic>
                    <p:nvPicPr>
                      <p:cNvPr id="0" name="图片 1025"/>
                      <p:cNvPicPr/>
                      <p:nvPr/>
                    </p:nvPicPr>
                    <p:blipFill>
                      <a:blip r:embed="rId7"/>
                      <a:stretch>
                        <a:fillRect/>
                      </a:stretch>
                    </p:blipFill>
                    <p:spPr>
                      <a:xfrm>
                        <a:off x="8682355" y="1140460"/>
                        <a:ext cx="1584960" cy="39052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694305" y="1550035"/>
          <a:ext cx="8124825" cy="438785"/>
        </p:xfrm>
        <a:graphic>
          <a:graphicData uri="http://schemas.openxmlformats.org/presentationml/2006/ole">
            <mc:AlternateContent xmlns:mc="http://schemas.openxmlformats.org/markup-compatibility/2006">
              <mc:Choice xmlns:v="urn:schemas-microsoft-com:vml" Requires="v">
                <p:oleObj spid="_x0000_s1027" name="" r:id="rId8" imgW="4470400" imgH="241300" progId="Equation.KSEE3">
                  <p:embed/>
                </p:oleObj>
              </mc:Choice>
              <mc:Fallback>
                <p:oleObj name="" r:id="rId8" imgW="4470400" imgH="241300" progId="Equation.KSEE3">
                  <p:embed/>
                  <p:pic>
                    <p:nvPicPr>
                      <p:cNvPr id="0" name="图片 1026"/>
                      <p:cNvPicPr/>
                      <p:nvPr/>
                    </p:nvPicPr>
                    <p:blipFill>
                      <a:blip r:embed="rId9"/>
                      <a:stretch>
                        <a:fillRect/>
                      </a:stretch>
                    </p:blipFill>
                    <p:spPr>
                      <a:xfrm>
                        <a:off x="2694305" y="1550035"/>
                        <a:ext cx="8124825" cy="4387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647123" y="2386965"/>
          <a:ext cx="1693545" cy="390525"/>
        </p:xfrm>
        <a:graphic>
          <a:graphicData uri="http://schemas.openxmlformats.org/presentationml/2006/ole">
            <mc:AlternateContent xmlns:mc="http://schemas.openxmlformats.org/markup-compatibility/2006">
              <mc:Choice xmlns:v="urn:schemas-microsoft-com:vml" Requires="v">
                <p:oleObj spid="_x0000_s8" name="" r:id="rId10" imgW="990600" imgH="228600" progId="Equation.KSEE3">
                  <p:embed/>
                </p:oleObj>
              </mc:Choice>
              <mc:Fallback>
                <p:oleObj name="" r:id="rId10" imgW="990600" imgH="228600" progId="Equation.KSEE3">
                  <p:embed/>
                  <p:pic>
                    <p:nvPicPr>
                      <p:cNvPr id="0" name="图片 1025"/>
                      <p:cNvPicPr/>
                      <p:nvPr/>
                    </p:nvPicPr>
                    <p:blipFill>
                      <a:blip r:embed="rId11"/>
                      <a:stretch>
                        <a:fillRect/>
                      </a:stretch>
                    </p:blipFill>
                    <p:spPr>
                      <a:xfrm>
                        <a:off x="3647123" y="2386965"/>
                        <a:ext cx="1693545" cy="39052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78435" y="2791460"/>
          <a:ext cx="8631555" cy="438785"/>
        </p:xfrm>
        <a:graphic>
          <a:graphicData uri="http://schemas.openxmlformats.org/presentationml/2006/ole">
            <mc:AlternateContent xmlns:mc="http://schemas.openxmlformats.org/markup-compatibility/2006">
              <mc:Choice xmlns:v="urn:schemas-microsoft-com:vml" Requires="v">
                <p:oleObj spid="_x0000_s1027" name="" r:id="rId12" imgW="4749165" imgH="241300" progId="Equation.KSEE3">
                  <p:embed/>
                </p:oleObj>
              </mc:Choice>
              <mc:Fallback>
                <p:oleObj name="" r:id="rId12" imgW="4749165" imgH="241300" progId="Equation.KSEE3">
                  <p:embed/>
                  <p:pic>
                    <p:nvPicPr>
                      <p:cNvPr id="0" name="图片 1026"/>
                      <p:cNvPicPr/>
                      <p:nvPr/>
                    </p:nvPicPr>
                    <p:blipFill>
                      <a:blip r:embed="rId13"/>
                      <a:stretch>
                        <a:fillRect/>
                      </a:stretch>
                    </p:blipFill>
                    <p:spPr>
                      <a:xfrm>
                        <a:off x="178435" y="2791460"/>
                        <a:ext cx="8631555" cy="438785"/>
                      </a:xfrm>
                      <a:prstGeom prst="rect">
                        <a:avLst/>
                      </a:prstGeom>
                    </p:spPr>
                  </p:pic>
                </p:oleObj>
              </mc:Fallback>
            </mc:AlternateContent>
          </a:graphicData>
        </a:graphic>
      </p:graphicFrame>
      <p:pic>
        <p:nvPicPr>
          <p:cNvPr id="15" name="图片 14"/>
          <p:cNvPicPr>
            <a:picLocks noChangeAspect="1"/>
          </p:cNvPicPr>
          <p:nvPr/>
        </p:nvPicPr>
        <p:blipFill>
          <a:blip r:embed="rId14"/>
          <a:stretch>
            <a:fillRect/>
          </a:stretch>
        </p:blipFill>
        <p:spPr>
          <a:xfrm>
            <a:off x="0" y="3800475"/>
            <a:ext cx="6799580" cy="2838450"/>
          </a:xfrm>
          <a:prstGeom prst="rect">
            <a:avLst/>
          </a:prstGeom>
        </p:spPr>
      </p:pic>
      <p:cxnSp>
        <p:nvCxnSpPr>
          <p:cNvPr id="16" name="直接箭头连接符 15"/>
          <p:cNvCxnSpPr/>
          <p:nvPr/>
        </p:nvCxnSpPr>
        <p:spPr>
          <a:xfrm flipH="1">
            <a:off x="2459990" y="3524885"/>
            <a:ext cx="4976495" cy="393065"/>
          </a:xfrm>
          <a:prstGeom prst="straightConnector1">
            <a:avLst/>
          </a:prstGeom>
          <a:ln w="25400">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pic>
        <p:nvPicPr>
          <p:cNvPr id="17" name="图片 16"/>
          <p:cNvPicPr>
            <a:picLocks noChangeAspect="1"/>
          </p:cNvPicPr>
          <p:nvPr/>
        </p:nvPicPr>
        <p:blipFill>
          <a:blip r:embed="rId15"/>
          <a:stretch>
            <a:fillRect/>
          </a:stretch>
        </p:blipFill>
        <p:spPr>
          <a:xfrm>
            <a:off x="7101840" y="3642995"/>
            <a:ext cx="5090160" cy="1731645"/>
          </a:xfrm>
          <a:prstGeom prst="rect">
            <a:avLst/>
          </a:prstGeom>
        </p:spPr>
      </p:pic>
      <p:pic>
        <p:nvPicPr>
          <p:cNvPr id="19" name="图片 18"/>
          <p:cNvPicPr>
            <a:picLocks noChangeAspect="1"/>
          </p:cNvPicPr>
          <p:nvPr/>
        </p:nvPicPr>
        <p:blipFill>
          <a:blip r:embed="rId16"/>
          <a:stretch>
            <a:fillRect/>
          </a:stretch>
        </p:blipFill>
        <p:spPr>
          <a:xfrm>
            <a:off x="7239000" y="5646420"/>
            <a:ext cx="4953635" cy="76898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2"/>
          <a:stretch>
            <a:fillRect/>
          </a:stretch>
        </p:blipFill>
        <p:spPr>
          <a:xfrm>
            <a:off x="1100455" y="1657985"/>
            <a:ext cx="8875395" cy="3201035"/>
          </a:xfrm>
          <a:prstGeom prst="rect">
            <a:avLst/>
          </a:prstGeom>
        </p:spPr>
      </p:pic>
      <p:sp>
        <p:nvSpPr>
          <p:cNvPr id="3" name="文本框 2"/>
          <p:cNvSpPr txBox="1"/>
          <p:nvPr/>
        </p:nvSpPr>
        <p:spPr>
          <a:xfrm>
            <a:off x="309880" y="954405"/>
            <a:ext cx="5107940"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定义：行为紧密度</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文本框 1"/>
          <p:cNvSpPr txBox="1"/>
          <p:nvPr/>
        </p:nvSpPr>
        <p:spPr>
          <a:xfrm>
            <a:off x="309880" y="742950"/>
            <a:ext cx="11626850" cy="5077460"/>
          </a:xfrm>
          <a:prstGeom prst="rect">
            <a:avLst/>
          </a:prstGeom>
          <a:noFill/>
        </p:spPr>
        <p:txBody>
          <a:bodyPr wrap="square" rtlCol="0">
            <a:spAutoFit/>
          </a:bodyPr>
          <a:p>
            <a:pPr fontAlgn="auto">
              <a:lnSpc>
                <a:spcPct val="150000"/>
              </a:lnSpc>
            </a:pP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基于行为紧密度的有效低频行为模式分析</a:t>
            </a:r>
            <a:endPar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输入：事件日志，合理性阈值</a:t>
            </a:r>
            <a:r>
              <a:rPr lang="en-US" altLang="zh-CN">
                <a:latin typeface="微软雅黑" panose="020B0503020204020204" pitchFamily="34" charset="-122"/>
                <a:ea typeface="微软雅黑" panose="020B0503020204020204" pitchFamily="34" charset="-122"/>
                <a:cs typeface="微软雅黑" panose="020B0503020204020204" pitchFamily="34" charset="-122"/>
              </a:rPr>
              <a:t>t</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rPr>
              <a:t>f</a:t>
            </a:r>
            <a:r>
              <a:rPr lang="zh-CN" altLang="en-US">
                <a:latin typeface="微软雅黑" panose="020B0503020204020204" pitchFamily="34" charset="-122"/>
                <a:ea typeface="微软雅黑" panose="020B0503020204020204" pitchFamily="34" charset="-122"/>
                <a:cs typeface="微软雅黑" panose="020B0503020204020204" pitchFamily="34" charset="-122"/>
              </a:rPr>
              <a:t>，频率阈值</a:t>
            </a:r>
            <a:r>
              <a:rPr lang="en-US" altLang="zh-CN">
                <a:latin typeface="微软雅黑" panose="020B0503020204020204" pitchFamily="34" charset="-122"/>
                <a:ea typeface="微软雅黑" panose="020B0503020204020204" pitchFamily="34" charset="-122"/>
                <a:cs typeface="微软雅黑" panose="020B0503020204020204" pitchFamily="34" charset="-122"/>
              </a:rPr>
              <a:t>t</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rPr>
              <a:t>r</a:t>
            </a:r>
            <a:r>
              <a:rPr lang="zh-CN" altLang="en-US">
                <a:latin typeface="微软雅黑" panose="020B0503020204020204" pitchFamily="34" charset="-122"/>
                <a:ea typeface="微软雅黑" panose="020B0503020204020204" pitchFamily="34" charset="-122"/>
                <a:cs typeface="微软雅黑" panose="020B0503020204020204" pitchFamily="34" charset="-122"/>
              </a:rPr>
              <a:t>，紧密度阈值</a:t>
            </a:r>
            <a:r>
              <a:rPr lang="en-US" altLang="zh-CN">
                <a:latin typeface="微软雅黑" panose="020B0503020204020204" pitchFamily="34" charset="-122"/>
                <a:ea typeface="微软雅黑" panose="020B0503020204020204" pitchFamily="34" charset="-122"/>
                <a:cs typeface="微软雅黑" panose="020B0503020204020204" pitchFamily="34" charset="-122"/>
              </a:rPr>
              <a:t>t</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rPr>
              <a:t>c</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输出：有效低频行为模式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1</a:t>
            </a:r>
            <a:r>
              <a:rPr lang="zh-CN" altLang="en-US">
                <a:latin typeface="微软雅黑" panose="020B0503020204020204" pitchFamily="34" charset="-122"/>
                <a:ea typeface="微软雅黑" panose="020B0503020204020204" pitchFamily="34" charset="-122"/>
                <a:cs typeface="微软雅黑" panose="020B0503020204020204" pitchFamily="34" charset="-122"/>
              </a:rPr>
              <a:t>）基于事件日志建立合理的流程模型，流程模型满足</a:t>
            </a:r>
            <a:r>
              <a:rPr lang="en-US" altLang="zh-CN">
                <a:latin typeface="微软雅黑" panose="020B0503020204020204" pitchFamily="34" charset="-122"/>
                <a:ea typeface="微软雅黑" panose="020B0503020204020204" pitchFamily="34" charset="-122"/>
                <a:cs typeface="微软雅黑" panose="020B0503020204020204" pitchFamily="34" charset="-122"/>
              </a:rPr>
              <a:t>fitness(Mi)≥t</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rPr>
              <a:t>f</a:t>
            </a:r>
            <a:r>
              <a:rPr lang="zh-CN" altLang="en-US">
                <a:latin typeface="微软雅黑" panose="020B0503020204020204" pitchFamily="34" charset="-122"/>
                <a:ea typeface="微软雅黑" panose="020B0503020204020204" pitchFamily="34" charset="-122"/>
                <a:cs typeface="微软雅黑" panose="020B0503020204020204" pitchFamily="34" charset="-122"/>
              </a:rPr>
              <a:t>，然后从流程模型中找出初始</a:t>
            </a:r>
            <a:r>
              <a:rPr lang="en-US" altLang="zh-CN">
                <a:latin typeface="微软雅黑" panose="020B0503020204020204" pitchFamily="34" charset="-122"/>
                <a:ea typeface="微软雅黑" panose="020B0503020204020204" pitchFamily="34" charset="-122"/>
                <a:cs typeface="微软雅黑" panose="020B0503020204020204" pitchFamily="34" charset="-122"/>
              </a:rPr>
              <a:t>M-</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模式进行迭代，发现所有满足</a:t>
            </a:r>
            <a:r>
              <a:rPr lang="en-US" altLang="zh-CN">
                <a:latin typeface="微软雅黑" panose="020B0503020204020204" pitchFamily="34" charset="-122"/>
                <a:ea typeface="微软雅黑" panose="020B0503020204020204" pitchFamily="34" charset="-122"/>
                <a:cs typeface="微软雅黑" panose="020B0503020204020204" pitchFamily="34" charset="-122"/>
              </a:rPr>
              <a:t>freq(i)&lt;t</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rPr>
              <a:t>r</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(i=1,2,...n)</a:t>
            </a:r>
            <a:r>
              <a:rPr lang="zh-CN" altLang="en-US">
                <a:latin typeface="微软雅黑" panose="020B0503020204020204" pitchFamily="34" charset="-122"/>
                <a:ea typeface="微软雅黑" panose="020B0503020204020204" pitchFamily="34" charset="-122"/>
                <a:cs typeface="微软雅黑" panose="020B0503020204020204" pitchFamily="34" charset="-122"/>
              </a:rPr>
              <a:t>的低频模式，执行步骤（</a:t>
            </a:r>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）整理低频日志</a:t>
            </a:r>
            <a:r>
              <a:rPr lang="en-US" altLang="zh-CN">
                <a:latin typeface="微软雅黑" panose="020B0503020204020204" pitchFamily="34" charset="-122"/>
                <a:ea typeface="微软雅黑" panose="020B0503020204020204" pitchFamily="34" charset="-122"/>
                <a:cs typeface="微软雅黑" panose="020B0503020204020204" pitchFamily="34" charset="-122"/>
              </a:rPr>
              <a:t>T</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rPr>
              <a:t>i</a:t>
            </a:r>
            <a:r>
              <a:rPr lang="zh-CN" altLang="en-US">
                <a:latin typeface="微软雅黑" panose="020B0503020204020204" pitchFamily="34" charset="-122"/>
                <a:ea typeface="微软雅黑" panose="020B0503020204020204" pitchFamily="34" charset="-122"/>
                <a:cs typeface="微软雅黑" panose="020B0503020204020204" pitchFamily="34" charset="-122"/>
              </a:rPr>
              <a:t>，求出模型与日志对应变迁的最小</a:t>
            </a:r>
            <a:r>
              <a:rPr lang="en-US" altLang="zh-CN">
                <a:latin typeface="微软雅黑" panose="020B0503020204020204" pitchFamily="34" charset="-122"/>
                <a:ea typeface="微软雅黑" panose="020B0503020204020204" pitchFamily="34" charset="-122"/>
                <a:cs typeface="微软雅黑" panose="020B0503020204020204" pitchFamily="34" charset="-122"/>
              </a:rPr>
              <a:t>k</a:t>
            </a:r>
            <a:r>
              <a:rPr lang="zh-CN" altLang="en-US">
                <a:latin typeface="微软雅黑" panose="020B0503020204020204" pitchFamily="34" charset="-122"/>
                <a:ea typeface="微软雅黑" panose="020B0503020204020204" pitchFamily="34" charset="-122"/>
                <a:cs typeface="微软雅黑" panose="020B0503020204020204" pitchFamily="34" charset="-122"/>
              </a:rPr>
              <a:t>阶继承关系</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求出日志的行为距离向量</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和模型的行为距离向量</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3</a:t>
            </a:r>
            <a:r>
              <a:rPr lang="zh-CN" altLang="en-US">
                <a:latin typeface="微软雅黑" panose="020B0503020204020204" pitchFamily="34" charset="-122"/>
                <a:ea typeface="微软雅黑" panose="020B0503020204020204" pitchFamily="34" charset="-122"/>
                <a:cs typeface="微软雅黑" panose="020B0503020204020204" pitchFamily="34" charset="-122"/>
              </a:rPr>
              <a:t>）由行为紧密度计算公式，求出每个低频日志</a:t>
            </a:r>
            <a:r>
              <a:rPr lang="en-US" altLang="zh-CN">
                <a:latin typeface="微软雅黑" panose="020B0503020204020204" pitchFamily="34" charset="-122"/>
                <a:ea typeface="微软雅黑" panose="020B0503020204020204" pitchFamily="34" charset="-122"/>
                <a:cs typeface="微软雅黑" panose="020B0503020204020204" pitchFamily="34" charset="-122"/>
              </a:rPr>
              <a:t>T</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rPr>
              <a:t>i</a:t>
            </a:r>
            <a:r>
              <a:rPr lang="zh-CN" altLang="en-US">
                <a:latin typeface="微软雅黑" panose="020B0503020204020204" pitchFamily="34" charset="-122"/>
                <a:ea typeface="微软雅黑" panose="020B0503020204020204" pitchFamily="34" charset="-122"/>
                <a:cs typeface="微软雅黑" panose="020B0503020204020204" pitchFamily="34" charset="-122"/>
              </a:rPr>
              <a:t>与合理流程模型</a:t>
            </a:r>
            <a:r>
              <a:rPr lang="en-US" altLang="zh-CN">
                <a:latin typeface="微软雅黑" panose="020B0503020204020204" pitchFamily="34" charset="-122"/>
                <a:ea typeface="微软雅黑" panose="020B0503020204020204" pitchFamily="34" charset="-122"/>
                <a:cs typeface="微软雅黑" panose="020B0503020204020204" pitchFamily="34" charset="-122"/>
              </a:rPr>
              <a:t>M</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rPr>
              <a:t>i</a:t>
            </a:r>
            <a:r>
              <a:rPr lang="zh-CN" altLang="en-US">
                <a:latin typeface="微软雅黑" panose="020B0503020204020204" pitchFamily="34" charset="-122"/>
                <a:ea typeface="微软雅黑" panose="020B0503020204020204" pitchFamily="34" charset="-122"/>
                <a:cs typeface="微软雅黑" panose="020B0503020204020204" pitchFamily="34" charset="-122"/>
              </a:rPr>
              <a:t>的行为紧密度</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，执行步骤</a:t>
            </a:r>
            <a:r>
              <a:rPr lang="en-US" altLang="zh-CN">
                <a:latin typeface="微软雅黑" panose="020B0503020204020204" pitchFamily="34" charset="-122"/>
                <a:ea typeface="微软雅黑" panose="020B0503020204020204" pitchFamily="34" charset="-122"/>
                <a:cs typeface="微软雅黑" panose="020B0503020204020204" pitchFamily="34" charset="-122"/>
              </a:rPr>
              <a:t>4</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4</a:t>
            </a:r>
            <a:r>
              <a:rPr lang="zh-CN" altLang="en-US">
                <a:latin typeface="微软雅黑" panose="020B0503020204020204" pitchFamily="34" charset="-122"/>
                <a:ea typeface="微软雅黑" panose="020B0503020204020204" pitchFamily="34" charset="-122"/>
                <a:cs typeface="微软雅黑" panose="020B0503020204020204" pitchFamily="34" charset="-122"/>
              </a:rPr>
              <a:t>）根据给定的紧密度阈值</a:t>
            </a:r>
            <a:r>
              <a:rPr lang="en-US" altLang="zh-CN">
                <a:latin typeface="微软雅黑" panose="020B0503020204020204" pitchFamily="34" charset="-122"/>
                <a:ea typeface="微软雅黑" panose="020B0503020204020204" pitchFamily="34" charset="-122"/>
                <a:cs typeface="微软雅黑" panose="020B0503020204020204" pitchFamily="34" charset="-122"/>
              </a:rPr>
              <a:t>t</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rPr>
              <a:t>c</a:t>
            </a:r>
            <a:r>
              <a:rPr lang="zh-CN" altLang="en-US">
                <a:latin typeface="微软雅黑" panose="020B0503020204020204" pitchFamily="34" charset="-122"/>
                <a:ea typeface="微软雅黑" panose="020B0503020204020204" pitchFamily="34" charset="-122"/>
                <a:cs typeface="微软雅黑" panose="020B0503020204020204" pitchFamily="34" charset="-122"/>
              </a:rPr>
              <a:t>，如果日志与流程模型的行为紧密度</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，则该低频日志为有效低频日志，保留下来，否则视为噪声直接删除。</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5</a:t>
            </a:r>
            <a:r>
              <a:rPr lang="zh-CN" altLang="en-US">
                <a:latin typeface="微软雅黑" panose="020B0503020204020204" pitchFamily="34" charset="-122"/>
                <a:ea typeface="微软雅黑" panose="020B0503020204020204" pitchFamily="34" charset="-122"/>
                <a:cs typeface="微软雅黑" panose="020B0503020204020204" pitchFamily="34" charset="-122"/>
              </a:rPr>
              <a:t>）输出所有保留的事件日志模式，即有效低频行为模式，算法结束。</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对象 2">
            <a:hlinkClick r:id="" action="ppaction://ole?verb="/>
          </p:cNvPr>
          <p:cNvGraphicFramePr>
            <a:graphicFrameLocks noChangeAspect="1"/>
          </p:cNvGraphicFramePr>
          <p:nvPr/>
        </p:nvGraphicFramePr>
        <p:xfrm>
          <a:off x="7268845" y="2806065"/>
          <a:ext cx="414020" cy="493395"/>
        </p:xfrm>
        <a:graphic>
          <a:graphicData uri="http://schemas.openxmlformats.org/presentationml/2006/ole">
            <mc:AlternateContent xmlns:mc="http://schemas.openxmlformats.org/markup-compatibility/2006">
              <mc:Choice xmlns:v="urn:schemas-microsoft-com:vml" Requires="v">
                <p:oleObj spid="_x0000_s2049" name="" r:id="rId2" imgW="203200" imgH="241300" progId="Equation.KSEE3">
                  <p:embed/>
                </p:oleObj>
              </mc:Choice>
              <mc:Fallback>
                <p:oleObj name="" r:id="rId2" imgW="203200" imgH="241300" progId="Equation.KSEE3">
                  <p:embed/>
                  <p:pic>
                    <p:nvPicPr>
                      <p:cNvPr id="0" name="图片 2048"/>
                      <p:cNvPicPr/>
                      <p:nvPr/>
                    </p:nvPicPr>
                    <p:blipFill>
                      <a:blip r:embed="rId3"/>
                      <a:stretch>
                        <a:fillRect/>
                      </a:stretch>
                    </p:blipFill>
                    <p:spPr>
                      <a:xfrm>
                        <a:off x="7268845" y="2806065"/>
                        <a:ext cx="414020" cy="49339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8129905" y="2852420"/>
          <a:ext cx="4062095" cy="474980"/>
        </p:xfrm>
        <a:graphic>
          <a:graphicData uri="http://schemas.openxmlformats.org/presentationml/2006/ole">
            <mc:AlternateContent xmlns:mc="http://schemas.openxmlformats.org/markup-compatibility/2006">
              <mc:Choice xmlns:v="urn:schemas-microsoft-com:vml" Requires="v">
                <p:oleObj spid="_x0000_s2049" name="" r:id="rId4" imgW="1841500" imgH="254000" progId="Equation.KSEE3">
                  <p:embed/>
                </p:oleObj>
              </mc:Choice>
              <mc:Fallback>
                <p:oleObj name="" r:id="rId4" imgW="1841500" imgH="254000" progId="Equation.KSEE3">
                  <p:embed/>
                  <p:pic>
                    <p:nvPicPr>
                      <p:cNvPr id="0" name="图片 2048"/>
                      <p:cNvPicPr/>
                      <p:nvPr/>
                    </p:nvPicPr>
                    <p:blipFill>
                      <a:blip r:embed="rId5"/>
                      <a:stretch>
                        <a:fillRect/>
                      </a:stretch>
                    </p:blipFill>
                    <p:spPr>
                      <a:xfrm>
                        <a:off x="8129905" y="2852420"/>
                        <a:ext cx="4062095" cy="4749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968943" y="3327400"/>
          <a:ext cx="1846580" cy="415925"/>
        </p:xfrm>
        <a:graphic>
          <a:graphicData uri="http://schemas.openxmlformats.org/presentationml/2006/ole">
            <mc:AlternateContent xmlns:mc="http://schemas.openxmlformats.org/markup-compatibility/2006">
              <mc:Choice xmlns:v="urn:schemas-microsoft-com:vml" Requires="v">
                <p:oleObj spid="_x0000_s1027" name="" r:id="rId6" imgW="1016000" imgH="228600" progId="Equation.KSEE3">
                  <p:embed/>
                </p:oleObj>
              </mc:Choice>
              <mc:Fallback>
                <p:oleObj name="" r:id="rId6" imgW="1016000" imgH="228600" progId="Equation.KSEE3">
                  <p:embed/>
                  <p:pic>
                    <p:nvPicPr>
                      <p:cNvPr id="0" name="图片 1026"/>
                      <p:cNvPicPr/>
                      <p:nvPr/>
                    </p:nvPicPr>
                    <p:blipFill>
                      <a:blip r:embed="rId7"/>
                      <a:stretch>
                        <a:fillRect/>
                      </a:stretch>
                    </p:blipFill>
                    <p:spPr>
                      <a:xfrm>
                        <a:off x="2968943" y="3327400"/>
                        <a:ext cx="1846580" cy="41592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7184708" y="3327400"/>
          <a:ext cx="2100580" cy="415925"/>
        </p:xfrm>
        <a:graphic>
          <a:graphicData uri="http://schemas.openxmlformats.org/presentationml/2006/ole">
            <mc:AlternateContent xmlns:mc="http://schemas.openxmlformats.org/markup-compatibility/2006">
              <mc:Choice xmlns:v="urn:schemas-microsoft-com:vml" Requires="v">
                <p:oleObj spid="_x0000_s5" name="" r:id="rId8" imgW="1155700" imgH="228600" progId="Equation.KSEE3">
                  <p:embed/>
                </p:oleObj>
              </mc:Choice>
              <mc:Fallback>
                <p:oleObj name="" r:id="rId8" imgW="1155700" imgH="228600" progId="Equation.KSEE3">
                  <p:embed/>
                  <p:pic>
                    <p:nvPicPr>
                      <p:cNvPr id="0" name="图片 1026"/>
                      <p:cNvPicPr/>
                      <p:nvPr/>
                    </p:nvPicPr>
                    <p:blipFill>
                      <a:blip r:embed="rId9"/>
                      <a:stretch>
                        <a:fillRect/>
                      </a:stretch>
                    </p:blipFill>
                    <p:spPr>
                      <a:xfrm>
                        <a:off x="7184708" y="3327400"/>
                        <a:ext cx="2100580" cy="41592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775065" y="3729355"/>
          <a:ext cx="981710" cy="401320"/>
        </p:xfrm>
        <a:graphic>
          <a:graphicData uri="http://schemas.openxmlformats.org/presentationml/2006/ole">
            <mc:AlternateContent xmlns:mc="http://schemas.openxmlformats.org/markup-compatibility/2006">
              <mc:Choice xmlns:v="urn:schemas-microsoft-com:vml" Requires="v">
                <p:oleObj spid="_x0000_s2050" name="" r:id="rId10" imgW="558800" imgH="228600" progId="Equation.KSEE3">
                  <p:embed/>
                </p:oleObj>
              </mc:Choice>
              <mc:Fallback>
                <p:oleObj name="" r:id="rId10" imgW="558800" imgH="228600" progId="Equation.KSEE3">
                  <p:embed/>
                  <p:pic>
                    <p:nvPicPr>
                      <p:cNvPr id="0" name="图片 2049"/>
                      <p:cNvPicPr/>
                      <p:nvPr/>
                    </p:nvPicPr>
                    <p:blipFill>
                      <a:blip r:embed="rId11"/>
                      <a:stretch>
                        <a:fillRect/>
                      </a:stretch>
                    </p:blipFill>
                    <p:spPr>
                      <a:xfrm>
                        <a:off x="8775065" y="3729355"/>
                        <a:ext cx="981710" cy="40132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151370" y="4144645"/>
          <a:ext cx="1401445" cy="383540"/>
        </p:xfrm>
        <a:graphic>
          <a:graphicData uri="http://schemas.openxmlformats.org/presentationml/2006/ole">
            <mc:AlternateContent xmlns:mc="http://schemas.openxmlformats.org/markup-compatibility/2006">
              <mc:Choice xmlns:v="urn:schemas-microsoft-com:vml" Requires="v">
                <p:oleObj spid="_x0000_s2050" name="" r:id="rId12" imgW="981710" imgH="401320" progId="Equation.KSEE3">
                  <p:embed/>
                </p:oleObj>
              </mc:Choice>
              <mc:Fallback>
                <p:oleObj name="" r:id="rId12" imgW="981710" imgH="401320" progId="Equation.KSEE3">
                  <p:embed/>
                  <p:pic>
                    <p:nvPicPr>
                      <p:cNvPr id="0" name="图片 2049"/>
                      <p:cNvPicPr/>
                      <p:nvPr/>
                    </p:nvPicPr>
                    <p:blipFill>
                      <a:blip r:embed="rId13"/>
                      <a:stretch>
                        <a:fillRect/>
                      </a:stretch>
                    </p:blipFill>
                    <p:spPr>
                      <a:xfrm>
                        <a:off x="7151370" y="4144645"/>
                        <a:ext cx="1401445" cy="383540"/>
                      </a:xfrm>
                      <a:prstGeom prst="rect">
                        <a:avLst/>
                      </a:prstGeom>
                    </p:spPr>
                  </p:pic>
                </p:oleObj>
              </mc:Fallback>
            </mc:AlternateContent>
          </a:graphicData>
        </a:graphic>
      </p:graphicFrame>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文本框 1"/>
          <p:cNvSpPr txBox="1"/>
          <p:nvPr/>
        </p:nvSpPr>
        <p:spPr>
          <a:xfrm>
            <a:off x="0" y="1188720"/>
            <a:ext cx="12192635" cy="5179695"/>
          </a:xfrm>
          <a:prstGeom prst="rect">
            <a:avLst/>
          </a:prstGeom>
          <a:noFill/>
        </p:spPr>
        <p:txBody>
          <a:bodyPr wrap="square" rtlCol="0">
            <a:spAutoFit/>
          </a:bodyPr>
          <a:p>
            <a:pPr fontAlgn="auto">
              <a:lnSpc>
                <a:spcPct val="11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a:latin typeface="Times New Roman" panose="02020603050405020304" pitchFamily="18" charset="0"/>
                <a:ea typeface="微软雅黑" panose="020B0503020204020204" pitchFamily="34" charset="-122"/>
                <a:cs typeface="Times New Roman" panose="02020603050405020304" pitchFamily="18" charset="0"/>
              </a:rPr>
              <a:t>基于条件依赖度量挖掘有效低频行为</a:t>
            </a:r>
            <a:r>
              <a:rPr lang="en-US" altLang="zh-CN">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a:latin typeface="Times New Roman" panose="02020603050405020304" pitchFamily="18" charset="0"/>
                <a:ea typeface="微软雅黑" panose="020B0503020204020204" pitchFamily="34" charset="-122"/>
                <a:cs typeface="Times New Roman" panose="02020603050405020304" pitchFamily="18" charset="0"/>
              </a:rPr>
              <a:t>利用整数线性规划求解线性不等式，过滤掉无解的域，即噪音</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15000"/>
              </a:lnSpc>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1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a:latin typeface="Times New Roman" panose="02020603050405020304" pitchFamily="18" charset="0"/>
                <a:ea typeface="微软雅黑" panose="020B0503020204020204" pitchFamily="34" charset="-122"/>
                <a:cs typeface="Times New Roman" panose="02020603050405020304" pitchFamily="18" charset="0"/>
              </a:rPr>
              <a:t>提出一种</a:t>
            </a:r>
            <a:r>
              <a:rPr lang="en-US" altLang="zh-CN">
                <a:latin typeface="Times New Roman" panose="02020603050405020304" pitchFamily="18" charset="0"/>
                <a:ea typeface="微软雅黑" panose="020B0503020204020204" pitchFamily="34" charset="-122"/>
                <a:cs typeface="Times New Roman" panose="02020603050405020304" pitchFamily="18" charset="0"/>
              </a:rPr>
              <a:t>AllMining</a:t>
            </a:r>
            <a:r>
              <a:rPr lang="zh-CN" altLang="en-US">
                <a:latin typeface="Times New Roman" panose="02020603050405020304" pitchFamily="18" charset="0"/>
                <a:ea typeface="微软雅黑" panose="020B0503020204020204" pitchFamily="34" charset="-122"/>
                <a:cs typeface="Times New Roman" panose="02020603050405020304" pitchFamily="18" charset="0"/>
              </a:rPr>
              <a:t>算法，解决了只考虑最小支持作为约束来选择模式的问题，并基于模式覆盖的新概念进一</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15000"/>
              </a:lnSpc>
            </a:pPr>
            <a:r>
              <a:rPr lang="zh-CN" altLang="en-US">
                <a:latin typeface="Times New Roman" panose="02020603050405020304" pitchFamily="18" charset="0"/>
                <a:ea typeface="微软雅黑" panose="020B0503020204020204" pitchFamily="34" charset="-122"/>
                <a:cs typeface="Times New Roman" panose="02020603050405020304" pitchFamily="18" charset="0"/>
              </a:rPr>
              <a:t>步研究了修剪策略，以向决策者呈现涵盖许多事件的小组模式 。</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lnSpc>
                <a:spcPct val="11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——Extracting Useful Knowledge from Event Logs: A Frequent Itemset Mining Approach</a:t>
            </a:r>
            <a:endParaRPr lang="en-US" altLang="zh-CN">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15000"/>
              </a:lnSpc>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1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3.提出一种模糊网的过程挖掘方法</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并且结合了日志过滤的概念</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通过边缘过滤去除大部分剩余边缘</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只留下非常 重要的行为</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lnSpc>
                <a:spcPct val="11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——Fuzzy Mining: Adaptive Process Implication Based on Multi-perspective Metrics</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15000"/>
              </a:lnSpc>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1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4.基于频繁模式的数据意识下的非频繁行为识别方法。分析了罕见行为与数据依赖信息之间的耦合关系，并利用条件依赖概率量化了它们之间的影响强度</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lnSpc>
                <a:spcPct val="11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——An Optimization Approach for Mining of Process Models with Infrequent Behaviors Integrating Data Flow and Control Flow</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15000"/>
              </a:lnSpc>
            </a:pP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1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5.提出</a:t>
            </a:r>
            <a:r>
              <a:rPr lang="zh-CN" altLang="en-US">
                <a:latin typeface="Times New Roman" panose="02020603050405020304" pitchFamily="18" charset="0"/>
                <a:ea typeface="微软雅黑" panose="020B0503020204020204" pitchFamily="34" charset="-122"/>
                <a:cs typeface="Times New Roman" panose="02020603050405020304" pitchFamily="18" charset="0"/>
              </a:rPr>
              <a:t>自顶向下和自底向上相结合的</a:t>
            </a:r>
            <a:r>
              <a:rPr lang="en-US" altLang="zh-CN">
                <a:latin typeface="Times New Roman" panose="02020603050405020304" pitchFamily="18" charset="0"/>
                <a:ea typeface="微软雅黑" panose="020B0503020204020204" pitchFamily="34" charset="-122"/>
                <a:cs typeface="Times New Roman" panose="02020603050405020304" pitchFamily="18" charset="0"/>
              </a:rPr>
              <a:t>遍历项集挖掘框架，并在双向遍历框架的基础上引入RaCloMiner算法</a:t>
            </a:r>
            <a:endParaRPr lang="en-US" altLang="zh-CN">
              <a:latin typeface="Times New Roman" panose="02020603050405020304" pitchFamily="18" charset="0"/>
              <a:ea typeface="微软雅黑" panose="020B0503020204020204" pitchFamily="34" charset="-122"/>
              <a:cs typeface="Times New Roman" panose="02020603050405020304" pitchFamily="18" charset="0"/>
            </a:endParaRPr>
          </a:p>
          <a:p>
            <a:pPr algn="r" fontAlgn="auto">
              <a:lnSpc>
                <a:spcPct val="115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——Towards Efficient Closed Infrequent Itemset Mining Using Bi-directional Traversing</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169545" y="704850"/>
            <a:ext cx="3993515" cy="398780"/>
          </a:xfrm>
          <a:prstGeom prst="rect">
            <a:avLst/>
          </a:prstGeom>
          <a:noFill/>
        </p:spPr>
        <p:txBody>
          <a:bodyPr wrap="square" rtlCol="0">
            <a:spAutoFit/>
          </a:bodyPr>
          <a:p>
            <a:r>
              <a:rPr lang="zh-CN" altLang="en-US" sz="2000" b="1">
                <a:latin typeface="微软雅黑" panose="020B0503020204020204" pitchFamily="34" charset="-122"/>
                <a:ea typeface="微软雅黑" panose="020B0503020204020204" pitchFamily="34" charset="-122"/>
              </a:rPr>
              <a:t>其他相关算法</a:t>
            </a:r>
            <a:endParaRPr lang="zh-CN" altLang="en-US" sz="2000" b="1">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628650" y="594898"/>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内容占位符 2"/>
          <p:cNvSpPr txBox="1"/>
          <p:nvPr/>
        </p:nvSpPr>
        <p:spPr>
          <a:xfrm>
            <a:off x="832072" y="3513085"/>
            <a:ext cx="3335116" cy="3715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accent1">
                    <a:lumMod val="50000"/>
                  </a:schemeClr>
                </a:solidFill>
                <a:latin typeface="Cambria" panose="02040503050406030204" pitchFamily="18"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accent2">
                    <a:lumMod val="75000"/>
                  </a:schemeClr>
                </a:solidFill>
                <a:latin typeface="Cambria" panose="02040503050406030204" pitchFamily="18"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mbria" panose="02040503050406030204" pitchFamily="18"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dirty="0">
                <a:latin typeface="微软雅黑" panose="020B0503020204020204" pitchFamily="34" charset="-122"/>
              </a:rPr>
              <a:t>“硬分类”</a:t>
            </a:r>
            <a:endParaRPr lang="zh-CN" altLang="en-US" sz="2000" dirty="0">
              <a:latin typeface="微软雅黑" panose="020B0503020204020204" pitchFamily="34" charset="-122"/>
            </a:endParaRPr>
          </a:p>
        </p:txBody>
      </p:sp>
      <p:sp>
        <p:nvSpPr>
          <p:cNvPr id="16" name="内容占位符 2"/>
          <p:cNvSpPr txBox="1"/>
          <p:nvPr/>
        </p:nvSpPr>
        <p:spPr>
          <a:xfrm>
            <a:off x="832072" y="4042137"/>
            <a:ext cx="3335116" cy="3715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accent1">
                    <a:lumMod val="50000"/>
                  </a:schemeClr>
                </a:solidFill>
                <a:latin typeface="Cambria" panose="02040503050406030204" pitchFamily="18"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accent2">
                    <a:lumMod val="75000"/>
                  </a:schemeClr>
                </a:solidFill>
                <a:latin typeface="Cambria" panose="02040503050406030204" pitchFamily="18"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mbria" panose="02040503050406030204" pitchFamily="18"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dirty="0">
                <a:latin typeface="微软雅黑" panose="020B0503020204020204" pitchFamily="34" charset="-122"/>
              </a:rPr>
              <a:t>模型过于简单</a:t>
            </a:r>
            <a:endParaRPr lang="zh-CN" altLang="en-US" sz="2000" dirty="0">
              <a:latin typeface="微软雅黑" panose="020B0503020204020204" pitchFamily="34" charset="-122"/>
            </a:endParaRPr>
          </a:p>
        </p:txBody>
      </p:sp>
      <p:pic>
        <p:nvPicPr>
          <p:cNvPr id="17" name="图片 16"/>
          <p:cNvPicPr>
            <a:picLocks noChangeAspect="1"/>
          </p:cNvPicPr>
          <p:nvPr/>
        </p:nvPicPr>
        <p:blipFill rotWithShape="1">
          <a:blip r:embed="rId2">
            <a:extLst>
              <a:ext uri="{28A0092B-C50C-407E-A947-70E740481C1C}">
                <a14:useLocalDpi xmlns:a14="http://schemas.microsoft.com/office/drawing/2010/main" val="0"/>
              </a:ext>
            </a:extLst>
          </a:blip>
          <a:srcRect l="-126" r="15302" b="5247"/>
          <a:stretch>
            <a:fillRect/>
          </a:stretch>
        </p:blipFill>
        <p:spPr>
          <a:xfrm>
            <a:off x="6705030" y="2966828"/>
            <a:ext cx="4494966" cy="3138159"/>
          </a:xfrm>
          <a:prstGeom prst="rect">
            <a:avLst/>
          </a:prstGeom>
        </p:spPr>
      </p:pic>
      <p:grpSp>
        <p:nvGrpSpPr>
          <p:cNvPr id="2" name="组合 1"/>
          <p:cNvGrpSpPr/>
          <p:nvPr/>
        </p:nvGrpSpPr>
        <p:grpSpPr>
          <a:xfrm>
            <a:off x="628650" y="2340807"/>
            <a:ext cx="5598163" cy="2344556"/>
            <a:chOff x="389075" y="2597978"/>
            <a:chExt cx="5598163" cy="2344556"/>
          </a:xfrm>
        </p:grpSpPr>
        <p:sp>
          <p:nvSpPr>
            <p:cNvPr id="22" name="矩形 21"/>
            <p:cNvSpPr/>
            <p:nvPr/>
          </p:nvSpPr>
          <p:spPr>
            <a:xfrm flipH="1">
              <a:off x="389075" y="2597978"/>
              <a:ext cx="5598163" cy="2344556"/>
            </a:xfrm>
            <a:prstGeom prst="rect">
              <a:avLst/>
            </a:prstGeom>
            <a:solidFill>
              <a:srgbClr val="1F4E7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7"/>
            <p:cNvSpPr txBox="1"/>
            <p:nvPr/>
          </p:nvSpPr>
          <p:spPr>
            <a:xfrm>
              <a:off x="1106867" y="2810276"/>
              <a:ext cx="3800413"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000" b="1" dirty="0">
                  <a:solidFill>
                    <a:schemeClr val="bg1"/>
                  </a:solidFill>
                </a:rPr>
                <a:t>THANK YOU</a:t>
              </a:r>
              <a:endParaRPr lang="zh-CN" altLang="en-US" sz="6000" b="1" dirty="0">
                <a:solidFill>
                  <a:schemeClr val="bg1"/>
                </a:solidFill>
              </a:endParaRPr>
            </a:p>
          </p:txBody>
        </p:sp>
      </p:grpSp>
      <p:sp>
        <p:nvSpPr>
          <p:cNvPr id="24" name="矩形 23"/>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101156" y="1702553"/>
            <a:ext cx="4139581" cy="2252345"/>
          </a:xfrm>
          <a:prstGeom prst="rect">
            <a:avLst/>
          </a:prstGeom>
        </p:spPr>
        <p:txBody>
          <a:bodyPr wrap="square">
            <a:spAutoFit/>
          </a:bodyPr>
          <a:lstStyle/>
          <a:p>
            <a:pPr marL="800100" lvl="1" indent="-342900">
              <a:lnSpc>
                <a:spcPct val="154000"/>
              </a:lnSpc>
              <a:spcBef>
                <a:spcPct val="20000"/>
              </a:spcBef>
              <a:buFont typeface="Wingdings" panose="05000000000000000000" pitchFamily="2" charset="2"/>
              <a:buChar char="Ø"/>
            </a:pPr>
            <a:r>
              <a:rPr lang="en-US" altLang="zh-CN" sz="2800" dirty="0">
                <a:solidFill>
                  <a:schemeClr val="accent1">
                    <a:lumMod val="50000"/>
                  </a:schemeClr>
                </a:solidFill>
                <a:latin typeface="Cambria" panose="02040503050406030204" pitchFamily="18" charset="0"/>
                <a:ea typeface="微软雅黑" panose="020B0503020204020204" pitchFamily="34" charset="-122"/>
              </a:rPr>
              <a:t>1.</a:t>
            </a:r>
            <a:r>
              <a:rPr lang="zh-CN" sz="2800" dirty="0">
                <a:solidFill>
                  <a:schemeClr val="accent1">
                    <a:lumMod val="50000"/>
                  </a:schemeClr>
                </a:solidFill>
                <a:latin typeface="Cambria" panose="02040503050406030204" pitchFamily="18" charset="0"/>
                <a:ea typeface="微软雅黑" panose="020B0503020204020204" pitchFamily="34" charset="-122"/>
              </a:rPr>
              <a:t>文献一</a:t>
            </a:r>
            <a:endParaRPr lang="zh-CN" sz="2800" dirty="0">
              <a:solidFill>
                <a:schemeClr val="accent1">
                  <a:lumMod val="50000"/>
                </a:schemeClr>
              </a:solidFill>
              <a:latin typeface="Cambria" panose="02040503050406030204" pitchFamily="18" charset="0"/>
              <a:ea typeface="微软雅黑" panose="020B0503020204020204" pitchFamily="34" charset="-122"/>
            </a:endParaRPr>
          </a:p>
          <a:p>
            <a:pPr marL="800100" lvl="1" indent="-342900">
              <a:lnSpc>
                <a:spcPct val="154000"/>
              </a:lnSpc>
              <a:spcBef>
                <a:spcPct val="20000"/>
              </a:spcBef>
              <a:buFont typeface="Wingdings" panose="05000000000000000000" pitchFamily="2" charset="2"/>
              <a:buChar char="Ø"/>
            </a:pPr>
            <a:r>
              <a:rPr lang="en-US" altLang="zh-CN" sz="2800" dirty="0">
                <a:solidFill>
                  <a:schemeClr val="accent1">
                    <a:lumMod val="50000"/>
                  </a:schemeClr>
                </a:solidFill>
                <a:latin typeface="Cambria" panose="02040503050406030204" pitchFamily="18" charset="0"/>
                <a:ea typeface="微软雅黑" panose="020B0503020204020204" pitchFamily="34" charset="-122"/>
              </a:rPr>
              <a:t>2.</a:t>
            </a:r>
            <a:r>
              <a:rPr lang="zh-CN" altLang="en-US" sz="2800" dirty="0">
                <a:solidFill>
                  <a:schemeClr val="accent1">
                    <a:lumMod val="50000"/>
                  </a:schemeClr>
                </a:solidFill>
                <a:latin typeface="Cambria" panose="02040503050406030204" pitchFamily="18" charset="0"/>
                <a:ea typeface="微软雅黑" panose="020B0503020204020204" pitchFamily="34" charset="-122"/>
              </a:rPr>
              <a:t>文献二</a:t>
            </a:r>
            <a:endParaRPr lang="en-US" altLang="zh-CN" sz="2800" dirty="0">
              <a:solidFill>
                <a:schemeClr val="accent1">
                  <a:lumMod val="50000"/>
                </a:schemeClr>
              </a:solidFill>
              <a:latin typeface="Cambria" panose="02040503050406030204" pitchFamily="18" charset="0"/>
              <a:ea typeface="微软雅黑" panose="020B0503020204020204" pitchFamily="34" charset="-122"/>
            </a:endParaRPr>
          </a:p>
          <a:p>
            <a:pPr marL="800100" lvl="1" indent="-342900">
              <a:lnSpc>
                <a:spcPct val="154000"/>
              </a:lnSpc>
              <a:spcBef>
                <a:spcPct val="20000"/>
              </a:spcBef>
              <a:buFont typeface="Wingdings" panose="05000000000000000000" pitchFamily="2" charset="2"/>
              <a:buChar char="Ø"/>
            </a:pPr>
            <a:r>
              <a:rPr lang="en-US" altLang="zh-CN" sz="2800" dirty="0">
                <a:solidFill>
                  <a:schemeClr val="accent1">
                    <a:lumMod val="50000"/>
                  </a:schemeClr>
                </a:solidFill>
                <a:latin typeface="Cambria" panose="02040503050406030204" pitchFamily="18" charset="0"/>
                <a:ea typeface="微软雅黑" panose="020B0503020204020204" pitchFamily="34" charset="-122"/>
              </a:rPr>
              <a:t>3.</a:t>
            </a:r>
            <a:r>
              <a:rPr lang="zh-CN" altLang="en-US" sz="2800" dirty="0">
                <a:solidFill>
                  <a:schemeClr val="accent1">
                    <a:lumMod val="50000"/>
                  </a:schemeClr>
                </a:solidFill>
                <a:latin typeface="Cambria" panose="02040503050406030204" pitchFamily="18" charset="0"/>
                <a:ea typeface="微软雅黑" panose="020B0503020204020204" pitchFamily="34" charset="-122"/>
              </a:rPr>
              <a:t>其他相关算法</a:t>
            </a:r>
            <a:endParaRPr lang="en-US" altLang="zh-CN" sz="2800" dirty="0">
              <a:solidFill>
                <a:schemeClr val="accent1">
                  <a:lumMod val="50000"/>
                </a:schemeClr>
              </a:solidFill>
              <a:latin typeface="Cambria" panose="02040503050406030204" pitchFamily="18" charset="0"/>
              <a:ea typeface="微软雅黑" panose="020B0503020204020204" pitchFamily="34" charset="-122"/>
            </a:endParaRPr>
          </a:p>
        </p:txBody>
      </p:sp>
      <p:sp>
        <p:nvSpPr>
          <p:cNvPr id="12" name="矩形 11"/>
          <p:cNvSpPr/>
          <p:nvPr/>
        </p:nvSpPr>
        <p:spPr>
          <a:xfrm flipV="1">
            <a:off x="252925" y="596585"/>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MH_Others_1"/>
          <p:cNvSpPr/>
          <p:nvPr/>
        </p:nvSpPr>
        <p:spPr>
          <a:xfrm>
            <a:off x="252925" y="1536399"/>
            <a:ext cx="1178832" cy="1166158"/>
          </a:xfrm>
          <a:prstGeom prst="hexagon">
            <a:avLst/>
          </a:prstGeom>
          <a:noFill/>
          <a:ln w="12700" cap="flat" cmpd="sng" algn="ctr">
            <a:noFill/>
            <a:prstDash val="solid"/>
            <a:miter lim="800000"/>
          </a:ln>
          <a:effectLst/>
        </p:spPr>
        <p:txBody>
          <a:bodyPr bIns="180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zh-CN" altLang="en-US" sz="7200" b="1" kern="0" dirty="0">
                <a:ln>
                  <a:solidFill>
                    <a:srgbClr val="FFFFFF"/>
                  </a:solidFill>
                </a:ln>
                <a:solidFill>
                  <a:schemeClr val="tx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a:t>
            </a:r>
            <a:endParaRPr lang="zh-CN" altLang="en-US" sz="7200" b="1" kern="0" dirty="0">
              <a:ln>
                <a:solidFill>
                  <a:srgbClr val="FFFFFF"/>
                </a:solidFill>
              </a:ln>
              <a:solidFill>
                <a:schemeClr val="tx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MH_Others_2"/>
          <p:cNvSpPr/>
          <p:nvPr/>
        </p:nvSpPr>
        <p:spPr>
          <a:xfrm>
            <a:off x="961520" y="2437247"/>
            <a:ext cx="772342" cy="764498"/>
          </a:xfrm>
          <a:prstGeom prst="ellipse">
            <a:avLst/>
          </a:prstGeom>
          <a:noFill/>
          <a:ln w="12700" cap="flat" cmpd="sng" algn="ctr">
            <a:noFill/>
            <a:prstDash val="solid"/>
            <a:miter lim="800000"/>
          </a:ln>
          <a:effectLst/>
        </p:spPr>
        <p:txBody>
          <a:bodyPr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zh-CN" altLang="en-US" sz="5400" b="1" kern="0" dirty="0">
                <a:ln>
                  <a:solidFill>
                    <a:srgbClr val="FFFFFF"/>
                  </a:solidFill>
                </a:ln>
                <a:solidFill>
                  <a:schemeClr val="accent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录</a:t>
            </a:r>
            <a:endParaRPr lang="zh-CN" altLang="en-US" sz="5400" b="1" kern="0" dirty="0">
              <a:ln>
                <a:solidFill>
                  <a:srgbClr val="FFFFFF"/>
                </a:solidFill>
              </a:ln>
              <a:solidFill>
                <a:schemeClr val="accent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MH_Others_3"/>
          <p:cNvSpPr txBox="1"/>
          <p:nvPr/>
        </p:nvSpPr>
        <p:spPr>
          <a:xfrm rot="5400000">
            <a:off x="-1015875" y="3929351"/>
            <a:ext cx="3484512" cy="584775"/>
          </a:xfrm>
          <a:prstGeom prst="rect">
            <a:avLst/>
          </a:prstGeom>
          <a:noFill/>
        </p:spPr>
        <p:txBody>
          <a:bodyPr vert="horz" wrap="none"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en-US" altLang="zh-CN" sz="3600" kern="0" spc="500" dirty="0">
                <a:solidFill>
                  <a:schemeClr val="accent1">
                    <a:lumMod val="75000"/>
                  </a:schemeClr>
                </a:solidFill>
                <a:latin typeface="华文细黑" panose="02010600040101010101" pitchFamily="2" charset="-122"/>
                <a:ea typeface="华文细黑" panose="02010600040101010101" pitchFamily="2" charset="-122"/>
              </a:rPr>
              <a:t>CONTENTS</a:t>
            </a:r>
            <a:endParaRPr lang="zh-CN" altLang="en-US" sz="3200" kern="0" spc="5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标题 1"/>
          <p:cNvSpPr txBox="1"/>
          <p:nvPr/>
        </p:nvSpPr>
        <p:spPr>
          <a:xfrm>
            <a:off x="368769" y="699341"/>
            <a:ext cx="7886700" cy="67468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baseline="0">
                <a:solidFill>
                  <a:schemeClr val="accent1">
                    <a:lumMod val="50000"/>
                  </a:schemeClr>
                </a:solidFill>
                <a:latin typeface="Cambria" panose="02040503050406030204" pitchFamily="18" charset="0"/>
                <a:ea typeface="微软雅黑" panose="020B0503020204020204" pitchFamily="34"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sz="3200" b="1" i="0" u="none" strike="noStrike" kern="1200" cap="none" spc="0" normalizeH="0" baseline="0" noProof="0" dirty="0">
                <a:ln>
                  <a:noFill/>
                </a:ln>
                <a:solidFill>
                  <a:srgbClr val="5B9BD5">
                    <a:lumMod val="50000"/>
                  </a:srgbClr>
                </a:solidFill>
                <a:effectLst/>
                <a:uLnTx/>
                <a:uFillTx/>
                <a:latin typeface="Cambria" panose="02040503050406030204" pitchFamily="18" charset="0"/>
                <a:ea typeface="微软雅黑" panose="020B0503020204020204" pitchFamily="34" charset="-122"/>
                <a:cs typeface="+mj-cs"/>
              </a:rPr>
              <a:t>文献一</a:t>
            </a:r>
            <a:endParaRPr kumimoji="0" lang="zh-CN" sz="3200" b="1" i="0" u="none" strike="noStrike" kern="1200" cap="none" spc="0" normalizeH="0" baseline="0" noProof="0" dirty="0">
              <a:ln>
                <a:noFill/>
              </a:ln>
              <a:solidFill>
                <a:srgbClr val="5B9BD5">
                  <a:lumMod val="50000"/>
                </a:srgbClr>
              </a:solidFill>
              <a:effectLst/>
              <a:uLnTx/>
              <a:uFillTx/>
              <a:latin typeface="Cambria" panose="02040503050406030204" pitchFamily="18" charset="0"/>
              <a:ea typeface="微软雅黑" panose="020B0503020204020204" pitchFamily="34" charset="-122"/>
              <a:cs typeface="+mj-cs"/>
            </a:endParaRPr>
          </a:p>
        </p:txBody>
      </p:sp>
      <p:sp>
        <p:nvSpPr>
          <p:cNvPr id="22" name="内容占位符 2"/>
          <p:cNvSpPr txBox="1"/>
          <p:nvPr/>
        </p:nvSpPr>
        <p:spPr>
          <a:xfrm>
            <a:off x="1809115" y="699135"/>
            <a:ext cx="9152890" cy="139255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accent1">
                    <a:lumMod val="50000"/>
                  </a:schemeClr>
                </a:solidFill>
                <a:latin typeface="Cambria" panose="02040503050406030204" pitchFamily="18"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accent2">
                    <a:lumMod val="75000"/>
                  </a:schemeClr>
                </a:solidFill>
                <a:latin typeface="Cambria" panose="02040503050406030204" pitchFamily="18"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mbria" panose="02040503050406030204" pitchFamily="18"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mbria" panose="020405030504060302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latin typeface="微软雅黑" panose="020B0503020204020204" pitchFamily="34" charset="-122"/>
              </a:rPr>
              <a:t>Repairing Outlier Behaviour in Event Logs</a:t>
            </a:r>
            <a:endParaRPr lang="zh-CN" altLang="en-US" sz="2400" dirty="0">
              <a:latin typeface="微软雅黑" panose="020B0503020204020204" pitchFamily="34" charset="-122"/>
            </a:endParaRPr>
          </a:p>
          <a:p>
            <a:pPr>
              <a:lnSpc>
                <a:spcPct val="100000"/>
              </a:lnSpc>
            </a:pPr>
            <a:r>
              <a:rPr lang="zh-CN" altLang="en-US" sz="1800" dirty="0">
                <a:latin typeface="微软雅黑" panose="020B0503020204020204" pitchFamily="34" charset="-122"/>
              </a:rPr>
              <a:t>Mohammadreza Fani Sani, Sebastiaan J. van Zelst,and Wil</a:t>
            </a:r>
            <a:r>
              <a:rPr lang="en-US" altLang="zh-CN" sz="1800" dirty="0">
                <a:latin typeface="微软雅黑" panose="020B0503020204020204" pitchFamily="34" charset="-122"/>
              </a:rPr>
              <a:t> </a:t>
            </a:r>
            <a:r>
              <a:rPr lang="zh-CN" altLang="en-US" sz="1800" dirty="0">
                <a:latin typeface="微软雅黑" panose="020B0503020204020204" pitchFamily="34" charset="-122"/>
              </a:rPr>
              <a:t>M. P. van der Aalst</a:t>
            </a:r>
            <a:endParaRPr lang="zh-CN" altLang="en-US" sz="1800" dirty="0">
              <a:latin typeface="微软雅黑" panose="020B0503020204020204" pitchFamily="34" charset="-122"/>
            </a:endParaRPr>
          </a:p>
          <a:p>
            <a:pPr>
              <a:lnSpc>
                <a:spcPct val="100000"/>
              </a:lnSpc>
            </a:pPr>
            <a:r>
              <a:rPr lang="zh-CN" altLang="en-US" sz="1800" dirty="0">
                <a:latin typeface="微软雅黑" panose="020B0503020204020204" pitchFamily="34" charset="-122"/>
              </a:rPr>
              <a:t>21st International Conference on Business Information Systems (BIS)</a:t>
            </a:r>
            <a:r>
              <a:rPr lang="en-US" altLang="zh-CN" sz="1800" dirty="0">
                <a:latin typeface="微软雅黑" panose="020B0503020204020204" pitchFamily="34" charset="-122"/>
              </a:rPr>
              <a:t>  2019</a:t>
            </a:r>
            <a:endParaRPr lang="en-US" altLang="zh-CN" sz="1800" dirty="0">
              <a:latin typeface="微软雅黑" panose="020B0503020204020204" pitchFamily="34" charset="-122"/>
            </a:endParaRPr>
          </a:p>
        </p:txBody>
      </p:sp>
      <p:sp>
        <p:nvSpPr>
          <p:cNvPr id="100" name="文本框 99"/>
          <p:cNvSpPr txBox="1"/>
          <p:nvPr/>
        </p:nvSpPr>
        <p:spPr>
          <a:xfrm>
            <a:off x="862965" y="2526030"/>
            <a:ext cx="9494520" cy="922020"/>
          </a:xfrm>
          <a:prstGeom prst="rect">
            <a:avLst/>
          </a:prstGeom>
          <a:noFill/>
          <a:ln w="9525">
            <a:noFill/>
          </a:ln>
        </p:spPr>
        <p:txBody>
          <a:bodyPr wrap="square">
            <a:spAutoFit/>
          </a:bodyPr>
          <a:p>
            <a:pPr indent="0" fontAlgn="auto">
              <a:lnSpc>
                <a:spcPct val="150000"/>
              </a:lnSpc>
            </a:pPr>
            <a:r>
              <a:rPr lang="zh-CN" b="1">
                <a:solidFill>
                  <a:srgbClr val="FF0000"/>
                </a:solidFill>
                <a:latin typeface="微软雅黑" panose="020B0503020204020204" pitchFamily="34" charset="-122"/>
                <a:ea typeface="微软雅黑" panose="020B0503020204020204" pitchFamily="34" charset="-122"/>
              </a:rPr>
              <a:t>提出原因：</a:t>
            </a:r>
            <a:r>
              <a:rPr lang="zh-CN" b="0">
                <a:latin typeface="微软雅黑" panose="020B0503020204020204" pitchFamily="34" charset="-122"/>
                <a:ea typeface="微软雅黑" panose="020B0503020204020204" pitchFamily="34" charset="-122"/>
              </a:rPr>
              <a:t>事件数据中只有一小部分异常行为会导致忽略整个事件，这可能会导致流程常见行为的一般分布失真，从而产生潜在的不准确甚至错误的流程挖掘结果。</a:t>
            </a:r>
            <a:endParaRPr lang="zh-CN" altLang="en-US" b="0">
              <a:latin typeface="微软雅黑" panose="020B0503020204020204" pitchFamily="34" charset="-122"/>
              <a:ea typeface="微软雅黑" panose="020B0503020204020204" pitchFamily="34" charset="-122"/>
            </a:endParaRPr>
          </a:p>
        </p:txBody>
      </p:sp>
      <p:sp>
        <p:nvSpPr>
          <p:cNvPr id="2" name="文本框 1"/>
          <p:cNvSpPr txBox="1"/>
          <p:nvPr/>
        </p:nvSpPr>
        <p:spPr>
          <a:xfrm>
            <a:off x="862965" y="4212590"/>
            <a:ext cx="9241790" cy="1337945"/>
          </a:xfrm>
          <a:prstGeom prst="rect">
            <a:avLst/>
          </a:prstGeom>
          <a:noFill/>
        </p:spPr>
        <p:txBody>
          <a:bodyPr wrap="square" rtlCol="0" anchor="t">
            <a:spAutoFit/>
          </a:bodyPr>
          <a:p>
            <a:pPr fontAlgn="auto">
              <a:lnSpc>
                <a:spcPct val="150000"/>
              </a:lnSpc>
            </a:pPr>
            <a:r>
              <a:rPr lang="zh-CN" b="1">
                <a:solidFill>
                  <a:srgbClr val="FF0000"/>
                </a:solidFill>
                <a:latin typeface="微软雅黑" panose="020B0503020204020204" pitchFamily="34" charset="-122"/>
                <a:ea typeface="微软雅黑" panose="020B0503020204020204" pitchFamily="34" charset="-122"/>
              </a:rPr>
              <a:t>核心思想：</a:t>
            </a:r>
            <a:r>
              <a:rPr lang="zh-CN">
                <a:latin typeface="微软雅黑" panose="020B0503020204020204" pitchFamily="34" charset="-122"/>
                <a:ea typeface="微软雅黑" panose="020B0503020204020204" pitchFamily="34" charset="-122"/>
              </a:rPr>
              <a:t>使用概率方法根据过程的上下文检测异常行为，即在潜在异常行为之前和之后发生的活动序列片段。在异常值识别之后，根据异常值行为发生的上下文，将对应的行为替换为更可能发生的另一个行为片段</a:t>
            </a:r>
            <a:endParaRPr lang="zh-CN">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284314" y="412987"/>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aphicFrame>
        <p:nvGraphicFramePr>
          <p:cNvPr id="4" name="对象 3">
            <a:hlinkClick r:id="" action="ppaction://ole?verb="/>
          </p:cNvPr>
          <p:cNvGraphicFramePr>
            <a:graphicFrameLocks noChangeAspect="1"/>
          </p:cNvGraphicFramePr>
          <p:nvPr/>
        </p:nvGraphicFramePr>
        <p:xfrm>
          <a:off x="5768975" y="1086485"/>
          <a:ext cx="2455545" cy="481330"/>
        </p:xfrm>
        <a:graphic>
          <a:graphicData uri="http://schemas.openxmlformats.org/presentationml/2006/ole">
            <mc:AlternateContent xmlns:mc="http://schemas.openxmlformats.org/markup-compatibility/2006">
              <mc:Choice xmlns:v="urn:schemas-microsoft-com:vml" Requires="v">
                <p:oleObj spid="_x0000_s1025" name="" r:id="rId2" imgW="1231265" imgH="241300" progId="Equation.KSEE3">
                  <p:embed/>
                </p:oleObj>
              </mc:Choice>
              <mc:Fallback>
                <p:oleObj name="" r:id="rId2" imgW="1231265" imgH="241300" progId="Equation.KSEE3">
                  <p:embed/>
                  <p:pic>
                    <p:nvPicPr>
                      <p:cNvPr id="0" name="图片 1024"/>
                      <p:cNvPicPr/>
                      <p:nvPr/>
                    </p:nvPicPr>
                    <p:blipFill>
                      <a:blip r:embed="rId3"/>
                      <a:stretch>
                        <a:fillRect/>
                      </a:stretch>
                    </p:blipFill>
                    <p:spPr>
                      <a:xfrm>
                        <a:off x="5768975" y="1086485"/>
                        <a:ext cx="2455545" cy="481330"/>
                      </a:xfrm>
                      <a:prstGeom prst="rect">
                        <a:avLst/>
                      </a:prstGeom>
                    </p:spPr>
                  </p:pic>
                </p:oleObj>
              </mc:Fallback>
            </mc:AlternateContent>
          </a:graphicData>
        </a:graphic>
      </p:graphicFrame>
      <p:sp>
        <p:nvSpPr>
          <p:cNvPr id="5" name="文本框 4"/>
          <p:cNvSpPr txBox="1"/>
          <p:nvPr/>
        </p:nvSpPr>
        <p:spPr>
          <a:xfrm>
            <a:off x="284480" y="996315"/>
            <a:ext cx="9705340" cy="922020"/>
          </a:xfrm>
          <a:prstGeom prst="rect">
            <a:avLst/>
          </a:prstGeom>
          <a:noFill/>
        </p:spPr>
        <p:txBody>
          <a:bodyPr wrap="square" rtlCol="0">
            <a:spAutoFit/>
          </a:bodyPr>
          <a:p>
            <a:pPr fontAlgn="auto">
              <a:lnSpc>
                <a:spcPct val="150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a:latin typeface="Times New Roman" panose="02020603050405020304" pitchFamily="18" charset="0"/>
                <a:ea typeface="微软雅黑" panose="020B0503020204020204" pitchFamily="34" charset="-122"/>
                <a:cs typeface="Times New Roman" panose="02020603050405020304" pitchFamily="18" charset="0"/>
              </a:rPr>
              <a:t>给定一个集合</a:t>
            </a:r>
            <a:r>
              <a:rPr lang="en-US" altLang="zh-CN">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a:latin typeface="Times New Roman" panose="02020603050405020304" pitchFamily="18" charset="0"/>
                <a:ea typeface="微软雅黑" panose="020B0503020204020204" pitchFamily="34" charset="-122"/>
                <a:cs typeface="Times New Roman" panose="02020603050405020304" pitchFamily="18" charset="0"/>
              </a:rPr>
              <a:t>是一个关于</a:t>
            </a:r>
            <a:r>
              <a:rPr lang="en-US" altLang="zh-CN">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上的多重集合函数：</a:t>
            </a:r>
            <a:r>
              <a:rPr lang="en-US" altLang="zh-CN">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pPr>
            <a:r>
              <a:rPr lang="zh-CN" altLang="en-US">
                <a:latin typeface="Times New Roman" panose="02020603050405020304" pitchFamily="18" charset="0"/>
                <a:ea typeface="微软雅黑" panose="020B0503020204020204" pitchFamily="34" charset="-122"/>
                <a:cs typeface="Times New Roman" panose="02020603050405020304" pitchFamily="18" charset="0"/>
              </a:rPr>
              <a:t>其中，对于</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a:hlinkClick r:id="" action="ppaction://ole?verb="/>
          </p:cNvPr>
          <p:cNvGraphicFramePr>
            <a:graphicFrameLocks noChangeAspect="1"/>
          </p:cNvGraphicFramePr>
          <p:nvPr/>
        </p:nvGraphicFramePr>
        <p:xfrm>
          <a:off x="1574165" y="1490980"/>
          <a:ext cx="4045585" cy="438785"/>
        </p:xfrm>
        <a:graphic>
          <a:graphicData uri="http://schemas.openxmlformats.org/presentationml/2006/ole">
            <mc:AlternateContent xmlns:mc="http://schemas.openxmlformats.org/markup-compatibility/2006">
              <mc:Choice xmlns:v="urn:schemas-microsoft-com:vml" Requires="v">
                <p:oleObj spid="_x0000_s1026" name="" r:id="rId4" imgW="1739900" imgH="228600" progId="Equation.KSEE3">
                  <p:embed/>
                </p:oleObj>
              </mc:Choice>
              <mc:Fallback>
                <p:oleObj name="" r:id="rId4" imgW="1739900" imgH="228600" progId="Equation.KSEE3">
                  <p:embed/>
                  <p:pic>
                    <p:nvPicPr>
                      <p:cNvPr id="0" name="图片 1025"/>
                      <p:cNvPicPr/>
                      <p:nvPr/>
                    </p:nvPicPr>
                    <p:blipFill>
                      <a:blip r:embed="rId5"/>
                      <a:stretch>
                        <a:fillRect/>
                      </a:stretch>
                    </p:blipFill>
                    <p:spPr>
                      <a:xfrm>
                        <a:off x="1574165" y="1490980"/>
                        <a:ext cx="4045585" cy="4387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54330" y="1911350"/>
          <a:ext cx="7426960" cy="401320"/>
        </p:xfrm>
        <a:graphic>
          <a:graphicData uri="http://schemas.openxmlformats.org/presentationml/2006/ole">
            <mc:AlternateContent xmlns:mc="http://schemas.openxmlformats.org/markup-compatibility/2006">
              <mc:Choice xmlns:v="urn:schemas-microsoft-com:vml" Requires="v">
                <p:oleObj spid="_x0000_s2" name="" r:id="rId6" imgW="3860800" imgH="241300" progId="Equation.KSEE3">
                  <p:embed/>
                </p:oleObj>
              </mc:Choice>
              <mc:Fallback>
                <p:oleObj name="" r:id="rId6" imgW="3860800" imgH="241300" progId="Equation.KSEE3">
                  <p:embed/>
                  <p:pic>
                    <p:nvPicPr>
                      <p:cNvPr id="0" name="图片 1025"/>
                      <p:cNvPicPr/>
                      <p:nvPr/>
                    </p:nvPicPr>
                    <p:blipFill>
                      <a:blip r:embed="rId7"/>
                      <a:stretch>
                        <a:fillRect/>
                      </a:stretch>
                    </p:blipFill>
                    <p:spPr>
                      <a:xfrm>
                        <a:off x="354330" y="1911350"/>
                        <a:ext cx="7426960" cy="40132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45135" y="2569210"/>
          <a:ext cx="8238490" cy="380365"/>
        </p:xfrm>
        <a:graphic>
          <a:graphicData uri="http://schemas.openxmlformats.org/presentationml/2006/ole">
            <mc:AlternateContent xmlns:mc="http://schemas.openxmlformats.org/markup-compatibility/2006">
              <mc:Choice xmlns:v="urn:schemas-microsoft-com:vml" Requires="v">
                <p:oleObj spid="_x0000_s15" name="" r:id="rId8" imgW="4445000" imgH="228600" progId="Equation.KSEE3">
                  <p:embed/>
                </p:oleObj>
              </mc:Choice>
              <mc:Fallback>
                <p:oleObj name="" r:id="rId8" imgW="4445000" imgH="228600" progId="Equation.KSEE3">
                  <p:embed/>
                  <p:pic>
                    <p:nvPicPr>
                      <p:cNvPr id="0" name="图片 1025"/>
                      <p:cNvPicPr/>
                      <p:nvPr/>
                    </p:nvPicPr>
                    <p:blipFill>
                      <a:blip r:embed="rId9"/>
                      <a:stretch>
                        <a:fillRect/>
                      </a:stretch>
                    </p:blipFill>
                    <p:spPr>
                      <a:xfrm>
                        <a:off x="445135" y="2569210"/>
                        <a:ext cx="8238490" cy="38036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469265" y="3032125"/>
          <a:ext cx="4824095" cy="380365"/>
        </p:xfrm>
        <a:graphic>
          <a:graphicData uri="http://schemas.openxmlformats.org/presentationml/2006/ole">
            <mc:AlternateContent xmlns:mc="http://schemas.openxmlformats.org/markup-compatibility/2006">
              <mc:Choice xmlns:v="urn:schemas-microsoft-com:vml" Requires="v">
                <p:oleObj spid="_x0000_s17" name="" r:id="rId10" imgW="2831465" imgH="228600" progId="Equation.KSEE3">
                  <p:embed/>
                </p:oleObj>
              </mc:Choice>
              <mc:Fallback>
                <p:oleObj name="" r:id="rId10" imgW="2831465" imgH="228600" progId="Equation.KSEE3">
                  <p:embed/>
                  <p:pic>
                    <p:nvPicPr>
                      <p:cNvPr id="0" name="图片 1025"/>
                      <p:cNvPicPr/>
                      <p:nvPr/>
                    </p:nvPicPr>
                    <p:blipFill>
                      <a:blip r:embed="rId11"/>
                      <a:stretch>
                        <a:fillRect/>
                      </a:stretch>
                    </p:blipFill>
                    <p:spPr>
                      <a:xfrm>
                        <a:off x="469265" y="3032125"/>
                        <a:ext cx="4824095" cy="380365"/>
                      </a:xfrm>
                      <a:prstGeom prst="rect">
                        <a:avLst/>
                      </a:prstGeom>
                    </p:spPr>
                  </p:pic>
                </p:oleObj>
              </mc:Fallback>
            </mc:AlternateContent>
          </a:graphicData>
        </a:graphic>
      </p:graphicFrame>
      <p:graphicFrame>
        <p:nvGraphicFramePr>
          <p:cNvPr id="19" name="对象 18"/>
          <p:cNvGraphicFramePr/>
          <p:nvPr/>
        </p:nvGraphicFramePr>
        <p:xfrm>
          <a:off x="1677035" y="3523933"/>
          <a:ext cx="314325" cy="332105"/>
        </p:xfrm>
        <a:graphic>
          <a:graphicData uri="http://schemas.openxmlformats.org/presentationml/2006/ole">
            <mc:AlternateContent xmlns:mc="http://schemas.openxmlformats.org/markup-compatibility/2006">
              <mc:Choice xmlns:v="urn:schemas-microsoft-com:vml" Requires="v">
                <p:oleObj spid="_x0000_s21" name="" r:id="rId12" imgW="127000" imgH="139700" progId="Equation.KSEE3">
                  <p:embed/>
                </p:oleObj>
              </mc:Choice>
              <mc:Fallback>
                <p:oleObj name="" r:id="rId12" imgW="127000" imgH="139700" progId="Equation.KSEE3">
                  <p:embed/>
                  <p:pic>
                    <p:nvPicPr>
                      <p:cNvPr id="0" name="图片 20"/>
                      <p:cNvPicPr/>
                      <p:nvPr/>
                    </p:nvPicPr>
                    <p:blipFill>
                      <a:blip r:embed="rId13"/>
                      <a:stretch>
                        <a:fillRect/>
                      </a:stretch>
                    </p:blipFill>
                    <p:spPr>
                      <a:xfrm>
                        <a:off x="1677035" y="3523933"/>
                        <a:ext cx="314325" cy="332105"/>
                      </a:xfrm>
                      <a:prstGeom prst="rect">
                        <a:avLst/>
                      </a:prstGeom>
                    </p:spPr>
                  </p:pic>
                </p:oleObj>
              </mc:Fallback>
            </mc:AlternateContent>
          </a:graphicData>
        </a:graphic>
      </p:graphicFrame>
      <p:graphicFrame>
        <p:nvGraphicFramePr>
          <p:cNvPr id="23" name="对象 22"/>
          <p:cNvGraphicFramePr/>
          <p:nvPr/>
        </p:nvGraphicFramePr>
        <p:xfrm>
          <a:off x="2758440" y="3495040"/>
          <a:ext cx="1033780" cy="326390"/>
        </p:xfrm>
        <a:graphic>
          <a:graphicData uri="http://schemas.openxmlformats.org/presentationml/2006/ole">
            <mc:AlternateContent xmlns:mc="http://schemas.openxmlformats.org/markup-compatibility/2006">
              <mc:Choice xmlns:v="urn:schemas-microsoft-com:vml" Requires="v">
                <p:oleObj spid="_x0000_s24" name="" r:id="rId14" imgW="419100" imgH="215900" progId="Equation.KSEE3">
                  <p:embed/>
                </p:oleObj>
              </mc:Choice>
              <mc:Fallback>
                <p:oleObj name="" r:id="rId14" imgW="419100" imgH="215900" progId="Equation.KSEE3">
                  <p:embed/>
                  <p:pic>
                    <p:nvPicPr>
                      <p:cNvPr id="0" name="图片 20"/>
                      <p:cNvPicPr/>
                      <p:nvPr/>
                    </p:nvPicPr>
                    <p:blipFill>
                      <a:blip r:embed="rId15"/>
                      <a:stretch>
                        <a:fillRect/>
                      </a:stretch>
                    </p:blipFill>
                    <p:spPr>
                      <a:xfrm>
                        <a:off x="2758440" y="3495040"/>
                        <a:ext cx="1033780" cy="326390"/>
                      </a:xfrm>
                      <a:prstGeom prst="rect">
                        <a:avLst/>
                      </a:prstGeom>
                    </p:spPr>
                  </p:pic>
                </p:oleObj>
              </mc:Fallback>
            </mc:AlternateContent>
          </a:graphicData>
        </a:graphic>
      </p:graphicFrame>
      <p:graphicFrame>
        <p:nvGraphicFramePr>
          <p:cNvPr id="25" name="对象 24"/>
          <p:cNvGraphicFramePr/>
          <p:nvPr/>
        </p:nvGraphicFramePr>
        <p:xfrm>
          <a:off x="5361305" y="3423285"/>
          <a:ext cx="751840" cy="413385"/>
        </p:xfrm>
        <a:graphic>
          <a:graphicData uri="http://schemas.openxmlformats.org/presentationml/2006/ole">
            <mc:AlternateContent xmlns:mc="http://schemas.openxmlformats.org/markup-compatibility/2006">
              <mc:Choice xmlns:v="urn:schemas-microsoft-com:vml" Requires="v">
                <p:oleObj spid="_x0000_s26" name="" r:id="rId16" imgW="304800" imgH="177165" progId="Equation.KSEE3">
                  <p:embed/>
                </p:oleObj>
              </mc:Choice>
              <mc:Fallback>
                <p:oleObj name="" r:id="rId16" imgW="304800" imgH="177165" progId="Equation.KSEE3">
                  <p:embed/>
                  <p:pic>
                    <p:nvPicPr>
                      <p:cNvPr id="0" name="图片 20"/>
                      <p:cNvPicPr/>
                      <p:nvPr/>
                    </p:nvPicPr>
                    <p:blipFill>
                      <a:blip r:embed="rId17"/>
                      <a:stretch>
                        <a:fillRect/>
                      </a:stretch>
                    </p:blipFill>
                    <p:spPr>
                      <a:xfrm>
                        <a:off x="5361305" y="3423285"/>
                        <a:ext cx="751840" cy="413385"/>
                      </a:xfrm>
                      <a:prstGeom prst="rect">
                        <a:avLst/>
                      </a:prstGeom>
                    </p:spPr>
                  </p:pic>
                </p:oleObj>
              </mc:Fallback>
            </mc:AlternateContent>
          </a:graphicData>
        </a:graphic>
      </p:graphicFrame>
      <p:sp>
        <p:nvSpPr>
          <p:cNvPr id="27" name="文本框 26"/>
          <p:cNvSpPr txBox="1"/>
          <p:nvPr/>
        </p:nvSpPr>
        <p:spPr>
          <a:xfrm>
            <a:off x="440055" y="3495040"/>
            <a:ext cx="5467350" cy="368300"/>
          </a:xfrm>
          <a:prstGeom prst="rect">
            <a:avLst/>
          </a:prstGeom>
          <a:noFill/>
        </p:spPr>
        <p:txBody>
          <a:bodyPr wrap="square" rtlCol="0">
            <a:spAutoFit/>
          </a:bodyPr>
          <a:p>
            <a:r>
              <a:rPr lang="zh-CN" altLang="en-US">
                <a:latin typeface="Times New Roman" panose="02020603050405020304" pitchFamily="18" charset="0"/>
                <a:ea typeface="微软雅黑" panose="020B0503020204020204" pitchFamily="34" charset="-122"/>
                <a:cs typeface="Times New Roman" panose="02020603050405020304" pitchFamily="18" charset="0"/>
              </a:rPr>
              <a:t>空序列记为</a:t>
            </a:r>
            <a:r>
              <a:rPr lang="en-US" altLang="zh-CN">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a:latin typeface="Times New Roman" panose="02020603050405020304" pitchFamily="18" charset="0"/>
                <a:ea typeface="微软雅黑" panose="020B0503020204020204" pitchFamily="34" charset="-122"/>
                <a:cs typeface="Times New Roman" panose="02020603050405020304" pitchFamily="18" charset="0"/>
              </a:rPr>
              <a:t>，序列</a:t>
            </a:r>
            <a:r>
              <a:rPr lang="en-US" altLang="zh-CN">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a:latin typeface="Times New Roman" panose="02020603050405020304" pitchFamily="18" charset="0"/>
                <a:ea typeface="微软雅黑" panose="020B0503020204020204" pitchFamily="34" charset="-122"/>
                <a:cs typeface="Times New Roman" panose="02020603050405020304" pitchFamily="18" charset="0"/>
              </a:rPr>
              <a:t>之间的连接记为</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27"/>
          <p:cNvSpPr txBox="1"/>
          <p:nvPr/>
        </p:nvSpPr>
        <p:spPr>
          <a:xfrm>
            <a:off x="227330" y="4124325"/>
            <a:ext cx="4911090" cy="922020"/>
          </a:xfrm>
          <a:prstGeom prst="rect">
            <a:avLst/>
          </a:prstGeom>
          <a:noFill/>
        </p:spPr>
        <p:txBody>
          <a:bodyPr wrap="square" rtlCol="0">
            <a:spAutoFit/>
          </a:bodyPr>
          <a:p>
            <a:pPr fontAlgn="auto">
              <a:lnSpc>
                <a:spcPct val="150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a:latin typeface="Times New Roman" panose="02020603050405020304" pitchFamily="18" charset="0"/>
                <a:ea typeface="微软雅黑" panose="020B0503020204020204" pitchFamily="34" charset="-122"/>
                <a:cs typeface="Times New Roman" panose="02020603050405020304" pitchFamily="18" charset="0"/>
              </a:rPr>
              <a:t>令函数</a:t>
            </a:r>
            <a:r>
              <a:rPr lang="en-US" altLang="zh-CN">
                <a:latin typeface="Times New Roman" panose="02020603050405020304" pitchFamily="18" charset="0"/>
                <a:ea typeface="微软雅黑" panose="020B0503020204020204" pitchFamily="34" charset="-122"/>
                <a:cs typeface="Times New Roman" panose="02020603050405020304" pitchFamily="18" charset="0"/>
              </a:rPr>
              <a:t>hd</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为一个序列的头，即给定一个序列</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pPr>
            <a:r>
              <a:rPr lang="zh-CN" altLang="en-US">
                <a:latin typeface="Times New Roman" panose="02020603050405020304" pitchFamily="18" charset="0"/>
                <a:ea typeface="微软雅黑" panose="020B0503020204020204" pitchFamily="34" charset="-122"/>
                <a:cs typeface="Times New Roman" panose="02020603050405020304" pitchFamily="18" charset="0"/>
              </a:rPr>
              <a:t>当</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0" name="对象 29"/>
          <p:cNvGraphicFramePr/>
          <p:nvPr/>
        </p:nvGraphicFramePr>
        <p:xfrm>
          <a:off x="4813300" y="4168140"/>
          <a:ext cx="6015990" cy="513080"/>
        </p:xfrm>
        <a:graphic>
          <a:graphicData uri="http://schemas.openxmlformats.org/presentationml/2006/ole">
            <mc:AlternateContent xmlns:mc="http://schemas.openxmlformats.org/markup-compatibility/2006">
              <mc:Choice xmlns:v="urn:schemas-microsoft-com:vml" Requires="v">
                <p:oleObj spid="_x0000_s31" name="" r:id="rId18" imgW="2730500" imgH="254000" progId="Equation.KSEE3">
                  <p:embed/>
                </p:oleObj>
              </mc:Choice>
              <mc:Fallback>
                <p:oleObj name="" r:id="rId18" imgW="2730500" imgH="254000" progId="Equation.KSEE3">
                  <p:embed/>
                  <p:pic>
                    <p:nvPicPr>
                      <p:cNvPr id="0" name="图片 20"/>
                      <p:cNvPicPr/>
                      <p:nvPr/>
                    </p:nvPicPr>
                    <p:blipFill>
                      <a:blip r:embed="rId19"/>
                      <a:stretch>
                        <a:fillRect/>
                      </a:stretch>
                    </p:blipFill>
                    <p:spPr>
                      <a:xfrm>
                        <a:off x="4813300" y="4168140"/>
                        <a:ext cx="6015990" cy="513080"/>
                      </a:xfrm>
                      <a:prstGeom prst="rect">
                        <a:avLst/>
                      </a:prstGeom>
                    </p:spPr>
                  </p:pic>
                </p:oleObj>
              </mc:Fallback>
            </mc:AlternateContent>
          </a:graphicData>
        </a:graphic>
      </p:graphicFrame>
      <p:graphicFrame>
        <p:nvGraphicFramePr>
          <p:cNvPr id="32" name="对象 31"/>
          <p:cNvGraphicFramePr/>
          <p:nvPr/>
        </p:nvGraphicFramePr>
        <p:xfrm>
          <a:off x="624840" y="4698365"/>
          <a:ext cx="2204720" cy="370840"/>
        </p:xfrm>
        <a:graphic>
          <a:graphicData uri="http://schemas.openxmlformats.org/presentationml/2006/ole">
            <mc:AlternateContent xmlns:mc="http://schemas.openxmlformats.org/markup-compatibility/2006">
              <mc:Choice xmlns:v="urn:schemas-microsoft-com:vml" Requires="v">
                <p:oleObj spid="_x0000_s33" name="" r:id="rId20" imgW="1130300" imgH="203200" progId="Equation.KSEE3">
                  <p:embed/>
                </p:oleObj>
              </mc:Choice>
              <mc:Fallback>
                <p:oleObj name="" r:id="rId20" imgW="1130300" imgH="203200" progId="Equation.KSEE3">
                  <p:embed/>
                  <p:pic>
                    <p:nvPicPr>
                      <p:cNvPr id="0" name="图片 32"/>
                      <p:cNvPicPr/>
                      <p:nvPr/>
                    </p:nvPicPr>
                    <p:blipFill>
                      <a:blip r:embed="rId21"/>
                      <a:stretch>
                        <a:fillRect/>
                      </a:stretch>
                    </p:blipFill>
                    <p:spPr>
                      <a:xfrm>
                        <a:off x="624840" y="4698365"/>
                        <a:ext cx="2204720" cy="370840"/>
                      </a:xfrm>
                      <a:prstGeom prst="rect">
                        <a:avLst/>
                      </a:prstGeom>
                    </p:spPr>
                  </p:pic>
                </p:oleObj>
              </mc:Fallback>
            </mc:AlternateContent>
          </a:graphicData>
        </a:graphic>
      </p:graphicFrame>
      <p:sp>
        <p:nvSpPr>
          <p:cNvPr id="34" name="文本框 33"/>
          <p:cNvSpPr txBox="1"/>
          <p:nvPr/>
        </p:nvSpPr>
        <p:spPr>
          <a:xfrm>
            <a:off x="227330" y="5241925"/>
            <a:ext cx="6096000" cy="922020"/>
          </a:xfrm>
          <a:prstGeom prst="rect">
            <a:avLst/>
          </a:prstGeom>
          <a:noFill/>
        </p:spPr>
        <p:txBody>
          <a:bodyPr wrap="square" rtlCol="0" anchor="t">
            <a:spAutoFit/>
          </a:bodyPr>
          <a:p>
            <a:pPr fontAlgn="auto">
              <a:lnSpc>
                <a:spcPct val="150000"/>
              </a:lnSpc>
            </a:pP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rPr>
              <a:t>令函数</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mn-ea"/>
              </a:rPr>
              <a:t>tl</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rPr>
              <a:t>为一个序列的尾，即给定一个序列</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pP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rPr>
              <a:t>当</a:t>
            </a: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aphicFrame>
        <p:nvGraphicFramePr>
          <p:cNvPr id="35" name="对象 34"/>
          <p:cNvGraphicFramePr/>
          <p:nvPr/>
        </p:nvGraphicFramePr>
        <p:xfrm>
          <a:off x="4813300" y="5307330"/>
          <a:ext cx="6771640" cy="495935"/>
        </p:xfrm>
        <a:graphic>
          <a:graphicData uri="http://schemas.openxmlformats.org/presentationml/2006/ole">
            <mc:AlternateContent xmlns:mc="http://schemas.openxmlformats.org/markup-compatibility/2006">
              <mc:Choice xmlns:v="urn:schemas-microsoft-com:vml" Requires="v">
                <p:oleObj spid="_x0000_s36" name="" r:id="rId22" imgW="3073400" imgH="254000" progId="Equation.KSEE3">
                  <p:embed/>
                </p:oleObj>
              </mc:Choice>
              <mc:Fallback>
                <p:oleObj name="" r:id="rId22" imgW="3073400" imgH="254000" progId="Equation.KSEE3">
                  <p:embed/>
                  <p:pic>
                    <p:nvPicPr>
                      <p:cNvPr id="0" name="图片 20"/>
                      <p:cNvPicPr/>
                      <p:nvPr/>
                    </p:nvPicPr>
                    <p:blipFill>
                      <a:blip r:embed="rId23"/>
                      <a:stretch>
                        <a:fillRect/>
                      </a:stretch>
                    </p:blipFill>
                    <p:spPr>
                      <a:xfrm>
                        <a:off x="4813300" y="5307330"/>
                        <a:ext cx="6771640" cy="495935"/>
                      </a:xfrm>
                      <a:prstGeom prst="rect">
                        <a:avLst/>
                      </a:prstGeom>
                    </p:spPr>
                  </p:pic>
                </p:oleObj>
              </mc:Fallback>
            </mc:AlternateContent>
          </a:graphicData>
        </a:graphic>
      </p:graphicFrame>
      <p:graphicFrame>
        <p:nvGraphicFramePr>
          <p:cNvPr id="37" name="对象 36"/>
          <p:cNvGraphicFramePr/>
          <p:nvPr/>
        </p:nvGraphicFramePr>
        <p:xfrm>
          <a:off x="624523" y="5788660"/>
          <a:ext cx="1701165" cy="370840"/>
        </p:xfrm>
        <a:graphic>
          <a:graphicData uri="http://schemas.openxmlformats.org/presentationml/2006/ole">
            <mc:AlternateContent xmlns:mc="http://schemas.openxmlformats.org/markup-compatibility/2006">
              <mc:Choice xmlns:v="urn:schemas-microsoft-com:vml" Requires="v">
                <p:oleObj spid="_x0000_s38" name="" r:id="rId24" imgW="1054100" imgH="203200" progId="Equation.KSEE3">
                  <p:embed/>
                </p:oleObj>
              </mc:Choice>
              <mc:Fallback>
                <p:oleObj name="" r:id="rId24" imgW="1054100" imgH="203200" progId="Equation.KSEE3">
                  <p:embed/>
                  <p:pic>
                    <p:nvPicPr>
                      <p:cNvPr id="0" name="图片 32"/>
                      <p:cNvPicPr/>
                      <p:nvPr/>
                    </p:nvPicPr>
                    <p:blipFill>
                      <a:blip r:embed="rId25"/>
                      <a:stretch>
                        <a:fillRect/>
                      </a:stretch>
                    </p:blipFill>
                    <p:spPr>
                      <a:xfrm>
                        <a:off x="624523" y="5788660"/>
                        <a:ext cx="1701165" cy="370840"/>
                      </a:xfrm>
                      <a:prstGeom prst="rect">
                        <a:avLst/>
                      </a:prstGeom>
                    </p:spPr>
                  </p:pic>
                </p:oleObj>
              </mc:Fallback>
            </mc:AlternateContent>
          </a:graphicData>
        </a:graphic>
      </p:graphicFrame>
      <p:sp>
        <p:nvSpPr>
          <p:cNvPr id="3" name="文本框 2"/>
          <p:cNvSpPr txBox="1"/>
          <p:nvPr/>
        </p:nvSpPr>
        <p:spPr>
          <a:xfrm>
            <a:off x="153670" y="678815"/>
            <a:ext cx="3020060" cy="368300"/>
          </a:xfrm>
          <a:prstGeom prst="rect">
            <a:avLst/>
          </a:prstGeom>
          <a:noFill/>
        </p:spPr>
        <p:txBody>
          <a:bodyPr wrap="square" rtlCol="0">
            <a:spAutoFit/>
          </a:bodyPr>
          <a:p>
            <a:r>
              <a:rPr lang="zh-CN" altLang="en-US">
                <a:latin typeface="Times New Roman" panose="02020603050405020304" pitchFamily="18" charset="0"/>
                <a:ea typeface="微软雅黑" panose="020B0503020204020204" pitchFamily="34" charset="-122"/>
              </a:rPr>
              <a:t>相关概念解释：</a:t>
            </a:r>
            <a:endParaRPr lang="zh-CN" altLang="en-US">
              <a:latin typeface="Times New Roman" panose="02020603050405020304" pitchFamily="18" charset="0"/>
              <a:ea typeface="微软雅黑" panose="020B0503020204020204" pitchFamily="34" charset="-122"/>
            </a:endParaRPr>
          </a:p>
        </p:txBody>
      </p:sp>
      <p:sp>
        <p:nvSpPr>
          <p:cNvPr id="20" name="文本框 19"/>
          <p:cNvSpPr txBox="1"/>
          <p:nvPr/>
        </p:nvSpPr>
        <p:spPr>
          <a:xfrm>
            <a:off x="154305" y="2604770"/>
            <a:ext cx="103060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文本框 1"/>
          <p:cNvSpPr txBox="1"/>
          <p:nvPr/>
        </p:nvSpPr>
        <p:spPr>
          <a:xfrm>
            <a:off x="395605" y="826770"/>
            <a:ext cx="8493760" cy="506730"/>
          </a:xfrm>
          <a:prstGeom prst="rect">
            <a:avLst/>
          </a:prstGeom>
          <a:noFill/>
        </p:spPr>
        <p:txBody>
          <a:bodyPr wrap="square" rtlCol="0">
            <a:spAutoFit/>
          </a:bodyPr>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当且仅当</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序列</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的子序列，记为</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484630" y="958850"/>
            <a:ext cx="3848100" cy="390525"/>
          </a:xfrm>
          <a:prstGeom prst="rect">
            <a:avLst/>
          </a:prstGeom>
        </p:spPr>
      </p:pic>
      <p:graphicFrame>
        <p:nvGraphicFramePr>
          <p:cNvPr id="25" name="对象 24"/>
          <p:cNvGraphicFramePr/>
          <p:nvPr/>
        </p:nvGraphicFramePr>
        <p:xfrm>
          <a:off x="5933440" y="885825"/>
          <a:ext cx="508000" cy="421640"/>
        </p:xfrm>
        <a:graphic>
          <a:graphicData uri="http://schemas.openxmlformats.org/presentationml/2006/ole">
            <mc:AlternateContent xmlns:mc="http://schemas.openxmlformats.org/markup-compatibility/2006">
              <mc:Choice xmlns:v="urn:schemas-microsoft-com:vml" Requires="v">
                <p:oleObj spid="_x0000_s26" name="" r:id="rId3" imgW="177165" imgH="177165" progId="Equation.KSEE3">
                  <p:embed/>
                </p:oleObj>
              </mc:Choice>
              <mc:Fallback>
                <p:oleObj name="" r:id="rId3" imgW="177165" imgH="177165" progId="Equation.KSEE3">
                  <p:embed/>
                  <p:pic>
                    <p:nvPicPr>
                      <p:cNvPr id="0" name="图片 20"/>
                      <p:cNvPicPr/>
                      <p:nvPr/>
                    </p:nvPicPr>
                    <p:blipFill>
                      <a:blip r:embed="rId4"/>
                      <a:stretch>
                        <a:fillRect/>
                      </a:stretch>
                    </p:blipFill>
                    <p:spPr>
                      <a:xfrm>
                        <a:off x="5933440" y="885825"/>
                        <a:ext cx="508000" cy="421640"/>
                      </a:xfrm>
                      <a:prstGeom prst="rect">
                        <a:avLst/>
                      </a:prstGeom>
                    </p:spPr>
                  </p:pic>
                </p:oleObj>
              </mc:Fallback>
            </mc:AlternateContent>
          </a:graphicData>
        </a:graphic>
      </p:graphicFrame>
      <p:graphicFrame>
        <p:nvGraphicFramePr>
          <p:cNvPr id="4" name="对象 3"/>
          <p:cNvGraphicFramePr/>
          <p:nvPr/>
        </p:nvGraphicFramePr>
        <p:xfrm>
          <a:off x="6633528" y="1002665"/>
          <a:ext cx="375920" cy="332740"/>
        </p:xfrm>
        <a:graphic>
          <a:graphicData uri="http://schemas.openxmlformats.org/presentationml/2006/ole">
            <mc:AlternateContent xmlns:mc="http://schemas.openxmlformats.org/markup-compatibility/2006">
              <mc:Choice xmlns:v="urn:schemas-microsoft-com:vml" Requires="v">
                <p:oleObj spid="_x0000_s5" name="" r:id="rId5" imgW="152400" imgH="139700" progId="Equation.KSEE3">
                  <p:embed/>
                </p:oleObj>
              </mc:Choice>
              <mc:Fallback>
                <p:oleObj name="" r:id="rId5" imgW="152400" imgH="139700" progId="Equation.KSEE3">
                  <p:embed/>
                  <p:pic>
                    <p:nvPicPr>
                      <p:cNvPr id="0" name="图片 20"/>
                      <p:cNvPicPr/>
                      <p:nvPr/>
                    </p:nvPicPr>
                    <p:blipFill>
                      <a:blip r:embed="rId6"/>
                      <a:stretch>
                        <a:fillRect/>
                      </a:stretch>
                    </p:blipFill>
                    <p:spPr>
                      <a:xfrm>
                        <a:off x="6633528" y="1002665"/>
                        <a:ext cx="375920" cy="332740"/>
                      </a:xfrm>
                      <a:prstGeom prst="rect">
                        <a:avLst/>
                      </a:prstGeom>
                    </p:spPr>
                  </p:pic>
                </p:oleObj>
              </mc:Fallback>
            </mc:AlternateContent>
          </a:graphicData>
        </a:graphic>
      </p:graphicFrame>
      <p:graphicFrame>
        <p:nvGraphicFramePr>
          <p:cNvPr id="6" name="对象 5"/>
          <p:cNvGraphicFramePr/>
          <p:nvPr/>
        </p:nvGraphicFramePr>
        <p:xfrm>
          <a:off x="8549641" y="911860"/>
          <a:ext cx="1001395" cy="421640"/>
        </p:xfrm>
        <a:graphic>
          <a:graphicData uri="http://schemas.openxmlformats.org/presentationml/2006/ole">
            <mc:AlternateContent xmlns:mc="http://schemas.openxmlformats.org/markup-compatibility/2006">
              <mc:Choice xmlns:v="urn:schemas-microsoft-com:vml" Requires="v">
                <p:oleObj spid="_x0000_s7" name="" r:id="rId7" imgW="405765" imgH="177165" progId="Equation.KSEE3">
                  <p:embed/>
                </p:oleObj>
              </mc:Choice>
              <mc:Fallback>
                <p:oleObj name="" r:id="rId7" imgW="405765" imgH="177165" progId="Equation.KSEE3">
                  <p:embed/>
                  <p:pic>
                    <p:nvPicPr>
                      <p:cNvPr id="0" name="图片 20"/>
                      <p:cNvPicPr/>
                      <p:nvPr/>
                    </p:nvPicPr>
                    <p:blipFill>
                      <a:blip r:embed="rId8"/>
                      <a:stretch>
                        <a:fillRect/>
                      </a:stretch>
                    </p:blipFill>
                    <p:spPr>
                      <a:xfrm>
                        <a:off x="8549641" y="911860"/>
                        <a:ext cx="1001395" cy="421640"/>
                      </a:xfrm>
                      <a:prstGeom prst="rect">
                        <a:avLst/>
                      </a:prstGeom>
                    </p:spPr>
                  </p:pic>
                </p:oleObj>
              </mc:Fallback>
            </mc:AlternateContent>
          </a:graphicData>
        </a:graphic>
      </p:graphicFrame>
      <p:sp>
        <p:nvSpPr>
          <p:cNvPr id="8" name="文本框 7"/>
          <p:cNvSpPr txBox="1"/>
          <p:nvPr/>
        </p:nvSpPr>
        <p:spPr>
          <a:xfrm>
            <a:off x="395605" y="1574165"/>
            <a:ext cx="7181850" cy="1476375"/>
          </a:xfrm>
          <a:prstGeom prst="rect">
            <a:avLst/>
          </a:prstGeom>
          <a:noFill/>
        </p:spPr>
        <p:txBody>
          <a:bodyPr wrap="square" rtlCol="0">
            <a:spAutoFit/>
          </a:bodyPr>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设</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用</a:t>
            </a:r>
            <a:r>
              <a:rPr lang="en-US" altLang="zh-CN">
                <a:latin typeface="微软雅黑" panose="020B0503020204020204" pitchFamily="34" charset="-122"/>
                <a:ea typeface="微软雅黑" panose="020B0503020204020204" pitchFamily="34" charset="-122"/>
                <a:cs typeface="微软雅黑" panose="020B0503020204020204" pitchFamily="34" charset="-122"/>
              </a:rPr>
              <a:t>freq</a:t>
            </a:r>
            <a:r>
              <a:rPr lang="zh-CN" altLang="en-US">
                <a:latin typeface="微软雅黑" panose="020B0503020204020204" pitchFamily="34" charset="-122"/>
                <a:ea typeface="微软雅黑" panose="020B0503020204020204" pitchFamily="34" charset="-122"/>
                <a:cs typeface="微软雅黑" panose="020B0503020204020204" pitchFamily="34" charset="-122"/>
              </a:rPr>
              <a:t>来定义</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中出现的频率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 name="对象 8"/>
          <p:cNvGraphicFramePr/>
          <p:nvPr/>
        </p:nvGraphicFramePr>
        <p:xfrm>
          <a:off x="712470" y="1692275"/>
          <a:ext cx="1691640" cy="415290"/>
        </p:xfrm>
        <a:graphic>
          <a:graphicData uri="http://schemas.openxmlformats.org/presentationml/2006/ole">
            <mc:AlternateContent xmlns:mc="http://schemas.openxmlformats.org/markup-compatibility/2006">
              <mc:Choice xmlns:v="urn:schemas-microsoft-com:vml" Requires="v">
                <p:oleObj spid="_x0000_s10" name="" r:id="rId9" imgW="685800" imgH="203200" progId="Equation.KSEE3">
                  <p:embed/>
                </p:oleObj>
              </mc:Choice>
              <mc:Fallback>
                <p:oleObj name="" r:id="rId9" imgW="685800" imgH="203200" progId="Equation.KSEE3">
                  <p:embed/>
                  <p:pic>
                    <p:nvPicPr>
                      <p:cNvPr id="0" name="图片 20"/>
                      <p:cNvPicPr/>
                      <p:nvPr/>
                    </p:nvPicPr>
                    <p:blipFill>
                      <a:blip r:embed="rId10"/>
                      <a:stretch>
                        <a:fillRect/>
                      </a:stretch>
                    </p:blipFill>
                    <p:spPr>
                      <a:xfrm>
                        <a:off x="712470" y="1692275"/>
                        <a:ext cx="1691640" cy="415290"/>
                      </a:xfrm>
                      <a:prstGeom prst="rect">
                        <a:avLst/>
                      </a:prstGeom>
                    </p:spPr>
                  </p:pic>
                </p:oleObj>
              </mc:Fallback>
            </mc:AlternateContent>
          </a:graphicData>
        </a:graphic>
      </p:graphicFrame>
      <p:graphicFrame>
        <p:nvGraphicFramePr>
          <p:cNvPr id="11" name="对象 10"/>
          <p:cNvGraphicFramePr/>
          <p:nvPr/>
        </p:nvGraphicFramePr>
        <p:xfrm>
          <a:off x="1848486" y="2049145"/>
          <a:ext cx="437515" cy="421640"/>
        </p:xfrm>
        <a:graphic>
          <a:graphicData uri="http://schemas.openxmlformats.org/presentationml/2006/ole">
            <mc:AlternateContent xmlns:mc="http://schemas.openxmlformats.org/markup-compatibility/2006">
              <mc:Choice xmlns:v="urn:schemas-microsoft-com:vml" Requires="v">
                <p:oleObj spid="_x0000_s15" name="" r:id="rId11" imgW="177165" imgH="177165" progId="Equation.KSEE3">
                  <p:embed/>
                </p:oleObj>
              </mc:Choice>
              <mc:Fallback>
                <p:oleObj name="" r:id="rId11" imgW="177165" imgH="177165" progId="Equation.KSEE3">
                  <p:embed/>
                  <p:pic>
                    <p:nvPicPr>
                      <p:cNvPr id="0" name="图片 20"/>
                      <p:cNvPicPr/>
                      <p:nvPr/>
                    </p:nvPicPr>
                    <p:blipFill>
                      <a:blip r:embed="rId4"/>
                      <a:stretch>
                        <a:fillRect/>
                      </a:stretch>
                    </p:blipFill>
                    <p:spPr>
                      <a:xfrm>
                        <a:off x="1848486" y="2049145"/>
                        <a:ext cx="437515" cy="421640"/>
                      </a:xfrm>
                      <a:prstGeom prst="rect">
                        <a:avLst/>
                      </a:prstGeom>
                    </p:spPr>
                  </p:pic>
                </p:oleObj>
              </mc:Fallback>
            </mc:AlternateContent>
          </a:graphicData>
        </a:graphic>
      </p:graphicFrame>
      <p:graphicFrame>
        <p:nvGraphicFramePr>
          <p:cNvPr id="16" name="对象 15"/>
          <p:cNvGraphicFramePr/>
          <p:nvPr/>
        </p:nvGraphicFramePr>
        <p:xfrm>
          <a:off x="2562543" y="2143760"/>
          <a:ext cx="375920" cy="332740"/>
        </p:xfrm>
        <a:graphic>
          <a:graphicData uri="http://schemas.openxmlformats.org/presentationml/2006/ole">
            <mc:AlternateContent xmlns:mc="http://schemas.openxmlformats.org/markup-compatibility/2006">
              <mc:Choice xmlns:v="urn:schemas-microsoft-com:vml" Requires="v">
                <p:oleObj spid="_x0000_s17" name="" r:id="rId12" imgW="152400" imgH="139700" progId="Equation.KSEE3">
                  <p:embed/>
                </p:oleObj>
              </mc:Choice>
              <mc:Fallback>
                <p:oleObj name="" r:id="rId12" imgW="152400" imgH="139700" progId="Equation.KSEE3">
                  <p:embed/>
                  <p:pic>
                    <p:nvPicPr>
                      <p:cNvPr id="0" name="图片 20"/>
                      <p:cNvPicPr/>
                      <p:nvPr/>
                    </p:nvPicPr>
                    <p:blipFill>
                      <a:blip r:embed="rId6"/>
                      <a:stretch>
                        <a:fillRect/>
                      </a:stretch>
                    </p:blipFill>
                    <p:spPr>
                      <a:xfrm>
                        <a:off x="2562543" y="2143760"/>
                        <a:ext cx="375920" cy="332740"/>
                      </a:xfrm>
                      <a:prstGeom prst="rect">
                        <a:avLst/>
                      </a:prstGeom>
                    </p:spPr>
                  </p:pic>
                </p:oleObj>
              </mc:Fallback>
            </mc:AlternateContent>
          </a:graphicData>
        </a:graphic>
      </p:graphicFrame>
      <p:pic>
        <p:nvPicPr>
          <p:cNvPr id="19" name="图片 18"/>
          <p:cNvPicPr>
            <a:picLocks noChangeAspect="1"/>
          </p:cNvPicPr>
          <p:nvPr/>
        </p:nvPicPr>
        <p:blipFill>
          <a:blip r:embed="rId13"/>
          <a:stretch>
            <a:fillRect/>
          </a:stretch>
        </p:blipFill>
        <p:spPr>
          <a:xfrm>
            <a:off x="846455" y="2650490"/>
            <a:ext cx="7153275" cy="400050"/>
          </a:xfrm>
          <a:prstGeom prst="rect">
            <a:avLst/>
          </a:prstGeom>
        </p:spPr>
      </p:pic>
      <p:pic>
        <p:nvPicPr>
          <p:cNvPr id="20" name="图片 19"/>
          <p:cNvPicPr>
            <a:picLocks noChangeAspect="1"/>
          </p:cNvPicPr>
          <p:nvPr/>
        </p:nvPicPr>
        <p:blipFill>
          <a:blip r:embed="rId14"/>
          <a:stretch>
            <a:fillRect/>
          </a:stretch>
        </p:blipFill>
        <p:spPr>
          <a:xfrm>
            <a:off x="846455" y="3339465"/>
            <a:ext cx="4267200" cy="400050"/>
          </a:xfrm>
          <a:prstGeom prst="rect">
            <a:avLst/>
          </a:prstGeom>
        </p:spPr>
      </p:pic>
      <p:pic>
        <p:nvPicPr>
          <p:cNvPr id="21" name="图片 20"/>
          <p:cNvPicPr>
            <a:picLocks noChangeAspect="1"/>
          </p:cNvPicPr>
          <p:nvPr/>
        </p:nvPicPr>
        <p:blipFill>
          <a:blip r:embed="rId15"/>
          <a:stretch>
            <a:fillRect/>
          </a:stretch>
        </p:blipFill>
        <p:spPr>
          <a:xfrm>
            <a:off x="937895" y="3900805"/>
            <a:ext cx="3829050" cy="390525"/>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fontAlgn="auto">
              <a:lnSpc>
                <a:spcPct val="150000"/>
              </a:lnSpc>
            </a:pPr>
            <a:endParaRPr lang="en-US">
              <a:latin typeface="微软雅黑" panose="020B0503020204020204" pitchFamily="34" charset="-122"/>
              <a:ea typeface="微软雅黑" panose="020B0503020204020204" pitchFamily="34" charset="-122"/>
            </a:endParaRPr>
          </a:p>
        </p:txBody>
      </p:sp>
      <p:sp>
        <p:nvSpPr>
          <p:cNvPr id="2" name="文本框 1"/>
          <p:cNvSpPr txBox="1"/>
          <p:nvPr/>
        </p:nvSpPr>
        <p:spPr>
          <a:xfrm>
            <a:off x="112395" y="619125"/>
            <a:ext cx="11993245" cy="3415030"/>
          </a:xfrm>
          <a:prstGeom prst="rect">
            <a:avLst/>
          </a:prstGeom>
          <a:noFill/>
        </p:spPr>
        <p:txBody>
          <a:bodyPr wrap="square" rtlCol="0">
            <a:spAutoFit/>
          </a:bodyPr>
          <a:p>
            <a:pPr fontAlgn="auto">
              <a:lnSpc>
                <a:spcPct val="150000"/>
              </a:lnSpc>
            </a:pP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定义：上下文</a:t>
            </a:r>
            <a:endPar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将</a:t>
            </a:r>
            <a:r>
              <a:rPr lang="en-US" altLang="zh-CN">
                <a:latin typeface="微软雅黑" panose="020B0503020204020204" pitchFamily="34" charset="-122"/>
                <a:ea typeface="微软雅黑" panose="020B0503020204020204" pitchFamily="34" charset="-122"/>
                <a:cs typeface="微软雅黑" panose="020B0503020204020204" pitchFamily="34" charset="-122"/>
              </a:rPr>
              <a:t>σ’</a:t>
            </a:r>
            <a:r>
              <a:rPr lang="zh-CN" altLang="en-US">
                <a:latin typeface="微软雅黑" panose="020B0503020204020204" pitchFamily="34" charset="-122"/>
                <a:ea typeface="微软雅黑" panose="020B0503020204020204" pitchFamily="34" charset="-122"/>
                <a:cs typeface="微软雅黑" panose="020B0503020204020204" pitchFamily="34" charset="-122"/>
              </a:rPr>
              <a:t>的上下文定义为关于</a:t>
            </a:r>
            <a:r>
              <a:rPr lang="en-US" altLang="zh-CN">
                <a:latin typeface="微软雅黑" panose="020B0503020204020204" pitchFamily="34" charset="-122"/>
                <a:ea typeface="微软雅黑" panose="020B0503020204020204" pitchFamily="34" charset="-122"/>
                <a:cs typeface="微软雅黑" panose="020B0503020204020204" pitchFamily="34" charset="-122"/>
              </a:rPr>
              <a:t>σ</a:t>
            </a:r>
            <a:r>
              <a:rPr lang="zh-CN" altLang="en-US">
                <a:latin typeface="微软雅黑" panose="020B0503020204020204" pitchFamily="34" charset="-122"/>
                <a:ea typeface="微软雅黑" panose="020B0503020204020204" pitchFamily="34" charset="-122"/>
                <a:cs typeface="微软雅黑" panose="020B0503020204020204" pitchFamily="34" charset="-122"/>
              </a:rPr>
              <a:t>的函数</a:t>
            </a:r>
            <a:r>
              <a:rPr lang="en-US" altLang="zh-CN">
                <a:latin typeface="微软雅黑" panose="020B0503020204020204" pitchFamily="34" charset="-122"/>
                <a:ea typeface="微软雅黑" panose="020B0503020204020204" pitchFamily="34" charset="-122"/>
                <a:cs typeface="微软雅黑" panose="020B0503020204020204" pitchFamily="34" charset="-122"/>
              </a:rPr>
              <a:t>con</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比如说，在</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中，</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此外，设</a:t>
            </a:r>
            <a:r>
              <a:rPr lang="en-US" altLang="zh-CN">
                <a:latin typeface="微软雅黑" panose="020B0503020204020204" pitchFamily="34" charset="-122"/>
                <a:ea typeface="微软雅黑" panose="020B0503020204020204" pitchFamily="34" charset="-122"/>
                <a:cs typeface="微软雅黑" panose="020B0503020204020204" pitchFamily="34" charset="-122"/>
              </a:rPr>
              <a:t>                             , cov</a:t>
            </a:r>
            <a:r>
              <a:rPr lang="zh-CN" altLang="en-US">
                <a:latin typeface="微软雅黑" panose="020B0503020204020204" pitchFamily="34" charset="-122"/>
                <a:ea typeface="微软雅黑" panose="020B0503020204020204" pitchFamily="34" charset="-122"/>
                <a:cs typeface="微软雅黑" panose="020B0503020204020204" pitchFamily="34" charset="-122"/>
              </a:rPr>
              <a:t>表示一个函数，它返回在给定上下文中出现的迹中所有子序列，即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97485" y="1935480"/>
            <a:ext cx="9696450" cy="352425"/>
          </a:xfrm>
          <a:prstGeom prst="rect">
            <a:avLst/>
          </a:prstGeom>
        </p:spPr>
      </p:pic>
      <p:graphicFrame>
        <p:nvGraphicFramePr>
          <p:cNvPr id="9" name="对象 8"/>
          <p:cNvGraphicFramePr/>
          <p:nvPr/>
        </p:nvGraphicFramePr>
        <p:xfrm>
          <a:off x="1147445" y="3608705"/>
          <a:ext cx="2005330" cy="420370"/>
        </p:xfrm>
        <a:graphic>
          <a:graphicData uri="http://schemas.openxmlformats.org/presentationml/2006/ole">
            <mc:AlternateContent xmlns:mc="http://schemas.openxmlformats.org/markup-compatibility/2006">
              <mc:Choice xmlns:v="urn:schemas-microsoft-com:vml" Requires="v">
                <p:oleObj spid="_x0000_s10" name="" r:id="rId3" imgW="812800" imgH="215900" progId="Equation.KSEE3">
                  <p:embed/>
                </p:oleObj>
              </mc:Choice>
              <mc:Fallback>
                <p:oleObj name="" r:id="rId3" imgW="812800" imgH="215900" progId="Equation.KSEE3">
                  <p:embed/>
                  <p:pic>
                    <p:nvPicPr>
                      <p:cNvPr id="0" name="图片 20"/>
                      <p:cNvPicPr/>
                      <p:nvPr/>
                    </p:nvPicPr>
                    <p:blipFill>
                      <a:blip r:embed="rId4"/>
                      <a:stretch>
                        <a:fillRect/>
                      </a:stretch>
                    </p:blipFill>
                    <p:spPr>
                      <a:xfrm>
                        <a:off x="1147445" y="3608705"/>
                        <a:ext cx="2005330" cy="420370"/>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1203325" y="4138930"/>
            <a:ext cx="7153275" cy="447675"/>
          </a:xfrm>
          <a:prstGeom prst="rect">
            <a:avLst/>
          </a:prstGeom>
        </p:spPr>
      </p:pic>
      <p:graphicFrame>
        <p:nvGraphicFramePr>
          <p:cNvPr id="8" name="对象 7">
            <a:hlinkClick r:id="" action="ppaction://ole?verb="/>
          </p:cNvPr>
          <p:cNvGraphicFramePr>
            <a:graphicFrameLocks noChangeAspect="1"/>
          </p:cNvGraphicFramePr>
          <p:nvPr/>
        </p:nvGraphicFramePr>
        <p:xfrm>
          <a:off x="1330960" y="2375535"/>
          <a:ext cx="2466975" cy="365125"/>
        </p:xfrm>
        <a:graphic>
          <a:graphicData uri="http://schemas.openxmlformats.org/presentationml/2006/ole">
            <mc:AlternateContent xmlns:mc="http://schemas.openxmlformats.org/markup-compatibility/2006">
              <mc:Choice xmlns:v="urn:schemas-microsoft-com:vml" Requires="v">
                <p:oleObj spid="_x0000_s1026" name="" r:id="rId6" imgW="1193800" imgH="203200" progId="Equation.KSEE3">
                  <p:embed/>
                </p:oleObj>
              </mc:Choice>
              <mc:Fallback>
                <p:oleObj name="" r:id="rId6" imgW="1193800" imgH="203200" progId="Equation.KSEE3">
                  <p:embed/>
                  <p:pic>
                    <p:nvPicPr>
                      <p:cNvPr id="0" name="图片 1025"/>
                      <p:cNvPicPr/>
                      <p:nvPr/>
                    </p:nvPicPr>
                    <p:blipFill>
                      <a:blip r:embed="rId7"/>
                      <a:stretch>
                        <a:fillRect/>
                      </a:stretch>
                    </p:blipFill>
                    <p:spPr>
                      <a:xfrm>
                        <a:off x="1330960" y="2375535"/>
                        <a:ext cx="2466975" cy="36512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142740" y="2366645"/>
          <a:ext cx="7583170" cy="374015"/>
        </p:xfrm>
        <a:graphic>
          <a:graphicData uri="http://schemas.openxmlformats.org/presentationml/2006/ole">
            <mc:AlternateContent xmlns:mc="http://schemas.openxmlformats.org/markup-compatibility/2006">
              <mc:Choice xmlns:v="urn:schemas-microsoft-com:vml" Requires="v">
                <p:oleObj spid="_x0000_s1027" name="" r:id="rId8" imgW="4381500" imgH="215900" progId="Equation.KSEE3">
                  <p:embed/>
                </p:oleObj>
              </mc:Choice>
              <mc:Fallback>
                <p:oleObj name="" r:id="rId8" imgW="4381500" imgH="215900" progId="Equation.KSEE3">
                  <p:embed/>
                  <p:pic>
                    <p:nvPicPr>
                      <p:cNvPr id="0" name="图片 1026"/>
                      <p:cNvPicPr/>
                      <p:nvPr/>
                    </p:nvPicPr>
                    <p:blipFill>
                      <a:blip r:embed="rId9"/>
                      <a:stretch>
                        <a:fillRect/>
                      </a:stretch>
                    </p:blipFill>
                    <p:spPr>
                      <a:xfrm>
                        <a:off x="4142740" y="2366645"/>
                        <a:ext cx="7583170" cy="37401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172970" y="2871470"/>
          <a:ext cx="4977130" cy="365760"/>
        </p:xfrm>
        <a:graphic>
          <a:graphicData uri="http://schemas.openxmlformats.org/presentationml/2006/ole">
            <mc:AlternateContent xmlns:mc="http://schemas.openxmlformats.org/markup-compatibility/2006">
              <mc:Choice xmlns:v="urn:schemas-microsoft-com:vml" Requires="v">
                <p:oleObj spid="_x0000_s1028" name="" r:id="rId10" imgW="2247900" imgH="203200" progId="Equation.KSEE3">
                  <p:embed/>
                </p:oleObj>
              </mc:Choice>
              <mc:Fallback>
                <p:oleObj name="" r:id="rId10" imgW="2247900" imgH="203200" progId="Equation.KSEE3">
                  <p:embed/>
                  <p:pic>
                    <p:nvPicPr>
                      <p:cNvPr id="0" name="图片 1027"/>
                      <p:cNvPicPr/>
                      <p:nvPr/>
                    </p:nvPicPr>
                    <p:blipFill>
                      <a:blip r:embed="rId11"/>
                      <a:stretch>
                        <a:fillRect/>
                      </a:stretch>
                    </p:blipFill>
                    <p:spPr>
                      <a:xfrm>
                        <a:off x="2172970" y="2871470"/>
                        <a:ext cx="4977130" cy="36576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2232660" y="4696460"/>
          <a:ext cx="4260215" cy="745490"/>
        </p:xfrm>
        <a:graphic>
          <a:graphicData uri="http://schemas.openxmlformats.org/presentationml/2006/ole">
            <mc:AlternateContent xmlns:mc="http://schemas.openxmlformats.org/markup-compatibility/2006">
              <mc:Choice xmlns:v="urn:schemas-microsoft-com:vml" Requires="v">
                <p:oleObj spid="_x0000_s17" name="" r:id="rId12" imgW="2209800" imgH="431800" progId="Equation.KSEE3">
                  <p:embed/>
                </p:oleObj>
              </mc:Choice>
              <mc:Fallback>
                <p:oleObj name="" r:id="rId12" imgW="2209800" imgH="431800" progId="Equation.KSEE3">
                  <p:embed/>
                  <p:pic>
                    <p:nvPicPr>
                      <p:cNvPr id="0" name="图片 1027"/>
                      <p:cNvPicPr/>
                      <p:nvPr/>
                    </p:nvPicPr>
                    <p:blipFill>
                      <a:blip r:embed="rId13"/>
                      <a:stretch>
                        <a:fillRect/>
                      </a:stretch>
                    </p:blipFill>
                    <p:spPr>
                      <a:xfrm>
                        <a:off x="2232660" y="4696460"/>
                        <a:ext cx="4260215" cy="745490"/>
                      </a:xfrm>
                      <a:prstGeom prst="rect">
                        <a:avLst/>
                      </a:prstGeom>
                    </p:spPr>
                  </p:pic>
                </p:oleObj>
              </mc:Fallback>
            </mc:AlternateContent>
          </a:graphicData>
        </a:graphic>
      </p:graphicFrame>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文本框 1"/>
          <p:cNvSpPr txBox="1"/>
          <p:nvPr/>
        </p:nvSpPr>
        <p:spPr>
          <a:xfrm>
            <a:off x="368935" y="786130"/>
            <a:ext cx="11822430" cy="4661535"/>
          </a:xfrm>
          <a:prstGeom prst="rect">
            <a:avLst/>
          </a:prstGeom>
          <a:noFill/>
        </p:spPr>
        <p:txBody>
          <a:bodyPr wrap="square" rtlCol="0" anchor="t">
            <a:spAutoFit/>
          </a:bodyPr>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基本思想：我们的目标是根据特定上下文之间子序列的出现概率来检测和替换异常值行为。如果此概率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低于给定的阈值，我们将该行为视为异常值。为了获得这些概率，我们定义覆盖概率如下。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定义</a:t>
            </a:r>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：覆盖度</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分子计算在整个事件日志中</a:t>
            </a:r>
            <a:r>
              <a:rPr lang="en-US" altLang="zh-CN">
                <a:latin typeface="微软雅黑" panose="020B0503020204020204" pitchFamily="34" charset="-122"/>
                <a:ea typeface="微软雅黑" panose="020B0503020204020204" pitchFamily="34" charset="-122"/>
                <a:cs typeface="微软雅黑" panose="020B0503020204020204" pitchFamily="34" charset="-122"/>
              </a:rPr>
              <a:t>σ’</a:t>
            </a:r>
            <a:r>
              <a:rPr lang="zh-CN" altLang="en-US">
                <a:latin typeface="微软雅黑" panose="020B0503020204020204" pitchFamily="34" charset="-122"/>
                <a:ea typeface="微软雅黑" panose="020B0503020204020204" pitchFamily="34" charset="-122"/>
                <a:cs typeface="微软雅黑" panose="020B0503020204020204" pitchFamily="34" charset="-122"/>
              </a:rPr>
              <a:t>被上下文</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覆盖的次数，分母计算上下文</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覆盖长度</a:t>
            </a:r>
            <a:r>
              <a:rPr lang="en-US" altLang="zh-CN">
                <a:latin typeface="微软雅黑" panose="020B0503020204020204" pitchFamily="34" charset="-122"/>
                <a:ea typeface="微软雅黑" panose="020B0503020204020204" pitchFamily="34" charset="-122"/>
                <a:cs typeface="微软雅黑" panose="020B0503020204020204" pitchFamily="34" charset="-122"/>
              </a:rPr>
              <a:t>≤K</a:t>
            </a:r>
            <a:r>
              <a:rPr lang="zh-CN" altLang="en-US">
                <a:latin typeface="微软雅黑" panose="020B0503020204020204" pitchFamily="34" charset="-122"/>
                <a:ea typeface="微软雅黑" panose="020B0503020204020204" pitchFamily="34" charset="-122"/>
                <a:cs typeface="微软雅黑" panose="020B0503020204020204" pitchFamily="34" charset="-122"/>
              </a:rPr>
              <a:t>的不同子串的次数，显然结果</a:t>
            </a:r>
            <a:r>
              <a:rPr lang="en-US" altLang="zh-CN">
                <a:latin typeface="微软雅黑" panose="020B0503020204020204" pitchFamily="34" charset="-122"/>
                <a:ea typeface="微软雅黑" panose="020B0503020204020204" pitchFamily="34" charset="-122"/>
                <a:cs typeface="微软雅黑" panose="020B0503020204020204" pitchFamily="34" charset="-122"/>
              </a:rPr>
              <a:t>∈[0,1]</a:t>
            </a:r>
            <a:r>
              <a:rPr lang="zh-CN" altLang="en-US">
                <a:latin typeface="微软雅黑" panose="020B0503020204020204" pitchFamily="34" charset="-122"/>
                <a:ea typeface="微软雅黑" panose="020B0503020204020204" pitchFamily="34" charset="-122"/>
                <a:cs typeface="微软雅黑" panose="020B0503020204020204" pitchFamily="34" charset="-122"/>
              </a:rPr>
              <a:t>。较高的值意味着子序列</a:t>
            </a:r>
            <a:r>
              <a:rPr lang="en-US" altLang="zh-CN">
                <a:latin typeface="微软雅黑" panose="020B0503020204020204" pitchFamily="34" charset="-122"/>
                <a:ea typeface="微软雅黑" panose="020B0503020204020204" pitchFamily="34" charset="-122"/>
                <a:cs typeface="微软雅黑" panose="020B0503020204020204" pitchFamily="34" charset="-122"/>
              </a:rPr>
              <a:t>σ’</a:t>
            </a:r>
            <a:r>
              <a:rPr lang="zh-CN" altLang="en-US">
                <a:latin typeface="微软雅黑" panose="020B0503020204020204" pitchFamily="34" charset="-122"/>
                <a:ea typeface="微软雅黑" panose="020B0503020204020204" pitchFamily="34" charset="-122"/>
                <a:cs typeface="微软雅黑" panose="020B0503020204020204" pitchFamily="34" charset="-122"/>
              </a:rPr>
              <a:t>更可能在上下文</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中出现，因此，</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表明如果上下文</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发生，则子序列</a:t>
            </a:r>
            <a:r>
              <a:rPr lang="en-US" altLang="zh-CN">
                <a:latin typeface="微软雅黑" panose="020B0503020204020204" pitchFamily="34" charset="-122"/>
                <a:ea typeface="微软雅黑" panose="020B0503020204020204" pitchFamily="34" charset="-122"/>
                <a:cs typeface="微软雅黑" panose="020B0503020204020204" pitchFamily="34" charset="-122"/>
              </a:rPr>
              <a:t>σ’</a:t>
            </a:r>
            <a:r>
              <a:rPr lang="zh-CN" altLang="en-US">
                <a:latin typeface="微软雅黑" panose="020B0503020204020204" pitchFamily="34" charset="-122"/>
                <a:ea typeface="微软雅黑" panose="020B0503020204020204" pitchFamily="34" charset="-122"/>
                <a:cs typeface="微软雅黑" panose="020B0503020204020204" pitchFamily="34" charset="-122"/>
              </a:rPr>
              <a:t>总是发生在其中。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 name="对象 8"/>
          <p:cNvGraphicFramePr/>
          <p:nvPr/>
        </p:nvGraphicFramePr>
        <p:xfrm>
          <a:off x="2672715" y="2125345"/>
          <a:ext cx="2506980" cy="387350"/>
        </p:xfrm>
        <a:graphic>
          <a:graphicData uri="http://schemas.openxmlformats.org/presentationml/2006/ole">
            <mc:AlternateContent xmlns:mc="http://schemas.openxmlformats.org/markup-compatibility/2006">
              <mc:Choice xmlns:v="urn:schemas-microsoft-com:vml" Requires="v">
                <p:oleObj spid="_x0000_s10" name="" r:id="rId2" imgW="1016000" imgH="215900" progId="Equation.KSEE3">
                  <p:embed/>
                </p:oleObj>
              </mc:Choice>
              <mc:Fallback>
                <p:oleObj name="" r:id="rId2" imgW="1016000" imgH="215900" progId="Equation.KSEE3">
                  <p:embed/>
                  <p:pic>
                    <p:nvPicPr>
                      <p:cNvPr id="0" name="图片 20"/>
                      <p:cNvPicPr/>
                      <p:nvPr/>
                    </p:nvPicPr>
                    <p:blipFill>
                      <a:blip r:embed="rId3"/>
                      <a:stretch>
                        <a:fillRect/>
                      </a:stretch>
                    </p:blipFill>
                    <p:spPr>
                      <a:xfrm>
                        <a:off x="2672715" y="2125345"/>
                        <a:ext cx="2506980" cy="387350"/>
                      </a:xfrm>
                      <a:prstGeom prst="rect">
                        <a:avLst/>
                      </a:prstGeom>
                    </p:spPr>
                  </p:pic>
                </p:oleObj>
              </mc:Fallback>
            </mc:AlternateContent>
          </a:graphicData>
        </a:graphic>
      </p:graphicFrame>
      <p:pic>
        <p:nvPicPr>
          <p:cNvPr id="4" name="图片 3"/>
          <p:cNvPicPr>
            <a:picLocks noChangeAspect="1"/>
          </p:cNvPicPr>
          <p:nvPr/>
        </p:nvPicPr>
        <p:blipFill>
          <a:blip r:embed="rId4"/>
          <a:stretch>
            <a:fillRect/>
          </a:stretch>
        </p:blipFill>
        <p:spPr>
          <a:xfrm>
            <a:off x="368935" y="2541270"/>
            <a:ext cx="10206355" cy="1190625"/>
          </a:xfrm>
          <a:prstGeom prst="rect">
            <a:avLst/>
          </a:prstGeom>
        </p:spPr>
      </p:pic>
      <p:graphicFrame>
        <p:nvGraphicFramePr>
          <p:cNvPr id="5" name="对象 4"/>
          <p:cNvGraphicFramePr/>
          <p:nvPr/>
        </p:nvGraphicFramePr>
        <p:xfrm>
          <a:off x="4424045" y="4215765"/>
          <a:ext cx="1473200" cy="303530"/>
        </p:xfrm>
        <a:graphic>
          <a:graphicData uri="http://schemas.openxmlformats.org/presentationml/2006/ole">
            <mc:AlternateContent xmlns:mc="http://schemas.openxmlformats.org/markup-compatibility/2006">
              <mc:Choice xmlns:v="urn:schemas-microsoft-com:vml" Requires="v">
                <p:oleObj spid="_x0000_s6" name="" r:id="rId5" imgW="596900" imgH="215900" progId="Equation.KSEE3">
                  <p:embed/>
                </p:oleObj>
              </mc:Choice>
              <mc:Fallback>
                <p:oleObj name="" r:id="rId5" imgW="596900" imgH="215900" progId="Equation.KSEE3">
                  <p:embed/>
                  <p:pic>
                    <p:nvPicPr>
                      <p:cNvPr id="0" name="图片 20"/>
                      <p:cNvPicPr/>
                      <p:nvPr/>
                    </p:nvPicPr>
                    <p:blipFill>
                      <a:blip r:embed="rId6"/>
                      <a:stretch>
                        <a:fillRect/>
                      </a:stretch>
                    </p:blipFill>
                    <p:spPr>
                      <a:xfrm>
                        <a:off x="4424045" y="4215765"/>
                        <a:ext cx="1473200" cy="30353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68935" y="4993640"/>
          <a:ext cx="2622550" cy="398145"/>
        </p:xfrm>
        <a:graphic>
          <a:graphicData uri="http://schemas.openxmlformats.org/presentationml/2006/ole">
            <mc:AlternateContent xmlns:mc="http://schemas.openxmlformats.org/markup-compatibility/2006">
              <mc:Choice xmlns:v="urn:schemas-microsoft-com:vml" Requires="v">
                <p:oleObj spid="_x0000_s2049" name="" r:id="rId7" imgW="1422400" imgH="215900" progId="Equation.KSEE3">
                  <p:embed/>
                </p:oleObj>
              </mc:Choice>
              <mc:Fallback>
                <p:oleObj name="" r:id="rId7" imgW="1422400" imgH="215900" progId="Equation.KSEE3">
                  <p:embed/>
                  <p:pic>
                    <p:nvPicPr>
                      <p:cNvPr id="0" name="图片 2048"/>
                      <p:cNvPicPr/>
                      <p:nvPr/>
                    </p:nvPicPr>
                    <p:blipFill>
                      <a:blip r:embed="rId8"/>
                      <a:stretch>
                        <a:fillRect/>
                      </a:stretch>
                    </p:blipFill>
                    <p:spPr>
                      <a:xfrm>
                        <a:off x="368935" y="4993640"/>
                        <a:ext cx="2622550" cy="39814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554355" y="5614353"/>
          <a:ext cx="6743700" cy="726440"/>
        </p:xfrm>
        <a:graphic>
          <a:graphicData uri="http://schemas.openxmlformats.org/presentationml/2006/ole">
            <mc:AlternateContent xmlns:mc="http://schemas.openxmlformats.org/markup-compatibility/2006">
              <mc:Choice xmlns:v="urn:schemas-microsoft-com:vml" Requires="v">
                <p:oleObj spid="_x0000_s15" name="" r:id="rId9" imgW="3657600" imgH="393700" progId="Equation.KSEE3">
                  <p:embed/>
                </p:oleObj>
              </mc:Choice>
              <mc:Fallback>
                <p:oleObj name="" r:id="rId9" imgW="3657600" imgH="393700" progId="Equation.KSEE3">
                  <p:embed/>
                  <p:pic>
                    <p:nvPicPr>
                      <p:cNvPr id="0" name="图片 2048"/>
                      <p:cNvPicPr/>
                      <p:nvPr/>
                    </p:nvPicPr>
                    <p:blipFill>
                      <a:blip r:embed="rId10"/>
                      <a:stretch>
                        <a:fillRect/>
                      </a:stretch>
                    </p:blipFill>
                    <p:spPr>
                      <a:xfrm>
                        <a:off x="554355" y="5614353"/>
                        <a:ext cx="6743700" cy="726440"/>
                      </a:xfrm>
                      <a:prstGeom prst="rect">
                        <a:avLst/>
                      </a:prstGeom>
                    </p:spPr>
                  </p:pic>
                </p:oleObj>
              </mc:Fallback>
            </mc:AlternateContent>
          </a:graphicData>
        </a:graphic>
      </p:graphicFrame>
      <p:graphicFrame>
        <p:nvGraphicFramePr>
          <p:cNvPr id="16" name="对象 15"/>
          <p:cNvGraphicFramePr/>
          <p:nvPr/>
        </p:nvGraphicFramePr>
        <p:xfrm>
          <a:off x="8685530" y="4215765"/>
          <a:ext cx="1473200" cy="303530"/>
        </p:xfrm>
        <a:graphic>
          <a:graphicData uri="http://schemas.openxmlformats.org/presentationml/2006/ole">
            <mc:AlternateContent xmlns:mc="http://schemas.openxmlformats.org/markup-compatibility/2006">
              <mc:Choice xmlns:v="urn:schemas-microsoft-com:vml" Requires="v">
                <p:oleObj spid="_x0000_s17" name="" r:id="rId11" imgW="596900" imgH="215900" progId="Equation.KSEE3">
                  <p:embed/>
                </p:oleObj>
              </mc:Choice>
              <mc:Fallback>
                <p:oleObj name="" r:id="rId11" imgW="596900" imgH="215900" progId="Equation.KSEE3">
                  <p:embed/>
                  <p:pic>
                    <p:nvPicPr>
                      <p:cNvPr id="0" name="图片 20"/>
                      <p:cNvPicPr/>
                      <p:nvPr/>
                    </p:nvPicPr>
                    <p:blipFill>
                      <a:blip r:embed="rId6"/>
                      <a:stretch>
                        <a:fillRect/>
                      </a:stretch>
                    </p:blipFill>
                    <p:spPr>
                      <a:xfrm>
                        <a:off x="8685530" y="4215765"/>
                        <a:ext cx="1473200" cy="303530"/>
                      </a:xfrm>
                      <a:prstGeom prst="rect">
                        <a:avLst/>
                      </a:prstGeom>
                    </p:spPr>
                  </p:pic>
                </p:oleObj>
              </mc:Fallback>
            </mc:AlternateContent>
          </a:graphicData>
        </a:graphic>
      </p:graphicFrame>
      <p:graphicFrame>
        <p:nvGraphicFramePr>
          <p:cNvPr id="19" name="对象 18"/>
          <p:cNvGraphicFramePr/>
          <p:nvPr/>
        </p:nvGraphicFramePr>
        <p:xfrm>
          <a:off x="7896225" y="4653280"/>
          <a:ext cx="1473200" cy="303530"/>
        </p:xfrm>
        <a:graphic>
          <a:graphicData uri="http://schemas.openxmlformats.org/presentationml/2006/ole">
            <mc:AlternateContent xmlns:mc="http://schemas.openxmlformats.org/markup-compatibility/2006">
              <mc:Choice xmlns:v="urn:schemas-microsoft-com:vml" Requires="v">
                <p:oleObj spid="_x0000_s20" name="" r:id="rId12" imgW="596900" imgH="215900" progId="Equation.KSEE3">
                  <p:embed/>
                </p:oleObj>
              </mc:Choice>
              <mc:Fallback>
                <p:oleObj name="" r:id="rId12" imgW="596900" imgH="215900" progId="Equation.KSEE3">
                  <p:embed/>
                  <p:pic>
                    <p:nvPicPr>
                      <p:cNvPr id="0" name="图片 20"/>
                      <p:cNvPicPr/>
                      <p:nvPr/>
                    </p:nvPicPr>
                    <p:blipFill>
                      <a:blip r:embed="rId6"/>
                      <a:stretch>
                        <a:fillRect/>
                      </a:stretch>
                    </p:blipFill>
                    <p:spPr>
                      <a:xfrm>
                        <a:off x="7896225" y="4653280"/>
                        <a:ext cx="1473200" cy="303530"/>
                      </a:xfrm>
                      <a:prstGeom prst="rect">
                        <a:avLst/>
                      </a:prstGeom>
                    </p:spPr>
                  </p:pic>
                </p:oleObj>
              </mc:Fallback>
            </mc:AlternateContent>
          </a:graphicData>
        </a:graphic>
      </p:graphicFrame>
      <p:graphicFrame>
        <p:nvGraphicFramePr>
          <p:cNvPr id="21" name="对象 20"/>
          <p:cNvGraphicFramePr/>
          <p:nvPr/>
        </p:nvGraphicFramePr>
        <p:xfrm>
          <a:off x="4565015" y="5040630"/>
          <a:ext cx="1473200" cy="303530"/>
        </p:xfrm>
        <a:graphic>
          <a:graphicData uri="http://schemas.openxmlformats.org/presentationml/2006/ole">
            <mc:AlternateContent xmlns:mc="http://schemas.openxmlformats.org/markup-compatibility/2006">
              <mc:Choice xmlns:v="urn:schemas-microsoft-com:vml" Requires="v">
                <p:oleObj spid="_x0000_s22" name="" r:id="rId13" imgW="596900" imgH="215900" progId="Equation.KSEE3">
                  <p:embed/>
                </p:oleObj>
              </mc:Choice>
              <mc:Fallback>
                <p:oleObj name="" r:id="rId13" imgW="596900" imgH="215900" progId="Equation.KSEE3">
                  <p:embed/>
                  <p:pic>
                    <p:nvPicPr>
                      <p:cNvPr id="0" name="图片 20"/>
                      <p:cNvPicPr/>
                      <p:nvPr/>
                    </p:nvPicPr>
                    <p:blipFill>
                      <a:blip r:embed="rId6"/>
                      <a:stretch>
                        <a:fillRect/>
                      </a:stretch>
                    </p:blipFill>
                    <p:spPr>
                      <a:xfrm>
                        <a:off x="4565015" y="5040630"/>
                        <a:ext cx="1473200" cy="303530"/>
                      </a:xfrm>
                      <a:prstGeom prst="rect">
                        <a:avLst/>
                      </a:prstGeom>
                    </p:spPr>
                  </p:pic>
                </p:oleObj>
              </mc:Fallback>
            </mc:AlternateContent>
          </a:graphicData>
        </a:graphic>
      </p:graphicFrame>
      <p:pic>
        <p:nvPicPr>
          <p:cNvPr id="23" name="图片 22"/>
          <p:cNvPicPr>
            <a:picLocks noChangeAspect="1"/>
          </p:cNvPicPr>
          <p:nvPr/>
        </p:nvPicPr>
        <p:blipFill>
          <a:blip r:embed="rId14"/>
          <a:stretch>
            <a:fillRect/>
          </a:stretch>
        </p:blipFill>
        <p:spPr>
          <a:xfrm>
            <a:off x="7611745" y="1375410"/>
            <a:ext cx="4267200" cy="409448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fontAlgn="auto">
              <a:lnSpc>
                <a:spcPct val="150000"/>
              </a:lnSpc>
            </a:pPr>
            <a:endParaRPr lang="en-US">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4506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fontAlgn="auto">
              <a:lnSpc>
                <a:spcPct val="150000"/>
              </a:lnSpc>
            </a:pPr>
            <a:endParaRPr lang="en-US">
              <a:latin typeface="微软雅黑" panose="020B0503020204020204" pitchFamily="34" charset="-122"/>
              <a:ea typeface="微软雅黑" panose="020B0503020204020204" pitchFamily="34" charset="-122"/>
            </a:endParaRPr>
          </a:p>
        </p:txBody>
      </p:sp>
      <p:sp>
        <p:nvSpPr>
          <p:cNvPr id="3" name="文本框 2"/>
          <p:cNvSpPr txBox="1"/>
          <p:nvPr/>
        </p:nvSpPr>
        <p:spPr>
          <a:xfrm>
            <a:off x="186690" y="619125"/>
            <a:ext cx="11118850" cy="1753235"/>
          </a:xfrm>
          <a:prstGeom prst="rect">
            <a:avLst/>
          </a:prstGeom>
          <a:noFill/>
        </p:spPr>
        <p:txBody>
          <a:bodyPr wrap="square" rtlCol="0" anchor="t">
            <a:spAutoFit/>
          </a:bodyPr>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在迹&lt;a, b, b, c, d, e, f, h&gt;中，如果我们将(&lt;b&gt;,&lt; c&gt;)视为频繁上下文，通过将子序列&lt;b&gt;替换为</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，这更有可能发生在此上下文中，我们得到&lt;a, b, c, d, e, f, h&gt;，不再是异常值。</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考虑迹线 σ =&lt; a, d, b, d, c, f, h&gt;。根据整个事件日志，通过具有重要的上下文(&lt;a&gt;,&lt;b&gt;)，我们期望</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它发生在其中而不是&lt;d&gt;。因此，通过这种替换，我们将有&lt;a, b, d, c, f, h&gt;。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对象 -2147482624"/>
          <p:cNvGraphicFramePr>
            <a:graphicFrameLocks noChangeAspect="1"/>
          </p:cNvGraphicFramePr>
          <p:nvPr/>
        </p:nvGraphicFramePr>
        <p:xfrm>
          <a:off x="10147300" y="761365"/>
          <a:ext cx="297180" cy="327660"/>
        </p:xfrm>
        <a:graphic>
          <a:graphicData uri="http://schemas.openxmlformats.org/presentationml/2006/ole">
            <mc:AlternateContent xmlns:mc="http://schemas.openxmlformats.org/markup-compatibility/2006">
              <mc:Choice xmlns:v="urn:schemas-microsoft-com:vml" Requires="v">
                <p:oleObj spid="_x0000_s3076" name="" r:id="rId2" imgW="127000" imgH="139700" progId="Equation.KSEE3">
                  <p:embed/>
                </p:oleObj>
              </mc:Choice>
              <mc:Fallback>
                <p:oleObj name="" r:id="rId2" imgW="127000" imgH="139700" progId="Equation.KSEE3">
                  <p:embed/>
                  <p:pic>
                    <p:nvPicPr>
                      <p:cNvPr id="0" name="图片 3075"/>
                      <p:cNvPicPr/>
                      <p:nvPr/>
                    </p:nvPicPr>
                    <p:blipFill>
                      <a:blip r:embed="rId3"/>
                      <a:stretch>
                        <a:fillRect/>
                      </a:stretch>
                    </p:blipFill>
                    <p:spPr>
                      <a:xfrm>
                        <a:off x="10147300" y="761365"/>
                        <a:ext cx="297180" cy="327660"/>
                      </a:xfrm>
                      <a:prstGeom prst="rect">
                        <a:avLst/>
                      </a:prstGeom>
                      <a:noFill/>
                      <a:ln w="38100">
                        <a:noFill/>
                        <a:miter/>
                      </a:ln>
                    </p:spPr>
                  </p:pic>
                </p:oleObj>
              </mc:Fallback>
            </mc:AlternateContent>
          </a:graphicData>
        </a:graphic>
      </p:graphicFrame>
      <p:graphicFrame>
        <p:nvGraphicFramePr>
          <p:cNvPr id="4" name="对象 -2147482624"/>
          <p:cNvGraphicFramePr>
            <a:graphicFrameLocks noChangeAspect="1"/>
          </p:cNvGraphicFramePr>
          <p:nvPr/>
        </p:nvGraphicFramePr>
        <p:xfrm>
          <a:off x="10561955" y="1599565"/>
          <a:ext cx="297180" cy="327660"/>
        </p:xfrm>
        <a:graphic>
          <a:graphicData uri="http://schemas.openxmlformats.org/presentationml/2006/ole">
            <mc:AlternateContent xmlns:mc="http://schemas.openxmlformats.org/markup-compatibility/2006">
              <mc:Choice xmlns:v="urn:schemas-microsoft-com:vml" Requires="v">
                <p:oleObj spid="_x0000_s5" name="" r:id="rId4" imgW="127000" imgH="139700" progId="Equation.KSEE3">
                  <p:embed/>
                </p:oleObj>
              </mc:Choice>
              <mc:Fallback>
                <p:oleObj name="" r:id="rId4" imgW="127000" imgH="139700" progId="Equation.KSEE3">
                  <p:embed/>
                  <p:pic>
                    <p:nvPicPr>
                      <p:cNvPr id="0" name="图片 3075"/>
                      <p:cNvPicPr/>
                      <p:nvPr/>
                    </p:nvPicPr>
                    <p:blipFill>
                      <a:blip r:embed="rId3"/>
                      <a:stretch>
                        <a:fillRect/>
                      </a:stretch>
                    </p:blipFill>
                    <p:spPr>
                      <a:xfrm>
                        <a:off x="10561955" y="1599565"/>
                        <a:ext cx="297180" cy="327660"/>
                      </a:xfrm>
                      <a:prstGeom prst="rect">
                        <a:avLst/>
                      </a:prstGeom>
                      <a:noFill/>
                      <a:ln w="38100">
                        <a:noFill/>
                        <a:miter/>
                      </a:ln>
                    </p:spPr>
                  </p:pic>
                </p:oleObj>
              </mc:Fallback>
            </mc:AlternateContent>
          </a:graphicData>
        </a:graphic>
      </p:graphicFrame>
      <p:sp>
        <p:nvSpPr>
          <p:cNvPr id="6" name="文本框 5"/>
          <p:cNvSpPr txBox="1"/>
          <p:nvPr/>
        </p:nvSpPr>
        <p:spPr>
          <a:xfrm>
            <a:off x="198755" y="2362835"/>
            <a:ext cx="9948545" cy="1337945"/>
          </a:xfrm>
          <a:prstGeom prst="rect">
            <a:avLst/>
          </a:prstGeom>
          <a:noFill/>
        </p:spPr>
        <p:txBody>
          <a:bodyPr wrap="square" rtlCol="0" anchor="t">
            <a:spAutoFit/>
          </a:bodyPr>
          <a:p>
            <a:pPr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用户通过设置相应的重要性阈值来决定哪些上下文是重要的。事件日志中高于迹的次数乘给定阈值的频率的上下文被视为重要上下文。此外，覆盖子序列（K）和上下文子序列（CL）的最大长度分别由用户指定。请注意，CL 描述了两个值，即 σ1’ 和 σ2’ 的最大长度。</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5" descr="66c33934e27846817069978b4891d34"/>
          <p:cNvPicPr>
            <a:picLocks noChangeAspect="1"/>
          </p:cNvPicPr>
          <p:nvPr/>
        </p:nvPicPr>
        <p:blipFill>
          <a:blip r:embed="rId5"/>
          <a:stretch>
            <a:fillRect/>
          </a:stretch>
        </p:blipFill>
        <p:spPr>
          <a:xfrm>
            <a:off x="1619885" y="3700780"/>
            <a:ext cx="9685655" cy="293687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V="1">
            <a:off x="368769" y="573642"/>
            <a:ext cx="7987812" cy="45719"/>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13387" t="19084" r="10919" b="19084"/>
          <a:stretch>
            <a:fillRect/>
          </a:stretch>
        </p:blipFill>
        <p:spPr>
          <a:xfrm>
            <a:off x="9369425" y="192382"/>
            <a:ext cx="2822575" cy="735140"/>
          </a:xfrm>
          <a:prstGeom prst="rect">
            <a:avLst/>
          </a:prstGeom>
        </p:spPr>
      </p:pic>
      <p:sp>
        <p:nvSpPr>
          <p:cNvPr id="14" name="矩形 13"/>
          <p:cNvSpPr/>
          <p:nvPr/>
        </p:nvSpPr>
        <p:spPr>
          <a:xfrm>
            <a:off x="0" y="-125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矩形 17"/>
          <p:cNvSpPr/>
          <p:nvPr/>
        </p:nvSpPr>
        <p:spPr>
          <a:xfrm>
            <a:off x="0" y="6653059"/>
            <a:ext cx="12192000" cy="204941"/>
          </a:xfrm>
          <a:prstGeom prst="rect">
            <a:avLst/>
          </a:prstGeom>
          <a:solidFill>
            <a:schemeClr val="accent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368935" y="619125"/>
            <a:ext cx="1708150" cy="460375"/>
          </a:xfrm>
          <a:prstGeom prst="rect">
            <a:avLst/>
          </a:prstGeom>
          <a:noFill/>
        </p:spPr>
        <p:txBody>
          <a:bodyPr wrap="square" rtlCol="0">
            <a:spAutoFit/>
          </a:bodyPr>
          <a:p>
            <a:r>
              <a:rPr lang="zh-CN" altLang="en-US" sz="2400" b="1">
                <a:solidFill>
                  <a:srgbClr val="FF0000"/>
                </a:solidFill>
                <a:latin typeface="Times New Roman" panose="02020603050405020304" pitchFamily="18" charset="0"/>
                <a:ea typeface="微软雅黑" panose="020B0503020204020204" pitchFamily="34" charset="-122"/>
              </a:rPr>
              <a:t>方法评估</a:t>
            </a:r>
            <a:endParaRPr lang="zh-CN" altLang="en-US" sz="2400" b="1">
              <a:solidFill>
                <a:srgbClr val="FF0000"/>
              </a:solidFill>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568575" y="2310130"/>
            <a:ext cx="6553200" cy="2695575"/>
          </a:xfrm>
          <a:prstGeom prst="rect">
            <a:avLst/>
          </a:prstGeom>
        </p:spPr>
      </p:pic>
      <p:sp>
        <p:nvSpPr>
          <p:cNvPr id="101" name="文本框 100"/>
          <p:cNvSpPr txBox="1"/>
          <p:nvPr/>
        </p:nvSpPr>
        <p:spPr>
          <a:xfrm>
            <a:off x="267970" y="1197610"/>
            <a:ext cx="8707120" cy="368300"/>
          </a:xfrm>
          <a:prstGeom prst="rect">
            <a:avLst/>
          </a:prstGeom>
          <a:noFill/>
          <a:ln w="9525">
            <a:noFill/>
          </a:ln>
        </p:spPr>
        <p:txBody>
          <a:bodyPr wrap="square">
            <a:spAutoFit/>
          </a:bodyPr>
          <a:p>
            <a:pPr indent="0"/>
            <a:r>
              <a:rPr lang="zh-CN" b="0">
                <a:latin typeface="Times New Roman" panose="02020603050405020304" pitchFamily="18" charset="0"/>
                <a:ea typeface="微软雅黑" panose="020B0503020204020204" pitchFamily="34" charset="-122"/>
                <a:cs typeface="Times New Roman" panose="02020603050405020304" pitchFamily="18" charset="0"/>
              </a:rPr>
              <a:t>为了评估发现的过程模型，我们使用结合了适应度和精度的</a:t>
            </a:r>
            <a:r>
              <a:rPr lang="en-US" b="0">
                <a:latin typeface="Times New Roman" panose="02020603050405020304" pitchFamily="18" charset="0"/>
                <a:ea typeface="微软雅黑" panose="020B0503020204020204" pitchFamily="34" charset="-122"/>
                <a:cs typeface="Times New Roman" panose="02020603050405020304" pitchFamily="18" charset="0"/>
              </a:rPr>
              <a:t> F-Measures </a:t>
            </a:r>
            <a:r>
              <a:rPr lang="zh-CN" b="0">
                <a:latin typeface="Times New Roman" panose="02020603050405020304" pitchFamily="18" charset="0"/>
                <a:ea typeface="微软雅黑" panose="020B0503020204020204" pitchFamily="34" charset="-122"/>
                <a:cs typeface="Times New Roman" panose="02020603050405020304" pitchFamily="18" charset="0"/>
              </a:rPr>
              <a:t>度量：</a:t>
            </a:r>
            <a:endParaRPr lang="zh-CN" altLang="en-US" b="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6" descr="a5ad1fa63e8096eed83dd9d320482c4"/>
          <p:cNvPicPr>
            <a:picLocks noChangeAspect="1"/>
          </p:cNvPicPr>
          <p:nvPr/>
        </p:nvPicPr>
        <p:blipFill>
          <a:blip r:embed="rId3"/>
          <a:stretch>
            <a:fillRect/>
          </a:stretch>
        </p:blipFill>
        <p:spPr>
          <a:xfrm>
            <a:off x="368935" y="1754505"/>
            <a:ext cx="3605530" cy="519430"/>
          </a:xfrm>
          <a:prstGeom prst="rect">
            <a:avLst/>
          </a:prstGeom>
        </p:spPr>
      </p:pic>
      <p:sp>
        <p:nvSpPr>
          <p:cNvPr id="4" name="文本框 3"/>
          <p:cNvSpPr txBox="1"/>
          <p:nvPr/>
        </p:nvSpPr>
        <p:spPr>
          <a:xfrm>
            <a:off x="1276985" y="5227320"/>
            <a:ext cx="10568305" cy="1337945"/>
          </a:xfrm>
          <a:prstGeom prst="rect">
            <a:avLst/>
          </a:prstGeom>
          <a:noFill/>
        </p:spPr>
        <p:txBody>
          <a:bodyPr wrap="square" rtlCol="0" anchor="t">
            <a:spAutoFit/>
          </a:bodyPr>
          <a:p>
            <a:pPr fontAlgn="auto">
              <a:lnSpc>
                <a:spcPct val="150000"/>
              </a:lnSpc>
            </a:pPr>
            <a:r>
              <a:rPr lang="en-US" altLang="zh-CN">
                <a:latin typeface="Times New Roman" panose="02020603050405020304" pitchFamily="18" charset="0"/>
                <a:ea typeface="微软雅黑" panose="020B0503020204020204" pitchFamily="34" charset="-122"/>
              </a:rPr>
              <a:t>                 </a:t>
            </a:r>
            <a:r>
              <a:rPr lang="zh-CN" altLang="en-US">
                <a:latin typeface="Times New Roman" panose="02020603050405020304" pitchFamily="18" charset="0"/>
                <a:ea typeface="微软雅黑" panose="020B0503020204020204" pitchFamily="34" charset="-122"/>
              </a:rPr>
              <a:t>图</a:t>
            </a:r>
            <a:r>
              <a:rPr lang="en-US" altLang="zh-CN">
                <a:latin typeface="Times New Roman" panose="02020603050405020304" pitchFamily="18" charset="0"/>
                <a:ea typeface="微软雅黑" panose="020B0503020204020204" pitchFamily="34" charset="-122"/>
              </a:rPr>
              <a:t>a </a:t>
            </a:r>
            <a:r>
              <a:rPr lang="zh-CN" altLang="en-US">
                <a:latin typeface="Times New Roman" panose="02020603050405020304" pitchFamily="18" charset="0"/>
                <a:ea typeface="微软雅黑" panose="020B0503020204020204" pitchFamily="34" charset="-122"/>
              </a:rPr>
              <a:t>修复日志后的过程模型</a:t>
            </a:r>
            <a:r>
              <a:rPr lang="en-US" altLang="zh-CN">
                <a:latin typeface="Times New Roman" panose="02020603050405020304" pitchFamily="18" charset="0"/>
                <a:ea typeface="微软雅黑" panose="020B0503020204020204" pitchFamily="34" charset="-122"/>
              </a:rPr>
              <a:t>                         </a:t>
            </a:r>
            <a:r>
              <a:rPr lang="zh-CN" altLang="en-US">
                <a:latin typeface="Times New Roman" panose="02020603050405020304" pitchFamily="18" charset="0"/>
                <a:ea typeface="微软雅黑" panose="020B0503020204020204" pitchFamily="34" charset="-122"/>
              </a:rPr>
              <a:t>图</a:t>
            </a:r>
            <a:r>
              <a:rPr lang="en-US" altLang="zh-CN">
                <a:latin typeface="Times New Roman" panose="02020603050405020304" pitchFamily="18" charset="0"/>
                <a:ea typeface="微软雅黑" panose="020B0503020204020204" pitchFamily="34" charset="-122"/>
              </a:rPr>
              <a:t>b </a:t>
            </a:r>
            <a:r>
              <a:rPr lang="zh-CN" altLang="en-US">
                <a:latin typeface="Times New Roman" panose="02020603050405020304" pitchFamily="18" charset="0"/>
                <a:ea typeface="微软雅黑" panose="020B0503020204020204" pitchFamily="34" charset="-122"/>
              </a:rPr>
              <a:t>仅过滤日志噪声后的过程模型</a:t>
            </a:r>
            <a:endParaRPr lang="zh-CN" altLang="en-US">
              <a:latin typeface="Times New Roman" panose="02020603050405020304" pitchFamily="18" charset="0"/>
              <a:ea typeface="微软雅黑" panose="020B0503020204020204" pitchFamily="34" charset="-122"/>
            </a:endParaRPr>
          </a:p>
          <a:p>
            <a:pPr fontAlgn="auto">
              <a:lnSpc>
                <a:spcPct val="150000"/>
              </a:lnSpc>
            </a:pPr>
            <a:r>
              <a:rPr lang="zh-CN" altLang="en-US" b="1">
                <a:solidFill>
                  <a:srgbClr val="FF0000"/>
                </a:solidFill>
                <a:latin typeface="Times New Roman" panose="02020603050405020304" pitchFamily="18" charset="0"/>
                <a:ea typeface="微软雅黑" panose="020B0503020204020204" pitchFamily="34" charset="-122"/>
              </a:rPr>
              <a:t>优点：</a:t>
            </a:r>
            <a:r>
              <a:rPr lang="zh-CN" altLang="en-US">
                <a:latin typeface="Times New Roman" panose="02020603050405020304" pitchFamily="18" charset="0"/>
                <a:ea typeface="微软雅黑" panose="020B0503020204020204" pitchFamily="34" charset="-122"/>
              </a:rPr>
              <a:t>可以帮助流程挖掘在不牺牲适应度的情况下高精度地发现过程模型。</a:t>
            </a:r>
            <a:endParaRPr lang="zh-CN" altLang="en-US">
              <a:latin typeface="Times New Roman" panose="02020603050405020304" pitchFamily="18" charset="0"/>
              <a:ea typeface="微软雅黑" panose="020B0503020204020204" pitchFamily="34" charset="-122"/>
            </a:endParaRPr>
          </a:p>
          <a:p>
            <a:pPr fontAlgn="auto">
              <a:lnSpc>
                <a:spcPct val="150000"/>
              </a:lnSpc>
            </a:pPr>
            <a:r>
              <a:rPr lang="zh-CN" altLang="en-US" b="1">
                <a:solidFill>
                  <a:srgbClr val="FF0000"/>
                </a:solidFill>
                <a:latin typeface="Times New Roman" panose="02020603050405020304" pitchFamily="18" charset="0"/>
                <a:ea typeface="微软雅黑" panose="020B0503020204020204" pitchFamily="34" charset="-122"/>
              </a:rPr>
              <a:t>局限性：</a:t>
            </a:r>
            <a:r>
              <a:rPr lang="zh-CN" altLang="en-US">
                <a:latin typeface="Times New Roman" panose="02020603050405020304" pitchFamily="18" charset="0"/>
                <a:ea typeface="微软雅黑" panose="020B0503020204020204" pitchFamily="34" charset="-122"/>
              </a:rPr>
              <a:t>对于具有大量异常值行为的事件日志，此方法不能同时发现具有高适应性和精度的过程模型。</a:t>
            </a:r>
            <a:endParaRPr lang="zh-CN" altLang="en-US">
              <a:latin typeface="Times New Roman" panose="02020603050405020304" pitchFamily="18" charset="0"/>
              <a:ea typeface="微软雅黑" panose="020B0503020204020204" pitchFamily="34" charset="-122"/>
            </a:endParaRPr>
          </a:p>
        </p:txBody>
      </p:sp>
    </p:spTree>
  </p:cSld>
  <p:clrMapOvr>
    <a:masterClrMapping/>
  </p:clrMapOvr>
  <p:transition spd="slow">
    <p:push dir="u"/>
  </p:transition>
</p:sld>
</file>

<file path=ppt/tags/tag1.xml><?xml version="1.0" encoding="utf-8"?>
<p:tagLst xmlns:p="http://schemas.openxmlformats.org/presentationml/2006/main">
  <p:tag name="KSO_WM_UNIT_PLACING_PICTURE_USER_VIEWPORT" val="{&quot;height&quot;:5992,&quot;width&quot;:11253}"/>
</p:tagLst>
</file>

<file path=ppt/tags/tag2.xml><?xml version="1.0" encoding="utf-8"?>
<p:tagLst xmlns:p="http://schemas.openxmlformats.org/presentationml/2006/main">
  <p:tag name="KSO_WM_UNIT_PLACING_PICTURE_USER_VIEWPORT" val="{&quot;height&quot;:4181,&quot;width&quot;:10800}"/>
</p:tagLst>
</file>

<file path=ppt/tags/tag3.xml><?xml version="1.0" encoding="utf-8"?>
<p:tagLst xmlns:p="http://schemas.openxmlformats.org/presentationml/2006/main">
  <p:tag name="KSO_WM_UNIT_PLACING_PICTURE_USER_VIEWPORT" val="{&quot;height&quot;:1875,&quot;width&quot;:5430}"/>
</p:tagLst>
</file>

<file path=ppt/tags/tag4.xml><?xml version="1.0" encoding="utf-8"?>
<p:tagLst xmlns:p="http://schemas.openxmlformats.org/presentationml/2006/main">
  <p:tag name="KSO_WPP_MARK_KEY" val="d238f565-b1fa-42ad-a2cb-7b4a43afcfaa"/>
  <p:tag name="COMMONDATA" val="eyJoZGlkIjoiNWZkOTM5Yjg3ZDE5NTAzZjcxNzhiNGVmZDU5YjY5Y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3629</Words>
  <Application>WPS 演示</Application>
  <PresentationFormat>宽屏</PresentationFormat>
  <Paragraphs>144</Paragraphs>
  <Slides>16</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44</vt:i4>
      </vt:variant>
      <vt:variant>
        <vt:lpstr>幻灯片标题</vt:lpstr>
      </vt:variant>
      <vt:variant>
        <vt:i4>16</vt:i4>
      </vt:variant>
    </vt:vector>
  </HeadingPairs>
  <TitlesOfParts>
    <vt:vector size="73" baseType="lpstr">
      <vt:lpstr>Arial</vt:lpstr>
      <vt:lpstr>宋体</vt:lpstr>
      <vt:lpstr>Wingdings</vt:lpstr>
      <vt:lpstr>Times New Roman</vt:lpstr>
      <vt:lpstr>楷体</vt:lpstr>
      <vt:lpstr>Cambria</vt:lpstr>
      <vt:lpstr>微软雅黑</vt:lpstr>
      <vt:lpstr>华文细黑</vt:lpstr>
      <vt:lpstr>等线</vt:lpstr>
      <vt:lpstr>Arial Unicode MS</vt:lpstr>
      <vt:lpstr>等线 Light</vt:lpstr>
      <vt:lpstr>Calibri</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Research_SCUT@163.com</dc:creator>
  <cp:lastModifiedBy>Borrr</cp:lastModifiedBy>
  <cp:revision>60</cp:revision>
  <dcterms:created xsi:type="dcterms:W3CDTF">2019-04-07T08:10:00Z</dcterms:created>
  <dcterms:modified xsi:type="dcterms:W3CDTF">2022-10-15T14:36:12Z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6ADE5A27000749548EE882F46CF5752F</vt:lpwstr>
  </property>
  <property fmtid="{D5CDD505-2E9C-101B-9397-08002B2CF9AE}" pid="3" name="KSOProductBuildVer">
    <vt:lpwstr>2052-11.1.0.12598</vt:lpwstr>
  </property>
</Properties>
</file>