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05" r:id="rId3"/>
    <p:sldId id="297" r:id="rId4"/>
    <p:sldId id="296" r:id="rId6"/>
    <p:sldId id="258" r:id="rId7"/>
    <p:sldId id="275" r:id="rId8"/>
    <p:sldId id="294" r:id="rId9"/>
    <p:sldId id="276" r:id="rId10"/>
    <p:sldId id="295" r:id="rId11"/>
    <p:sldId id="274" r:id="rId12"/>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67" autoAdjust="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xml"/><Relationship Id="rId17" Type="http://schemas.openxmlformats.org/officeDocument/2006/relationships/customXml" Target="../customXml/item1.xml"/><Relationship Id="rId16" Type="http://schemas.openxmlformats.org/officeDocument/2006/relationships/customXmlProps" Target="../customXml/itemProps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D0A74-E302-47BF-91DA-685610D038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531A9-DA37-4123-ACB5-E9C7345361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F982E-65C3-4F77-819E-95FE50C6CDE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02D05-470D-43E5-884A-ED6206A4FE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jpeg"/><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BEBA8EAE-BF5A-486C-A8C5-ECC9F3942E4B}">
                <a14:imgProps xmlns:a14="http://schemas.microsoft.com/office/drawing/2010/main">
                  <a14:imgLayer r:embed="rId2">
                    <a14:imgEffect>
                      <a14:artisticGlowDiffused/>
                    </a14:imgEffect>
                  </a14:imgLayer>
                </a14:imgProps>
              </a:ext>
              <a:ext uri="{28A0092B-C50C-407E-A947-70E740481C1C}">
                <a14:useLocalDpi xmlns:a14="http://schemas.microsoft.com/office/drawing/2010/main" val="0"/>
              </a:ext>
            </a:extLst>
          </a:blip>
          <a:stretch>
            <a:fillRect/>
          </a:stretch>
        </p:blipFill>
        <p:spPr>
          <a:xfrm>
            <a:off x="9681562" y="188035"/>
            <a:ext cx="2401650" cy="1585396"/>
          </a:xfrm>
          <a:prstGeom prst="rect">
            <a:avLst/>
          </a:prstGeom>
          <a:ln>
            <a:noFill/>
          </a:ln>
          <a:effectLst>
            <a:softEdge rad="127000"/>
          </a:effectLst>
        </p:spPr>
      </p:pic>
      <p:pic>
        <p:nvPicPr>
          <p:cNvPr id="10" name="图片 9"/>
          <p:cNvPicPr>
            <a:picLocks noChangeAspect="1"/>
          </p:cNvPicPr>
          <p:nvPr/>
        </p:nvPicPr>
        <p:blipFill rotWithShape="1">
          <a:blip r:embed="rId3" cstate="print">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l="3714" r="-264"/>
          <a:stretch>
            <a:fillRect/>
          </a:stretch>
        </p:blipFill>
        <p:spPr>
          <a:xfrm>
            <a:off x="9806166" y="4084322"/>
            <a:ext cx="2387600" cy="2640975"/>
          </a:xfrm>
          <a:prstGeom prst="rect">
            <a:avLst/>
          </a:prstGeom>
          <a:noFill/>
          <a:ln>
            <a:noFill/>
          </a:ln>
          <a:effectLst>
            <a:softEdge rad="127000"/>
          </a:effectLst>
        </p:spPr>
      </p:pic>
      <p:sp>
        <p:nvSpPr>
          <p:cNvPr id="2" name="矩形 1"/>
          <p:cNvSpPr/>
          <p:nvPr/>
        </p:nvSpPr>
        <p:spPr>
          <a:xfrm>
            <a:off x="0" y="1890444"/>
            <a:ext cx="12192000" cy="195209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spcBef>
                <a:spcPct val="0"/>
              </a:spcBef>
            </a:pP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流程挖掘相关数据库及流程</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简化</a:t>
            </a:r>
            <a:endPar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矩形 2"/>
          <p:cNvSpPr/>
          <p:nvPr/>
        </p:nvSpPr>
        <p:spPr>
          <a:xfrm>
            <a:off x="0" y="1746607"/>
            <a:ext cx="12192000" cy="9590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矩形 3"/>
          <p:cNvSpPr/>
          <p:nvPr/>
        </p:nvSpPr>
        <p:spPr>
          <a:xfrm>
            <a:off x="0" y="3914452"/>
            <a:ext cx="12192000" cy="8189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l="13387" t="19084" r="10919" b="19084"/>
          <a:stretch>
            <a:fillRect/>
          </a:stretch>
        </p:blipFill>
        <p:spPr>
          <a:xfrm>
            <a:off x="114301" y="284809"/>
            <a:ext cx="4582730" cy="1193803"/>
          </a:xfrm>
          <a:prstGeom prst="rect">
            <a:avLst/>
          </a:prstGeom>
        </p:spPr>
      </p:pic>
      <p:sp>
        <p:nvSpPr>
          <p:cNvPr id="6" name="矩形 5"/>
          <p:cNvSpPr/>
          <p:nvPr/>
        </p:nvSpPr>
        <p:spPr>
          <a:xfrm>
            <a:off x="9806166" y="4068268"/>
            <a:ext cx="2385834" cy="265702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9572774" y="134150"/>
            <a:ext cx="2619226" cy="156452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0" y="-12559"/>
            <a:ext cx="12192000" cy="128677"/>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文本框 10"/>
          <p:cNvSpPr txBox="1"/>
          <p:nvPr/>
        </p:nvSpPr>
        <p:spPr>
          <a:xfrm>
            <a:off x="4036060" y="4722495"/>
            <a:ext cx="4120515" cy="1014730"/>
          </a:xfrm>
          <a:prstGeom prst="rect">
            <a:avLst/>
          </a:prstGeom>
          <a:noFill/>
        </p:spPr>
        <p:txBody>
          <a:bodyPr wrap="square" rtlCol="0">
            <a:spAutoFit/>
          </a:bodyPr>
          <a:p>
            <a:pPr algn="ctr"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汇报人：陈达</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2022.12.11</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284314" y="412987"/>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文本框 7"/>
          <p:cNvSpPr txBox="1"/>
          <p:nvPr/>
        </p:nvSpPr>
        <p:spPr>
          <a:xfrm>
            <a:off x="467995" y="653415"/>
            <a:ext cx="10834370" cy="1383665"/>
          </a:xfrm>
          <a:prstGeom prst="rect">
            <a:avLst/>
          </a:prstGeom>
          <a:noFill/>
        </p:spPr>
        <p:txBody>
          <a:bodyPr wrap="square" rtlCol="0" anchor="t">
            <a:spAutoFit/>
          </a:bodyPr>
          <a:p>
            <a:pPr fontAlgn="auto">
              <a:lnSpc>
                <a:spcPct val="150000"/>
              </a:lnSpc>
            </a:pP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流程挖掘的相关</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数据库</a:t>
            </a:r>
            <a:endPar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solidFill>
                  <a:srgbClr val="FF0000"/>
                </a:solidFill>
                <a:latin typeface="Times New Roman" panose="02020603050405020304" pitchFamily="18" charset="0"/>
                <a:cs typeface="Times New Roman" panose="02020603050405020304" pitchFamily="18" charset="0"/>
              </a:rPr>
              <a:t>BPI Challenge:</a:t>
            </a:r>
            <a:r>
              <a:rPr lang="zh-CN" altLang="en-US">
                <a:latin typeface="Times New Roman" panose="02020603050405020304" pitchFamily="18" charset="0"/>
                <a:cs typeface="Times New Roman" panose="02020603050405020304" pitchFamily="18" charset="0"/>
              </a:rPr>
              <a:t> IEEE Task Force on Process Mining</a:t>
            </a:r>
            <a:endParaRPr lang="zh-CN" altLang="en-US">
              <a:latin typeface="Times New Roman" panose="02020603050405020304" pitchFamily="18" charset="0"/>
              <a:cs typeface="Times New Roman" panose="02020603050405020304" pitchFamily="18" charset="0"/>
            </a:endParaRPr>
          </a:p>
          <a:p>
            <a:pPr fontAlgn="auto">
              <a:lnSpc>
                <a:spcPct val="150000"/>
              </a:lnSpc>
            </a:pPr>
            <a:r>
              <a:rPr lang="zh-CN" altLang="en-US">
                <a:latin typeface="Times New Roman" panose="02020603050405020304" pitchFamily="18" charset="0"/>
                <a:cs typeface="Times New Roman" panose="02020603050405020304" pitchFamily="18" charset="0"/>
              </a:rPr>
              <a:t>https://www.tf-pm.org/competitions-awards/bpi-challenge </a:t>
            </a:r>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200025" y="2232025"/>
            <a:ext cx="5995035" cy="3784600"/>
          </a:xfrm>
          <a:prstGeom prst="rect">
            <a:avLst/>
          </a:prstGeom>
          <a:noFill/>
        </p:spPr>
        <p:txBody>
          <a:bodyPr wrap="square" rtlCol="0" anchor="t">
            <a:spAutoFit/>
          </a:bodyPr>
          <a:p>
            <a:pPr fontAlgn="auto">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2019年的场景数据来源是一家经营涂料和油漆领域的大型跨国公司，包含60个子公司在2018年的采购订单数据。此客户希望通过流程挖掘解决如下问题：</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1、实际流程模型，并获得良好的模型解释</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2、发现流程合规性漏洞，避免潜在的资金损失</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3、流程的吞吐性能，尤其是发票处理的性能，分析其根源原因和获得优化建议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4、有哪些流程偏差？这些偏差有多严重？产生偏差的根源原因是什么？</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5、哪些客户因发票错误等原因产生大量返工？</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403975" y="2498090"/>
            <a:ext cx="5788025" cy="3642360"/>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文本框 2"/>
          <p:cNvSpPr txBox="1"/>
          <p:nvPr/>
        </p:nvSpPr>
        <p:spPr>
          <a:xfrm>
            <a:off x="267335" y="842645"/>
            <a:ext cx="11263630" cy="5477510"/>
          </a:xfrm>
          <a:prstGeom prst="rect">
            <a:avLst/>
          </a:prstGeom>
          <a:noFill/>
        </p:spPr>
        <p:txBody>
          <a:bodyPr wrap="square" rtlCol="0" anchor="t">
            <a:spAutoFit/>
          </a:bodyPr>
          <a:p>
            <a:r>
              <a:rPr lang="zh-CN" altLang="en-US">
                <a:solidFill>
                  <a:srgbClr val="FF0000"/>
                </a:solidFill>
                <a:latin typeface="Times New Roman" panose="02020603050405020304" pitchFamily="18" charset="0"/>
                <a:cs typeface="Times New Roman" panose="02020603050405020304" pitchFamily="18" charset="0"/>
              </a:rPr>
              <a:t>MIMIC Clinical Database</a:t>
            </a:r>
            <a:r>
              <a:rPr lang="en-US" altLang="zh-CN">
                <a:solidFill>
                  <a:srgbClr val="FF0000"/>
                </a:solidFill>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https://physionet.org/content/mimiciii/1.4/</a:t>
            </a:r>
            <a:endParaRPr lang="zh-CN" altLang="en-US">
              <a:latin typeface="Times New Roman" panose="02020603050405020304" pitchFamily="18" charset="0"/>
              <a:cs typeface="Times New Roman" panose="02020603050405020304" pitchFamily="18" charset="0"/>
            </a:endParaRPr>
          </a:p>
          <a:p>
            <a:endParaRPr lang="zh-CN" altLang="en-US"/>
          </a:p>
          <a:p>
            <a:r>
              <a:rPr lang="zh-CN" altLang="en-US"/>
              <a:t>因为在使用医疗数据方面有很多道德</a:t>
            </a:r>
            <a:r>
              <a:rPr lang="zh-CN" altLang="en-US"/>
              <a:t>问题需要注意，以确保数据使用者能够合理、规范地使用这些数据，因此在申请获得这个医疗数据库的使用前，需要进行一些在线培训和测评。</a:t>
            </a:r>
            <a:endParaRPr lang="zh-CN" altLang="en-US"/>
          </a:p>
          <a:p>
            <a:endParaRPr lang="zh-CN" altLang="en-US"/>
          </a:p>
          <a:p>
            <a:endParaRPr lang="zh-CN" altLang="en-US"/>
          </a:p>
          <a:p>
            <a:endParaRPr lang="zh-CN" altLang="en-US"/>
          </a:p>
          <a:p>
            <a:endParaRPr lang="zh-CN" altLang="en-US"/>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sz="1600">
                <a:latin typeface="Times New Roman" panose="02020603050405020304" pitchFamily="18" charset="0"/>
                <a:cs typeface="Times New Roman" panose="02020603050405020304" pitchFamily="18" charset="0"/>
                <a:sym typeface="+mn-ea"/>
              </a:rPr>
              <a:t>[1] Kurniati A P ,  Hall G ,  Hogg D , et al. Process mining in oncology using the MIMIC-III dataset[J]. Journal of Physics Conference, 2017, 971.</a:t>
            </a:r>
            <a:endParaRPr lang="zh-CN" altLang="en-US" sz="1600">
              <a:latin typeface="Times New Roman" panose="02020603050405020304" pitchFamily="18" charset="0"/>
              <a:cs typeface="Times New Roman" panose="02020603050405020304" pitchFamily="18" charset="0"/>
              <a:sym typeface="+mn-ea"/>
            </a:endParaRPr>
          </a:p>
          <a:p>
            <a:r>
              <a:rPr lang="zh-CN" altLang="en-US" sz="1600">
                <a:latin typeface="Times New Roman" panose="02020603050405020304" pitchFamily="18" charset="0"/>
                <a:cs typeface="Times New Roman" panose="02020603050405020304" pitchFamily="18" charset="0"/>
                <a:sym typeface="+mn-ea"/>
              </a:rPr>
              <a:t>[</a:t>
            </a:r>
            <a:r>
              <a:rPr lang="en-US" altLang="zh-CN" sz="1600">
                <a:latin typeface="Times New Roman" panose="02020603050405020304" pitchFamily="18" charset="0"/>
                <a:cs typeface="Times New Roman" panose="02020603050405020304" pitchFamily="18" charset="0"/>
                <a:sym typeface="+mn-ea"/>
              </a:rPr>
              <a:t>2</a:t>
            </a:r>
            <a:r>
              <a:rPr lang="zh-CN" altLang="en-US" sz="1600">
                <a:latin typeface="Times New Roman" panose="02020603050405020304" pitchFamily="18" charset="0"/>
                <a:cs typeface="Times New Roman" panose="02020603050405020304" pitchFamily="18" charset="0"/>
                <a:sym typeface="+mn-ea"/>
              </a:rPr>
              <a:t>] Kurniati A P ,  Rojas E ,  Hogg D , et al. The assessment of data quality issues for process mining in healthcare using Medical Information Mart for Intensive Care III, a freely available e-health record database[J]. Health Informatics Journal, 2018, 25(1):146045821881076.</a:t>
            </a:r>
            <a:endParaRPr lang="zh-CN" altLang="en-US"/>
          </a:p>
        </p:txBody>
      </p:sp>
      <p:pic>
        <p:nvPicPr>
          <p:cNvPr id="6" name="图片 5"/>
          <p:cNvPicPr>
            <a:picLocks noChangeAspect="1"/>
          </p:cNvPicPr>
          <p:nvPr/>
        </p:nvPicPr>
        <p:blipFill>
          <a:blip r:embed="rId2"/>
          <a:stretch>
            <a:fillRect/>
          </a:stretch>
        </p:blipFill>
        <p:spPr>
          <a:xfrm>
            <a:off x="2262505" y="2336165"/>
            <a:ext cx="7273290" cy="840105"/>
          </a:xfrm>
          <a:prstGeom prst="rect">
            <a:avLst/>
          </a:prstGeom>
        </p:spPr>
      </p:pic>
      <p:pic>
        <p:nvPicPr>
          <p:cNvPr id="7" name="图片 6"/>
          <p:cNvPicPr>
            <a:picLocks noChangeAspect="1"/>
          </p:cNvPicPr>
          <p:nvPr/>
        </p:nvPicPr>
        <p:blipFill>
          <a:blip r:embed="rId3"/>
          <a:stretch>
            <a:fillRect/>
          </a:stretch>
        </p:blipFill>
        <p:spPr>
          <a:xfrm>
            <a:off x="2098040" y="3481070"/>
            <a:ext cx="7996555" cy="90932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内容占位符 2"/>
          <p:cNvSpPr txBox="1"/>
          <p:nvPr/>
        </p:nvSpPr>
        <p:spPr>
          <a:xfrm>
            <a:off x="502285" y="699135"/>
            <a:ext cx="10459720" cy="132143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accent1">
                    <a:lumMod val="50000"/>
                  </a:schemeClr>
                </a:solidFill>
                <a:latin typeface="Cambria" panose="02040503050406030204" pitchFamily="18"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accent2">
                    <a:lumMod val="75000"/>
                  </a:schemeClr>
                </a:solidFill>
                <a:latin typeface="Cambria" panose="02040503050406030204" pitchFamily="18"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mbria" panose="02040503050406030204" pitchFamily="18"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1800" dirty="0">
                <a:latin typeface="微软雅黑" panose="020B0503020204020204" pitchFamily="34" charset="-122"/>
              </a:rPr>
              <a:t>如何处理复杂流程，使流程模型提供更具有洞察力的</a:t>
            </a:r>
            <a:r>
              <a:rPr lang="zh-CN" altLang="en-US" sz="1800" dirty="0">
                <a:latin typeface="微软雅黑" panose="020B0503020204020204" pitchFamily="34" charset="-122"/>
              </a:rPr>
              <a:t>模型？</a:t>
            </a:r>
            <a:endParaRPr lang="zh-CN" altLang="en-US" sz="1800" dirty="0">
              <a:latin typeface="微软雅黑" panose="020B0503020204020204" pitchFamily="34" charset="-122"/>
            </a:endParaRPr>
          </a:p>
          <a:p>
            <a:pPr>
              <a:lnSpc>
                <a:spcPct val="100000"/>
              </a:lnSpc>
            </a:pPr>
            <a:r>
              <a:rPr lang="zh-CN" altLang="en-US" sz="1800" dirty="0">
                <a:latin typeface="微软雅黑" panose="020B0503020204020204" pitchFamily="34" charset="-122"/>
              </a:rPr>
              <a:t>（</a:t>
            </a:r>
            <a:r>
              <a:rPr lang="en-US" altLang="zh-CN" sz="1800" dirty="0">
                <a:latin typeface="微软雅黑" panose="020B0503020204020204" pitchFamily="34" charset="-122"/>
              </a:rPr>
              <a:t>1</a:t>
            </a:r>
            <a:r>
              <a:rPr lang="zh-CN" altLang="en-US" sz="1800" dirty="0">
                <a:latin typeface="微软雅黑" panose="020B0503020204020204" pitchFamily="34" charset="-122"/>
              </a:rPr>
              <a:t>）从数据预处理方面</a:t>
            </a:r>
            <a:endParaRPr lang="zh-CN" altLang="en-US" sz="1800" dirty="0">
              <a:latin typeface="微软雅黑" panose="020B0503020204020204" pitchFamily="34" charset="-122"/>
            </a:endParaRPr>
          </a:p>
          <a:p>
            <a:pPr>
              <a:lnSpc>
                <a:spcPct val="100000"/>
              </a:lnSpc>
            </a:pPr>
            <a:r>
              <a:rPr lang="zh-CN" altLang="en-US" sz="1800" dirty="0">
                <a:latin typeface="微软雅黑" panose="020B0503020204020204" pitchFamily="34" charset="-122"/>
              </a:rPr>
              <a:t>（</a:t>
            </a:r>
            <a:r>
              <a:rPr lang="en-US" altLang="zh-CN" sz="1800" dirty="0">
                <a:latin typeface="微软雅黑" panose="020B0503020204020204" pitchFamily="34" charset="-122"/>
              </a:rPr>
              <a:t>2</a:t>
            </a:r>
            <a:r>
              <a:rPr lang="zh-CN" altLang="en-US" sz="1800" dirty="0">
                <a:latin typeface="微软雅黑" panose="020B0503020204020204" pitchFamily="34" charset="-122"/>
              </a:rPr>
              <a:t>）从不同算法</a:t>
            </a:r>
            <a:r>
              <a:rPr lang="zh-CN" altLang="en-US" sz="1800" dirty="0">
                <a:latin typeface="微软雅黑" panose="020B0503020204020204" pitchFamily="34" charset="-122"/>
              </a:rPr>
              <a:t>的特性</a:t>
            </a:r>
            <a:r>
              <a:rPr lang="zh-CN" altLang="en-US" sz="1800" dirty="0">
                <a:latin typeface="微软雅黑" panose="020B0503020204020204" pitchFamily="34" charset="-122"/>
              </a:rPr>
              <a:t>方面</a:t>
            </a:r>
            <a:endParaRPr lang="zh-CN" altLang="en-US" sz="1800" dirty="0">
              <a:latin typeface="微软雅黑" panose="020B0503020204020204" pitchFamily="34" charset="-122"/>
            </a:endParaRPr>
          </a:p>
        </p:txBody>
      </p:sp>
      <p:pic>
        <p:nvPicPr>
          <p:cNvPr id="3" name="C9F754DE-2CAD-44b6-B708-469DEB6407EB-1" descr="C:/Users/胜利星/AppData/Local/Temp/wpp.wpiOBUwpp"/>
          <p:cNvPicPr>
            <a:picLocks noChangeAspect="1"/>
          </p:cNvPicPr>
          <p:nvPr/>
        </p:nvPicPr>
        <p:blipFill>
          <a:blip r:embed="rId2"/>
          <a:stretch>
            <a:fillRect/>
          </a:stretch>
        </p:blipFill>
        <p:spPr>
          <a:xfrm>
            <a:off x="502285" y="2255203"/>
            <a:ext cx="7940675" cy="3237865"/>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284314" y="412987"/>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文本框 7"/>
          <p:cNvSpPr txBox="1"/>
          <p:nvPr/>
        </p:nvSpPr>
        <p:spPr>
          <a:xfrm>
            <a:off x="467995" y="653415"/>
            <a:ext cx="10834370" cy="4984750"/>
          </a:xfrm>
          <a:prstGeom prst="rect">
            <a:avLst/>
          </a:prstGeom>
          <a:noFill/>
        </p:spPr>
        <p:txBody>
          <a:bodyPr wrap="square" rtlCol="0" anchor="t">
            <a:spAutoFit/>
          </a:bodyPr>
          <a:p>
            <a:pPr fontAlgn="auto">
              <a:lnSpc>
                <a:spcPct val="150000"/>
              </a:lnSpc>
            </a:pPr>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归纳式挖掘（</a:t>
            </a: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Inductive miner</a:t>
            </a:r>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pPr>
            <a:r>
              <a:rPr lang="zh-CN" altLang="en-US">
                <a:latin typeface="Times New Roman" panose="02020603050405020304" pitchFamily="18" charset="0"/>
                <a:cs typeface="Times New Roman" panose="02020603050405020304" pitchFamily="18" charset="0"/>
              </a:rPr>
              <a:t>Leemans等人提出的一个可扩展的框架，其目的是发现块结构的流程模型，这些模型是可靠的，适合事件日志上的观察行为。该算法以发现流程模型的最小信息为特征。归纳式挖掘算法提供了多项式时间复杂度，提供了可行的计算成本。归纳式挖掘算法似乎具有高保真度，也被认为适用于处理复杂模型抽象中事件记录的可变性。可以用于如：频率分析、聚类、偏差和欺诈检测、时间和瓶颈分析、总体愿景、过程理解和结果价值评估（Leemans et al.，2013）。</a:t>
            </a:r>
            <a:endParaRPr lang="zh-CN" altLang="en-US">
              <a:latin typeface="Times New Roman" panose="02020603050405020304" pitchFamily="18" charset="0"/>
              <a:cs typeface="Times New Roman" panose="02020603050405020304" pitchFamily="18" charset="0"/>
            </a:endParaRPr>
          </a:p>
          <a:p>
            <a:pPr fontAlgn="auto">
              <a:lnSpc>
                <a:spcPct val="150000"/>
              </a:lnSpc>
            </a:pPr>
            <a:endParaRPr lang="zh-CN" altLang="en-US">
              <a:latin typeface="Times New Roman" panose="02020603050405020304" pitchFamily="18" charset="0"/>
              <a:cs typeface="Times New Roman" panose="02020603050405020304" pitchFamily="18" charset="0"/>
            </a:endParaRPr>
          </a:p>
          <a:p>
            <a:pPr fontAlgn="auto">
              <a:lnSpc>
                <a:spcPct val="150000"/>
              </a:lnSpc>
            </a:pPr>
            <a:r>
              <a:rPr lang="zh-CN" altLang="en-US">
                <a:solidFill>
                  <a:srgbClr val="FF0000"/>
                </a:solidFill>
                <a:latin typeface="Times New Roman" panose="02020603050405020304" pitchFamily="18" charset="0"/>
                <a:cs typeface="Times New Roman" panose="02020603050405020304" pitchFamily="18" charset="0"/>
              </a:rPr>
              <a:t>使用</a:t>
            </a:r>
            <a:r>
              <a:rPr lang="en-US" altLang="zh-CN">
                <a:solidFill>
                  <a:srgbClr val="FF0000"/>
                </a:solidFill>
                <a:latin typeface="Times New Roman" panose="02020603050405020304" pitchFamily="18" charset="0"/>
                <a:cs typeface="Times New Roman" panose="02020603050405020304" pitchFamily="18" charset="0"/>
              </a:rPr>
              <a:t>Inductive miner</a:t>
            </a:r>
            <a:r>
              <a:rPr lang="zh-CN" altLang="en-US">
                <a:solidFill>
                  <a:srgbClr val="FF0000"/>
                </a:solidFill>
                <a:latin typeface="Times New Roman" panose="02020603050405020304" pitchFamily="18" charset="0"/>
                <a:cs typeface="Times New Roman" panose="02020603050405020304" pitchFamily="18" charset="0"/>
              </a:rPr>
              <a:t>进行</a:t>
            </a:r>
            <a:r>
              <a:rPr lang="en-US" altLang="zh-CN">
                <a:solidFill>
                  <a:srgbClr val="FF0000"/>
                </a:solidFill>
                <a:latin typeface="Times New Roman" panose="02020603050405020304" pitchFamily="18" charset="0"/>
                <a:cs typeface="Times New Roman" panose="02020603050405020304" pitchFamily="18" charset="0"/>
              </a:rPr>
              <a:t>icu</a:t>
            </a:r>
            <a:r>
              <a:rPr lang="zh-CN" altLang="en-US">
                <a:solidFill>
                  <a:srgbClr val="FF0000"/>
                </a:solidFill>
                <a:latin typeface="Times New Roman" panose="02020603050405020304" pitchFamily="18" charset="0"/>
                <a:cs typeface="Times New Roman" panose="02020603050405020304" pitchFamily="18" charset="0"/>
              </a:rPr>
              <a:t>病房的流程挖掘工作</a:t>
            </a:r>
            <a:endParaRPr lang="zh-CN" altLang="en-US">
              <a:solidFill>
                <a:srgbClr val="FF0000"/>
              </a:solidFill>
              <a:latin typeface="Times New Roman" panose="02020603050405020304" pitchFamily="18" charset="0"/>
              <a:cs typeface="Times New Roman" panose="02020603050405020304" pitchFamily="18" charset="0"/>
            </a:endParaRPr>
          </a:p>
          <a:p>
            <a:pPr fontAlgn="auto">
              <a:lnSpc>
                <a:spcPct val="150000"/>
              </a:lnSpc>
            </a:pPr>
            <a:r>
              <a:rPr lang="zh-CN" altLang="en-US" sz="1600">
                <a:latin typeface="Times New Roman" panose="02020603050405020304" pitchFamily="18" charset="0"/>
                <a:cs typeface="Times New Roman" panose="02020603050405020304" pitchFamily="18" charset="0"/>
              </a:rPr>
              <a:t>[1] Kurniati A P ,  Hall G ,  Hogg D , et al. Process mining in oncology using the MIMIC-III dataset[J]. Journal of Physics Conference, 2017, 971.</a:t>
            </a:r>
            <a:endParaRPr lang="zh-CN" altLang="en-US" sz="1600">
              <a:latin typeface="Times New Roman" panose="02020603050405020304" pitchFamily="18" charset="0"/>
              <a:cs typeface="Times New Roman" panose="02020603050405020304" pitchFamily="18" charset="0"/>
            </a:endParaRPr>
          </a:p>
          <a:p>
            <a:pPr fontAlgn="auto">
              <a:lnSpc>
                <a:spcPct val="150000"/>
              </a:lnSpc>
            </a:pPr>
            <a:r>
              <a:rPr lang="zh-CN" altLang="en-US">
                <a:solidFill>
                  <a:srgbClr val="FF0000"/>
                </a:solidFill>
                <a:latin typeface="Times New Roman" panose="02020603050405020304" pitchFamily="18" charset="0"/>
                <a:cs typeface="Times New Roman" panose="02020603050405020304" pitchFamily="18" charset="0"/>
              </a:rPr>
              <a:t>使用</a:t>
            </a:r>
            <a:r>
              <a:rPr lang="en-US" altLang="zh-CN">
                <a:solidFill>
                  <a:srgbClr val="FF0000"/>
                </a:solidFill>
                <a:latin typeface="Times New Roman" panose="02020603050405020304" pitchFamily="18" charset="0"/>
                <a:cs typeface="Times New Roman" panose="02020603050405020304" pitchFamily="18" charset="0"/>
              </a:rPr>
              <a:t>I</a:t>
            </a:r>
            <a:r>
              <a:rPr lang="en-US" altLang="zh-CN">
                <a:solidFill>
                  <a:srgbClr val="FF0000"/>
                </a:solidFill>
                <a:latin typeface="Times New Roman" panose="02020603050405020304" pitchFamily="18" charset="0"/>
                <a:cs typeface="Times New Roman" panose="02020603050405020304" pitchFamily="18" charset="0"/>
              </a:rPr>
              <a:t>nductive miner</a:t>
            </a:r>
            <a:r>
              <a:rPr lang="zh-CN" altLang="en-US">
                <a:solidFill>
                  <a:srgbClr val="FF0000"/>
                </a:solidFill>
                <a:latin typeface="Times New Roman" panose="02020603050405020304" pitchFamily="18" charset="0"/>
                <a:cs typeface="Times New Roman" panose="02020603050405020304" pitchFamily="18" charset="0"/>
              </a:rPr>
              <a:t>的变体形式</a:t>
            </a:r>
            <a:r>
              <a:rPr lang="en-US" altLang="zh-CN">
                <a:solidFill>
                  <a:srgbClr val="FF0000"/>
                </a:solidFill>
                <a:latin typeface="Times New Roman" panose="02020603050405020304" pitchFamily="18" charset="0"/>
                <a:cs typeface="Times New Roman" panose="02020603050405020304" pitchFamily="18" charset="0"/>
              </a:rPr>
              <a:t>I</a:t>
            </a:r>
            <a:r>
              <a:rPr lang="en-US" altLang="zh-CN">
                <a:solidFill>
                  <a:srgbClr val="FF0000"/>
                </a:solidFill>
                <a:latin typeface="Times New Roman" panose="02020603050405020304" pitchFamily="18" charset="0"/>
                <a:cs typeface="Times New Roman" panose="02020603050405020304" pitchFamily="18" charset="0"/>
              </a:rPr>
              <a:t>nductive miner-infrequency</a:t>
            </a:r>
            <a:r>
              <a:rPr lang="zh-CN" altLang="en-US">
                <a:solidFill>
                  <a:srgbClr val="FF0000"/>
                </a:solidFill>
                <a:latin typeface="Times New Roman" panose="02020603050405020304" pitchFamily="18" charset="0"/>
                <a:cs typeface="Times New Roman" panose="02020603050405020304" pitchFamily="18" charset="0"/>
              </a:rPr>
              <a:t>进行医疗异常流程发现</a:t>
            </a:r>
            <a:endParaRPr lang="zh-CN" altLang="en-US">
              <a:solidFill>
                <a:srgbClr val="FF0000"/>
              </a:solidFill>
              <a:latin typeface="Times New Roman" panose="02020603050405020304" pitchFamily="18" charset="0"/>
              <a:cs typeface="Times New Roman" panose="02020603050405020304" pitchFamily="18" charset="0"/>
            </a:endParaRPr>
          </a:p>
          <a:p>
            <a:pPr fontAlgn="auto">
              <a:lnSpc>
                <a:spcPct val="150000"/>
              </a:lnSpc>
            </a:pPr>
            <a:r>
              <a:rPr lang="zh-CN" altLang="en-US" sz="160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2</a:t>
            </a:r>
            <a:r>
              <a:rPr lang="zh-CN" altLang="en-US" sz="1600">
                <a:latin typeface="Times New Roman" panose="02020603050405020304" pitchFamily="18" charset="0"/>
                <a:cs typeface="Times New Roman" panose="02020603050405020304" pitchFamily="18" charset="0"/>
              </a:rPr>
              <a:t>]魏志杰, 金涛, 王建民. 基于临床数据挖掘的医疗过程异常发现方法及应用[J]. 计算机集成制造系统, 2018, 24(7).</a:t>
            </a:r>
            <a:endParaRPr lang="zh-CN" altLang="en-US" sz="160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284314" y="412987"/>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文本框 7"/>
          <p:cNvSpPr txBox="1"/>
          <p:nvPr/>
        </p:nvSpPr>
        <p:spPr>
          <a:xfrm>
            <a:off x="467995" y="653415"/>
            <a:ext cx="10834370" cy="3461385"/>
          </a:xfrm>
          <a:prstGeom prst="rect">
            <a:avLst/>
          </a:prstGeom>
          <a:noFill/>
        </p:spPr>
        <p:txBody>
          <a:bodyPr wrap="square" rtlCol="0" anchor="t">
            <a:spAutoFit/>
          </a:bodyPr>
          <a:p>
            <a:pPr fontAlgn="auto">
              <a:lnSpc>
                <a:spcPct val="150000"/>
              </a:lnSpc>
            </a:pPr>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归纳式挖掘（</a:t>
            </a: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Inductive miner</a:t>
            </a:r>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pPr>
            <a:r>
              <a:rPr lang="zh-CN" altLang="en-US">
                <a:latin typeface="Times New Roman" panose="02020603050405020304" pitchFamily="18" charset="0"/>
                <a:cs typeface="Times New Roman" panose="02020603050405020304" pitchFamily="18" charset="0"/>
              </a:rPr>
              <a:t>核心思想：</a:t>
            </a:r>
            <a:endParaRPr lang="zh-CN" altLang="en-US">
              <a:latin typeface="Times New Roman" panose="02020603050405020304" pitchFamily="18" charset="0"/>
              <a:cs typeface="Times New Roman" panose="02020603050405020304" pitchFamily="18" charset="0"/>
            </a:endParaRPr>
          </a:p>
          <a:p>
            <a:pPr fontAlgn="auto">
              <a:lnSpc>
                <a:spcPct val="150000"/>
              </a:lnSpc>
            </a:pPr>
            <a:r>
              <a:rPr lang="zh-CN" altLang="en-US">
                <a:latin typeface="Times New Roman" panose="02020603050405020304" pitchFamily="18" charset="0"/>
                <a:cs typeface="Times New Roman" panose="02020603050405020304" pitchFamily="18" charset="0"/>
              </a:rPr>
              <a:t>是一种基于</a:t>
            </a:r>
            <a:r>
              <a:rPr lang="zh-CN" altLang="en-US">
                <a:solidFill>
                  <a:srgbClr val="FF0000"/>
                </a:solidFill>
                <a:latin typeface="Times New Roman" panose="02020603050405020304" pitchFamily="18" charset="0"/>
                <a:cs typeface="Times New Roman" panose="02020603050405020304" pitchFamily="18" charset="0"/>
              </a:rPr>
              <a:t>过程树</a:t>
            </a:r>
            <a:r>
              <a:rPr lang="zh-CN" altLang="en-US">
                <a:latin typeface="Times New Roman" panose="02020603050405020304" pitchFamily="18" charset="0"/>
                <a:cs typeface="Times New Roman" panose="02020603050405020304" pitchFamily="18" charset="0"/>
              </a:rPr>
              <a:t>的算法，通过拆分日志</a:t>
            </a:r>
            <a:r>
              <a:rPr lang="en-US" altLang="zh-CN">
                <a:latin typeface="Times New Roman" panose="02020603050405020304" pitchFamily="18" charset="0"/>
                <a:cs typeface="Times New Roman" panose="02020603050405020304" pitchFamily="18" charset="0"/>
              </a:rPr>
              <a:t>L</a:t>
            </a:r>
            <a:r>
              <a:rPr lang="zh-CN" altLang="en-US">
                <a:latin typeface="Times New Roman" panose="02020603050405020304" pitchFamily="18" charset="0"/>
                <a:cs typeface="Times New Roman" panose="02020603050405020304" pitchFamily="18" charset="0"/>
              </a:rPr>
              <a:t>获得</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个子日志的</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个子流程，采用更综合的方法保证合理性和拟合度，并且在有限的时间内得到块结构(block-structured)模型。在此基础上产生了许多变体算法，如</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nductive miner-infrequency，</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nductive miner-lifecycle</a:t>
            </a:r>
            <a:endParaRPr lang="zh-CN" altLang="en-US">
              <a:latin typeface="Times New Roman" panose="02020603050405020304" pitchFamily="18" charset="0"/>
              <a:cs typeface="Times New Roman" panose="02020603050405020304" pitchFamily="18" charset="0"/>
              <a:sym typeface="+mn-ea"/>
            </a:endParaRPr>
          </a:p>
          <a:p>
            <a:pPr fontAlgn="auto">
              <a:lnSpc>
                <a:spcPct val="150000"/>
              </a:lnSpc>
            </a:pPr>
            <a:endParaRPr lang="zh-CN" altLang="en-US">
              <a:latin typeface="Times New Roman" panose="02020603050405020304" pitchFamily="18" charset="0"/>
              <a:cs typeface="Times New Roman" panose="02020603050405020304" pitchFamily="18" charset="0"/>
            </a:endParaRPr>
          </a:p>
          <a:p>
            <a:pPr fontAlgn="auto">
              <a:lnSpc>
                <a:spcPct val="150000"/>
              </a:lnSpc>
            </a:pPr>
            <a:r>
              <a:rPr lang="zh-CN" altLang="en-US">
                <a:latin typeface="Times New Roman" panose="02020603050405020304" pitchFamily="18" charset="0"/>
                <a:cs typeface="Times New Roman" panose="02020603050405020304" pitchFamily="18" charset="0"/>
              </a:rPr>
              <a:t>算法原理：</a:t>
            </a:r>
            <a:endParaRPr lang="zh-CN" altLang="en-US">
              <a:latin typeface="Times New Roman" panose="02020603050405020304" pitchFamily="18" charset="0"/>
              <a:cs typeface="Times New Roman" panose="02020603050405020304" pitchFamily="18" charset="0"/>
            </a:endParaRPr>
          </a:p>
          <a:p>
            <a:pPr fontAlgn="auto">
              <a:lnSpc>
                <a:spcPct val="150000"/>
              </a:lnSpc>
            </a:pP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文本框 21"/>
          <p:cNvSpPr txBox="1"/>
          <p:nvPr/>
        </p:nvSpPr>
        <p:spPr>
          <a:xfrm>
            <a:off x="424180" y="1028700"/>
            <a:ext cx="10844530" cy="1753235"/>
          </a:xfrm>
          <a:prstGeom prst="rect">
            <a:avLst/>
          </a:prstGeom>
          <a:noFill/>
        </p:spPr>
        <p:txBody>
          <a:bodyPr wrap="square" rtlCol="0" anchor="t">
            <a:spAutoFit/>
          </a:bodyPr>
          <a:p>
            <a:pPr fontAlgn="auto">
              <a:lnSpc>
                <a:spcPct val="150000"/>
              </a:lnSpc>
            </a:pPr>
            <a:r>
              <a:rPr lang="zh-CN" altLang="en-US">
                <a:solidFill>
                  <a:srgbClr val="FF0000"/>
                </a:solidFill>
              </a:rPr>
              <a:t>启发式算法</a:t>
            </a:r>
            <a:r>
              <a:rPr lang="zh-CN" altLang="en-US"/>
              <a:t>考虑了直接跟随活动关系的频率，计算相关性/频率表以获得一个启发式网络。它能够处理噪声，保证了良好的拟合度，但不能提供完全的合理性，因为不常出现的路径没有纳入模型中。该算法在不完整和嘈杂的日志上始终表现得更好。已经证明，</a:t>
            </a:r>
            <a:r>
              <a:rPr lang="zh-CN" altLang="en-US"/>
              <a:t>它在存在噪声的情况下能够实现相对良好的拟合度和精确度，但当应用于大型真实事件日志时，它仍然会输出类似意大利面条和不可靠的过程模型。</a:t>
            </a:r>
            <a:endParaRPr lang="zh-CN" altLang="en-US"/>
          </a:p>
        </p:txBody>
      </p:sp>
      <p:sp>
        <p:nvSpPr>
          <p:cNvPr id="23" name="文本框 22"/>
          <p:cNvSpPr txBox="1"/>
          <p:nvPr/>
        </p:nvSpPr>
        <p:spPr>
          <a:xfrm>
            <a:off x="424180" y="2961640"/>
            <a:ext cx="10125710" cy="1337945"/>
          </a:xfrm>
          <a:prstGeom prst="rect">
            <a:avLst/>
          </a:prstGeom>
          <a:noFill/>
        </p:spPr>
        <p:txBody>
          <a:bodyPr wrap="square" rtlCol="0" anchor="t">
            <a:spAutoFit/>
          </a:bodyPr>
          <a:p>
            <a:pPr fontAlgn="auto">
              <a:lnSpc>
                <a:spcPct val="150000"/>
              </a:lnSpc>
            </a:pPr>
            <a:r>
              <a:rPr lang="zh-CN" altLang="en-US">
                <a:solidFill>
                  <a:srgbClr val="FF0000"/>
                </a:solidFill>
                <a:latin typeface="Times New Roman" panose="02020603050405020304" pitchFamily="18" charset="0"/>
                <a:cs typeface="Times New Roman" panose="02020603050405020304" pitchFamily="18" charset="0"/>
              </a:rPr>
              <a:t>模糊挖掘Fuzzy Miner</a:t>
            </a:r>
            <a:r>
              <a:rPr lang="zh-CN" altLang="en-US">
                <a:latin typeface="Times New Roman" panose="02020603050405020304" pitchFamily="18" charset="0"/>
                <a:cs typeface="Times New Roman" panose="02020603050405020304" pitchFamily="18" charset="0"/>
              </a:rPr>
              <a:t>，它提供了一种根据一元和二元重要性进行简化的方法。这种方法对于非结构化过程以及可视化活动和连接度量的相关性非常有用，结合了制图中的复杂拓扑概念，如分类、抽象、强调。然而，模糊挖掘并不能保证流程模型是合理的。</a:t>
            </a:r>
            <a:endParaRPr lang="zh-CN" altLang="en-US">
              <a:latin typeface="Times New Roman" panose="02020603050405020304" pitchFamily="18" charset="0"/>
              <a:cs typeface="Times New Roman" panose="02020603050405020304" pitchFamily="18" charset="0"/>
            </a:endParaRPr>
          </a:p>
        </p:txBody>
      </p:sp>
      <p:sp>
        <p:nvSpPr>
          <p:cNvPr id="24" name="文本框 23"/>
          <p:cNvSpPr txBox="1"/>
          <p:nvPr/>
        </p:nvSpPr>
        <p:spPr>
          <a:xfrm>
            <a:off x="483235" y="4750435"/>
            <a:ext cx="11031855" cy="1337945"/>
          </a:xfrm>
          <a:prstGeom prst="rect">
            <a:avLst/>
          </a:prstGeom>
          <a:noFill/>
        </p:spPr>
        <p:txBody>
          <a:bodyPr wrap="square" rtlCol="0" anchor="t">
            <a:spAutoFit/>
          </a:bodyPr>
          <a:p>
            <a:pPr fontAlgn="auto">
              <a:lnSpc>
                <a:spcPct val="150000"/>
              </a:lnSpc>
            </a:pPr>
            <a:r>
              <a:rPr lang="zh-CN" altLang="en-US">
                <a:solidFill>
                  <a:srgbClr val="FF0000"/>
                </a:solidFill>
                <a:latin typeface="Times New Roman" panose="02020603050405020304" pitchFamily="18" charset="0"/>
                <a:cs typeface="Times New Roman" panose="02020603050405020304" pitchFamily="18" charset="0"/>
              </a:rPr>
              <a:t>归纳式挖掘Inductive Miner</a:t>
            </a:r>
            <a:r>
              <a:rPr lang="zh-CN" altLang="en-US">
                <a:latin typeface="Times New Roman" panose="02020603050405020304" pitchFamily="18" charset="0"/>
                <a:cs typeface="Times New Roman" panose="02020603050405020304" pitchFamily="18" charset="0"/>
              </a:rPr>
              <a:t>得到的过程模型能够较好的拟合事件日志中的行为，但还存在以下不足：</a:t>
            </a:r>
            <a:endParaRPr lang="zh-CN" altLang="en-US">
              <a:latin typeface="Times New Roman" panose="02020603050405020304" pitchFamily="18" charset="0"/>
              <a:cs typeface="Times New Roman" panose="02020603050405020304" pitchFamily="18" charset="0"/>
            </a:endParaRPr>
          </a:p>
          <a:p>
            <a:pPr fontAlgn="auto">
              <a:lnSpc>
                <a:spcPct val="150000"/>
              </a:lnSpc>
            </a:pPr>
            <a:r>
              <a:rPr lang="zh-CN" altLang="en-US">
                <a:latin typeface="Times New Roman" panose="02020603050405020304" pitchFamily="18" charset="0"/>
                <a:cs typeface="Times New Roman" panose="02020603050405020304" pitchFamily="18" charset="0"/>
              </a:rPr>
              <a:t>（1）没有考虑事件日志中直接跟随活动关系的频次；</a:t>
            </a:r>
            <a:r>
              <a:rPr lang="zh-CN" altLang="en-US">
                <a:solidFill>
                  <a:srgbClr val="FF0000"/>
                </a:solidFill>
                <a:latin typeface="Times New Roman" panose="02020603050405020304" pitchFamily="18" charset="0"/>
                <a:cs typeface="Times New Roman" panose="02020603050405020304" pitchFamily="18" charset="0"/>
              </a:rPr>
              <a:t>（</a:t>
            </a:r>
            <a:r>
              <a:rPr lang="en-US" altLang="zh-CN">
                <a:solidFill>
                  <a:srgbClr val="FF0000"/>
                </a:solidFill>
                <a:latin typeface="Times New Roman" panose="02020603050405020304" pitchFamily="18" charset="0"/>
                <a:cs typeface="Times New Roman" panose="02020603050405020304" pitchFamily="18" charset="0"/>
              </a:rPr>
              <a:t>indcutive miner-infrenquency</a:t>
            </a:r>
            <a:r>
              <a:rPr lang="zh-CN" altLang="en-US">
                <a:solidFill>
                  <a:srgbClr val="FF0000"/>
                </a:solidFill>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pPr fontAlgn="auto">
              <a:lnSpc>
                <a:spcPct val="150000"/>
              </a:lnSpc>
            </a:pPr>
            <a:r>
              <a:rPr lang="zh-CN" altLang="en-US">
                <a:latin typeface="Times New Roman" panose="02020603050405020304" pitchFamily="18" charset="0"/>
                <a:cs typeface="Times New Roman" panose="02020603050405020304" pitchFamily="18" charset="0"/>
              </a:rPr>
              <a:t>（2）在过程树转化为Petri网的过程中，</a:t>
            </a:r>
            <a:r>
              <a:rPr lang="zh-CN" altLang="en-US">
                <a:solidFill>
                  <a:srgbClr val="FF0000"/>
                </a:solidFill>
                <a:latin typeface="Times New Roman" panose="02020603050405020304" pitchFamily="18" charset="0"/>
                <a:cs typeface="Times New Roman" panose="02020603050405020304" pitchFamily="18" charset="0"/>
              </a:rPr>
              <a:t>静默变迁</a:t>
            </a:r>
            <a:r>
              <a:rPr lang="zh-CN" altLang="en-US">
                <a:latin typeface="Times New Roman" panose="02020603050405020304" pitchFamily="18" charset="0"/>
                <a:cs typeface="Times New Roman" panose="02020603050405020304" pitchFamily="18" charset="0"/>
              </a:rPr>
              <a:t>（图中的黑色方块）数量增多，导致过程模型的精度降低。</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284314" y="412987"/>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文本框 7"/>
          <p:cNvSpPr txBox="1"/>
          <p:nvPr/>
        </p:nvSpPr>
        <p:spPr>
          <a:xfrm>
            <a:off x="467995" y="653415"/>
            <a:ext cx="10834370" cy="4707890"/>
          </a:xfrm>
          <a:prstGeom prst="rect">
            <a:avLst/>
          </a:prstGeom>
          <a:noFill/>
        </p:spPr>
        <p:txBody>
          <a:bodyPr wrap="square" rtlCol="0" anchor="t">
            <a:spAutoFit/>
          </a:bodyPr>
          <a:p>
            <a:pPr fontAlgn="auto">
              <a:lnSpc>
                <a:spcPct val="150000"/>
              </a:lnSpc>
            </a:pP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静默</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变迁</a:t>
            </a:r>
            <a:endPar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t>也叫隐变迁或不可见变迁，存在于过程模型之中，但没有出现在日志序列之中，这样的变迁大量存在于现实模型</a:t>
            </a:r>
            <a:r>
              <a:rPr lang="zh-CN" altLang="en-US"/>
              <a:t>之中。</a:t>
            </a:r>
            <a:endParaRPr lang="zh-CN" altLang="en-US"/>
          </a:p>
          <a:p>
            <a:pPr fontAlgn="auto">
              <a:lnSpc>
                <a:spcPct val="150000"/>
              </a:lnSpc>
            </a:pPr>
            <a:endParaRPr lang="zh-CN" altLang="en-US"/>
          </a:p>
          <a:p>
            <a:pPr fontAlgn="auto">
              <a:lnSpc>
                <a:spcPct val="150000"/>
              </a:lnSpc>
            </a:pPr>
            <a:r>
              <a:rPr lang="zh-CN" altLang="en-US"/>
              <a:t>给出完备日志</a:t>
            </a:r>
            <a:r>
              <a:rPr lang="en-US" altLang="zh-CN"/>
              <a:t>                               </a:t>
            </a:r>
            <a:r>
              <a:rPr lang="zh-CN" altLang="en-US"/>
              <a:t>，由事件关系可以知道</a:t>
            </a:r>
            <a:r>
              <a:rPr lang="en-US" altLang="zh-CN"/>
              <a:t>                                      </a:t>
            </a:r>
            <a:r>
              <a:rPr lang="zh-CN" altLang="en-US"/>
              <a:t>，从而可得到流程图如下图</a:t>
            </a:r>
            <a:r>
              <a:rPr lang="zh-CN" altLang="en-US"/>
              <a:t>所示：</a:t>
            </a:r>
            <a:endParaRPr lang="zh-CN" altLang="en-US"/>
          </a:p>
          <a:p>
            <a:pPr fontAlgn="auto">
              <a:lnSpc>
                <a:spcPct val="150000"/>
              </a:lnSpc>
            </a:pPr>
            <a:endParaRPr lang="zh-CN" altLang="en-US"/>
          </a:p>
          <a:p>
            <a:pPr fontAlgn="auto">
              <a:lnSpc>
                <a:spcPct val="150000"/>
              </a:lnSpc>
            </a:pPr>
            <a:endParaRPr lang="zh-CN" altLang="en-US"/>
          </a:p>
          <a:p>
            <a:pPr fontAlgn="auto">
              <a:lnSpc>
                <a:spcPct val="150000"/>
              </a:lnSpc>
            </a:pPr>
            <a:r>
              <a:rPr lang="zh-CN" altLang="en-US"/>
              <a:t>给出完备日志</a:t>
            </a:r>
            <a:r>
              <a:rPr lang="en-US" altLang="zh-CN"/>
              <a:t>                          </a:t>
            </a:r>
            <a:r>
              <a:rPr lang="zh-CN" altLang="en-US"/>
              <a:t>，由事件关系可以知道</a:t>
            </a:r>
            <a:r>
              <a:rPr lang="en-US" altLang="zh-CN"/>
              <a:t>                                    </a:t>
            </a:r>
            <a:r>
              <a:rPr lang="zh-CN" altLang="en-US"/>
              <a:t>，从而可得到流程图如下图</a:t>
            </a:r>
            <a:r>
              <a:rPr lang="zh-CN" altLang="en-US"/>
              <a:t>所示：</a:t>
            </a:r>
            <a:endParaRPr lang="zh-CN" altLang="en-US"/>
          </a:p>
          <a:p>
            <a:pPr fontAlgn="auto">
              <a:lnSpc>
                <a:spcPct val="150000"/>
              </a:lnSpc>
            </a:pPr>
            <a:endParaRPr lang="zh-CN" altLang="en-US"/>
          </a:p>
        </p:txBody>
      </p:sp>
      <p:pic>
        <p:nvPicPr>
          <p:cNvPr id="2" name="图片 1"/>
          <p:cNvPicPr>
            <a:picLocks noChangeAspect="1"/>
          </p:cNvPicPr>
          <p:nvPr/>
        </p:nvPicPr>
        <p:blipFill>
          <a:blip r:embed="rId2"/>
          <a:stretch>
            <a:fillRect/>
          </a:stretch>
        </p:blipFill>
        <p:spPr>
          <a:xfrm>
            <a:off x="1965960" y="2444750"/>
            <a:ext cx="1927860" cy="342900"/>
          </a:xfrm>
          <a:prstGeom prst="rect">
            <a:avLst/>
          </a:prstGeom>
        </p:spPr>
      </p:pic>
      <p:pic>
        <p:nvPicPr>
          <p:cNvPr id="3" name="图片 2"/>
          <p:cNvPicPr>
            <a:picLocks noChangeAspect="1"/>
          </p:cNvPicPr>
          <p:nvPr/>
        </p:nvPicPr>
        <p:blipFill>
          <a:blip r:embed="rId3"/>
          <a:stretch>
            <a:fillRect/>
          </a:stretch>
        </p:blipFill>
        <p:spPr>
          <a:xfrm>
            <a:off x="6215380" y="2467610"/>
            <a:ext cx="2301240" cy="320040"/>
          </a:xfrm>
          <a:prstGeom prst="rect">
            <a:avLst/>
          </a:prstGeom>
        </p:spPr>
      </p:pic>
      <p:pic>
        <p:nvPicPr>
          <p:cNvPr id="4" name="图片 3"/>
          <p:cNvPicPr>
            <a:picLocks noChangeAspect="1"/>
          </p:cNvPicPr>
          <p:nvPr/>
        </p:nvPicPr>
        <p:blipFill>
          <a:blip r:embed="rId4"/>
          <a:stretch>
            <a:fillRect/>
          </a:stretch>
        </p:blipFill>
        <p:spPr>
          <a:xfrm>
            <a:off x="3187065" y="2823210"/>
            <a:ext cx="5006340" cy="1205865"/>
          </a:xfrm>
          <a:prstGeom prst="rect">
            <a:avLst/>
          </a:prstGeom>
        </p:spPr>
      </p:pic>
      <p:pic>
        <p:nvPicPr>
          <p:cNvPr id="5" name="图片 4"/>
          <p:cNvPicPr>
            <a:picLocks noChangeAspect="1"/>
          </p:cNvPicPr>
          <p:nvPr/>
        </p:nvPicPr>
        <p:blipFill>
          <a:blip r:embed="rId5"/>
          <a:stretch>
            <a:fillRect/>
          </a:stretch>
        </p:blipFill>
        <p:spPr>
          <a:xfrm>
            <a:off x="1957705" y="4107815"/>
            <a:ext cx="1630680" cy="335280"/>
          </a:xfrm>
          <a:prstGeom prst="rect">
            <a:avLst/>
          </a:prstGeom>
        </p:spPr>
      </p:pic>
      <p:pic>
        <p:nvPicPr>
          <p:cNvPr id="6" name="图片 5"/>
          <p:cNvPicPr>
            <a:picLocks noChangeAspect="1"/>
          </p:cNvPicPr>
          <p:nvPr/>
        </p:nvPicPr>
        <p:blipFill>
          <a:blip r:embed="rId6"/>
          <a:stretch>
            <a:fillRect/>
          </a:stretch>
        </p:blipFill>
        <p:spPr>
          <a:xfrm>
            <a:off x="5859780" y="4130675"/>
            <a:ext cx="2217420" cy="289560"/>
          </a:xfrm>
          <a:prstGeom prst="rect">
            <a:avLst/>
          </a:prstGeom>
        </p:spPr>
      </p:pic>
      <p:pic>
        <p:nvPicPr>
          <p:cNvPr id="7" name="图片 6"/>
          <p:cNvPicPr>
            <a:picLocks noChangeAspect="1"/>
          </p:cNvPicPr>
          <p:nvPr/>
        </p:nvPicPr>
        <p:blipFill>
          <a:blip r:embed="rId7"/>
          <a:stretch>
            <a:fillRect/>
          </a:stretch>
        </p:blipFill>
        <p:spPr>
          <a:xfrm>
            <a:off x="3272790" y="4916805"/>
            <a:ext cx="5105400" cy="1173480"/>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628650" y="594898"/>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内容占位符 2"/>
          <p:cNvSpPr txBox="1"/>
          <p:nvPr/>
        </p:nvSpPr>
        <p:spPr>
          <a:xfrm>
            <a:off x="832072" y="3513085"/>
            <a:ext cx="3335116" cy="3715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accent1">
                    <a:lumMod val="50000"/>
                  </a:schemeClr>
                </a:solidFill>
                <a:latin typeface="Cambria" panose="02040503050406030204" pitchFamily="18"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accent2">
                    <a:lumMod val="75000"/>
                  </a:schemeClr>
                </a:solidFill>
                <a:latin typeface="Cambria" panose="02040503050406030204" pitchFamily="18"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mbria" panose="02040503050406030204" pitchFamily="18"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dirty="0">
                <a:latin typeface="微软雅黑" panose="020B0503020204020204" pitchFamily="34" charset="-122"/>
              </a:rPr>
              <a:t>“硬分类”</a:t>
            </a:r>
            <a:endParaRPr lang="zh-CN" altLang="en-US" sz="2000" dirty="0">
              <a:latin typeface="微软雅黑" panose="020B0503020204020204" pitchFamily="34" charset="-122"/>
            </a:endParaRPr>
          </a:p>
        </p:txBody>
      </p:sp>
      <p:sp>
        <p:nvSpPr>
          <p:cNvPr id="16" name="内容占位符 2"/>
          <p:cNvSpPr txBox="1"/>
          <p:nvPr/>
        </p:nvSpPr>
        <p:spPr>
          <a:xfrm>
            <a:off x="832072" y="4042137"/>
            <a:ext cx="3335116" cy="3715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accent1">
                    <a:lumMod val="50000"/>
                  </a:schemeClr>
                </a:solidFill>
                <a:latin typeface="Cambria" panose="02040503050406030204" pitchFamily="18"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accent2">
                    <a:lumMod val="75000"/>
                  </a:schemeClr>
                </a:solidFill>
                <a:latin typeface="Cambria" panose="02040503050406030204" pitchFamily="18"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mbria" panose="02040503050406030204" pitchFamily="18"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dirty="0">
                <a:latin typeface="微软雅黑" panose="020B0503020204020204" pitchFamily="34" charset="-122"/>
              </a:rPr>
              <a:t>模型过于简单</a:t>
            </a:r>
            <a:endParaRPr lang="zh-CN" altLang="en-US" sz="2000" dirty="0">
              <a:latin typeface="微软雅黑" panose="020B0503020204020204" pitchFamily="34" charset="-122"/>
            </a:endParaRPr>
          </a:p>
        </p:txBody>
      </p:sp>
      <p:pic>
        <p:nvPicPr>
          <p:cNvPr id="17" name="图片 16"/>
          <p:cNvPicPr>
            <a:picLocks noChangeAspect="1"/>
          </p:cNvPicPr>
          <p:nvPr/>
        </p:nvPicPr>
        <p:blipFill rotWithShape="1">
          <a:blip r:embed="rId2">
            <a:extLst>
              <a:ext uri="{28A0092B-C50C-407E-A947-70E740481C1C}">
                <a14:useLocalDpi xmlns:a14="http://schemas.microsoft.com/office/drawing/2010/main" val="0"/>
              </a:ext>
            </a:extLst>
          </a:blip>
          <a:srcRect l="-126" r="15302" b="5247"/>
          <a:stretch>
            <a:fillRect/>
          </a:stretch>
        </p:blipFill>
        <p:spPr>
          <a:xfrm>
            <a:off x="6705030" y="2966828"/>
            <a:ext cx="4494966" cy="3138159"/>
          </a:xfrm>
          <a:prstGeom prst="rect">
            <a:avLst/>
          </a:prstGeom>
        </p:spPr>
      </p:pic>
      <p:grpSp>
        <p:nvGrpSpPr>
          <p:cNvPr id="2" name="组合 1"/>
          <p:cNvGrpSpPr/>
          <p:nvPr/>
        </p:nvGrpSpPr>
        <p:grpSpPr>
          <a:xfrm>
            <a:off x="628650" y="2340807"/>
            <a:ext cx="5598163" cy="2344556"/>
            <a:chOff x="389075" y="2597978"/>
            <a:chExt cx="5598163" cy="2344556"/>
          </a:xfrm>
        </p:grpSpPr>
        <p:sp>
          <p:nvSpPr>
            <p:cNvPr id="22" name="矩形 21"/>
            <p:cNvSpPr/>
            <p:nvPr/>
          </p:nvSpPr>
          <p:spPr>
            <a:xfrm flipH="1">
              <a:off x="389075" y="2597978"/>
              <a:ext cx="5598163" cy="2344556"/>
            </a:xfrm>
            <a:prstGeom prst="rect">
              <a:avLst/>
            </a:prstGeom>
            <a:solidFill>
              <a:srgbClr val="1F4E7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7"/>
            <p:cNvSpPr txBox="1"/>
            <p:nvPr/>
          </p:nvSpPr>
          <p:spPr>
            <a:xfrm>
              <a:off x="1106867" y="2810276"/>
              <a:ext cx="3800413"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000" b="1" dirty="0">
                  <a:solidFill>
                    <a:schemeClr val="bg1"/>
                  </a:solidFill>
                </a:rPr>
                <a:t>THANK YOU</a:t>
              </a:r>
              <a:endParaRPr lang="zh-CN" altLang="en-US" sz="6000" b="1" dirty="0">
                <a:solidFill>
                  <a:schemeClr val="bg1"/>
                </a:solidFill>
              </a:endParaRPr>
            </a:p>
          </p:txBody>
        </p:sp>
      </p:grpSp>
      <p:sp>
        <p:nvSpPr>
          <p:cNvPr id="24" name="矩形 23"/>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cSld>
  <p:clrMapOvr>
    <a:masterClrMapping/>
  </p:clrMapOvr>
  <p:transition spd="slow">
    <p:push dir="u"/>
  </p:transition>
</p:sld>
</file>

<file path=ppt/tags/tag2.xml><?xml version="1.0" encoding="utf-8"?>
<p:tagLst xmlns:p="http://schemas.openxmlformats.org/presentationml/2006/main">
  <p:tag name="KSO_WPP_MARK_KEY" val="d238f565-b1fa-42ad-a2cb-7b4a43afcfaa"/>
  <p:tag name="COMMONDATA" val="eyJoZGlkIjoiNzJhMTExYjFiMWExMjJkZjk2ZDk0MjhkYmQ5ZDI3Yz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jA4MTYwNjk4OTgwIiwKCSJHcm91cElkIiA6ICI1MjEzNTEwMzkiLAoJIkltYWdlIiA6ICJpVkJPUncwS0dnb0FBQUFOU1VoRVVnQUFBK1lBQUFHWENBWUFBQUErZ1VwcUFBQUFDWEJJV1hNQUFBc1RBQUFMRXdFQW1wd1lBQUFnQUVsRVFWUjRuT3pkZDFRVVZ4c0c4R2RwQ2dJQzBrVlFzY1dDamFoZ1M0eUtMU1JxN0lwQzFLaWZQWXJHMkZ2VVdMRFhxTEZIc1N0WXNLQUdDOWl3WUZCVWlraVQzc3Z1OXdkaHc3cVVwUTdvOHp1SEkzUG4zanQzWVJiM25kdEVFb2xFQWlJaUlpSWlJaUlxVXlLUlNKUlh1bEo1TjRTSWlJaUlpSWlJL3NQQW5JaUlpSWlJaUVoQURNeUppSWlJaUlpSUJNVEFuSWlJaUlpSWlFaEFETXlKaUlpSWlJaUlCTVRBbklpSWlJaUlpRWhBRE15SmlJaUlpSWlJQk1UQW5JaUlpSWlJaUVoQURNeUppSWlJaUlpSUJNVEFuSWlJaUlpSWlFaEFETXlKaUlpSWlJaUlCTVRBbklpSWlJaUlpRWhBRE15SmlJaUlpSWlJQk1UQW5JaUlpSWlJaUVoQURNeUppSWlJaUlpSUJNVEFuSWlJaUlpSWlFaEFETXlKaUlpSWlJaUlCTVRBbklpSWlJaUlpRWhBRE15SmlJaUlpSWlJQk1UQW5JaUlpSWlJaUVoQURNeUppSWlJaUlpSUJNVEFuSWlJaUlpSWlFaEFETXlKaUlpSWlJaUlCTVRBbklpSWlJaUlpRWhBRE15SmlJaUlpSWlJQk1UQW5JaUlpSWlJaUVoQURNeUppSWlJaUlpSUJNVEFuSWlJaUlpSWlFaEFETXlKaUlpSWlJaUlCTVRBbklpSWlJaUlpRWhBRE15SmlJaUlpSWlJQk1UQW5JaUlpSWlJaUVoQURNeUppSWlJaUlpSUJNVEFuSWlJaUlpSWlFaEFETXlKaUlpSWlJaUlCTVRBbklpSWlJaUlpRWhBRE15SmlJaUlpSWlJQk1UQW5JaUlpSWlJaUVoQURNeUppSWlJaUlpSUJNVEFuSWlJaUlpSWlFaEFETXlKaUlpSWlJaUlCTVRBbklpSWlJaUlpRWhBRE15SmlJaUlpSWlJQk1UQW5JaUlpSWlJaUVoQUtrSTNnSWlJaEdkdGJaM3ZPWkZJQkc5djd4TFZ3WG9xZGowK1BqNXl4MFJFUkZSKzJHTk9SRVJFUkVSRUpDQUc1a1JFUkVSRVJFUUNFa2trRW9uUWpTQWlJbUZ4R0RQeEhpQWlJaXA3SXBGSWxGYzZlOHlKaUlpSWlJaUlCTVRBbklpSWlJaUlpRWhBSE1wT1JFUkVSRVJFVkE0NGxKMklpSWlJaUlpb0FtSmdUa1JFUkVSRVJDUWdCdVpFUkVSRVJFUkVBbUpnVGtSRVJFUkVSQ1FnQnVaRVJFUkVSRVJFQW1KZ1RrUkVSRVJFUkNRZ0J1WkVSRVJFUkVSRUFtSmdUa1JFUkVSRVJDUWdGYUViUUVSRXdyTzJ0cForNytQakkyQkxTQ2k4QjRpSWlJVERIbk1pSWlJaUlpSWlBVEV3SnlJaUlpSWlJaElRQTNNaUlpSWlJaUlpQVRFd0p5SWlJaUlpSWhJUUEzTWlJaUlpSWlJaUFURXdKeUlpSWlJaUloSVFBM01pSWlJaUlpSWlBVEV3SnlJaUlpSWlJaEtRU0NLUlNJUnVCQkVSRVJFUkVkR25UaVFTaWZKS1o0ODVFUkVSRVJFUmtZQVltQk1SRVJFUkVSRUppSUU1RVJGUkJSVVJFU0YwRTRpSWlLZ2NNREFuSXFJeTE3MTdkNHdlUFZxaHZLTkhqMGIzN3QzTHVFVkYwNlpOR3d3Y09MQmNyN2xnd1FMMDZkTUhqeDgvTHRmclVyWm45NzN3NHJGM3FkU1ZsQkFIMTkwdWVIcmZTeVk5TWl3RUdlbHBwWEtOaXlmMjRleWg3ZExqK0pnUFNFNU1LTFRjbFRPSHNXYk9UNGlKQ3M4M3p4OXI1bUhYNmw5UjJMSkV5WW54Q3JYVjU5WmxuUHh6azBKNWlZZytGeXBDTjRDSWlENTkwZEhSME5MU1VpaHZURXdNb3FPank3aEZSU01XaTVHVmxTV1R0bno1OGlMVjBhcFZLL1RvMFVQaC9LMWJ0OGI1OCtleGN1VktIRGh3QUVwS2ZKWmVYakxTMDNCeS94YUl4Vm1ZdFdvM3FsUlZWN2pzcWYxYkVCL3pBUVBIL0l5cTZob0FnTENRdDdoenpRMWExWFhSdExVdEFDQXpNd1BiVjh5R3NySUtCbzZlQnNzdm1wZW96ZmM4THlBaE5ocmZEdjBKQUhCd3kyK0lpNG1DMC9RbE1EU3RsV2VaNk1nd1hENTFFQzF0dm9hdXZsR2VlWjQ5dUEyL1IzY3h3R2txOGxtdkNBQncvZnd4M0x4NEVtTm0vUWJqbWhZRnR0WC95WDA4OExxS3ZpTW5LdmpxS0QvN05peEJha29TeHM1YVVhbXZVWjQrdGRkRG53NEc1a1JFVktxQ2dvSnc3dHc1dWZUWTJGaHMyYktsMFBLeHNiRUFJSmQzOE9EQjBOUFRRMmhvS096dDdVdW5zUUEyYk5nQVcxdGJtYlNoUTRlaVE0Y09tREJoUXI3bFRwdzRVZVJyOWVqUkEvUG16Vk1vcjBRaWdiS3lNdno5L1RGdDJqUm9hMnNYbU4vQndRSDE2OWN2Y3BzK1p5bEppVWhQUzgzelhPZWUvWEg2d0ZaNG5EcUlEdDIvejdlTzZucjYwdS9UVWxOd3ovTUNERTFyU1lOeUFBZ1BEUUlBR05Xc0xVMVRVVkhGa0hIT09MUmxCYmI5NW96T1BYOUF6d0dPVUZZcDNrY3pGUlUxbVI3dDd4MG1ZUHVLMmRpOGREcEd6MXlHV25VYXlPUVhpOFU0dkcwVk1qUFM0WDNqSXJ4dlhKU3JjL0xDRFRoM2VDY0E0Tmh1Rnh6YjdTS1h4N0tSRmNiL3VocUdwdVpJU29qRDVzWFRNSHJtVWxqVWExeXMxMUVjWncvdndNMkxKekhXZVFYcU5TNzhBY2VNRWRramNwYnRQRjNnUXhkRjh3bnArYU83eU14SWh6Z3JDMHJLeXNXcUl5TTlEUzk4dmRITXVrT1pYYU1pcWF5djUvV0xKOWkyd2hrZHUzOHZmUUJIbnhZRzVrUkVWS3BDUWtLd2UvZHV1ZlM0dUxnODAvUHpjVjQ3T3p2bzZlbEJSVVVGWm1abUNyVkRKQktoWnMyYUJlWlRWNWYvd08zdjd3OUxTOHNDeS9uNCtNZ2N1N201WWY3OCtSZzRjQ0NjblozekxlZnU3bDVndlhuNSsrKy9DODNUczJkUEJ1WkZkSExmSmp6d3VscGdubXZuaitMYSthUDVubCs5LzVMMCswZTNyeUU5TFJXMjMzd3JrK2ZkMjFjQUFMUGE5V1RTTFJ0WllkcXlyZGkvWVFtdXV4MURuUVpOMEtTMTdFTWlSYW1xcWtJaWtVaUREWk5hZFRGdXp1L1kvdHVzUEllWW45cTNHVUVCTCtBMGZRbmlZei9nZ3V0ZWpKcTZFQnJWL2h2WmN1dlNLVVNGdjhPUFB5OUJWWTFxMk91eUNKMTY5Sk1KNE5TcVZBRUFORzdaRms0L0w4SHV0Zk94WStVdmNKeTJXS0VndWFTZSt2d05UemRYMlBWektKZnJWVFR0dTlrak15T2pSRUg1L1BFL0lDTTlUZVplTHMxclZEU1Y5ZlhVYmRRTWR2MGM0SDVzRDh6cmZZSG1iVG9KM1NRcVpRek1pWWlvVk5uYTJzb0ZyZGJXMXJDd3NNRHg0OGNMTGQrL2YzOEVCZ2JLMVpIRDBOQVFwMDZkS3JRZWEydHJxS3FxS3BSWEVZR0JnYkMydHBZZW56bHpCcWFtcHRMak4yL2VBTWdlZ2w2US9GNVhibWxwYVhCMGRFUldWaGEyYmRzR1hWM2RZcmFhRk9Fd1NiRlJETG5kdVhZZS9rOGZ5S1I1WFQwSERVMHR0TFQ1V2lZOUtPQWZxRmZUaEw2eC9FTWlUYTNxK0duMlN2Zzl1aXNYbEo4OXZFUGg5aVFteEVuTDVBNDRtclJxQi8rbkQrRC85QUcrK1hZdzFLdHA0ZHpoSGZDNmNoYjlSazVDNDVadEVSY1RCZmRqZTNEcHhENk1jZjROSXBFSVFRSC93T3ZLV2JUN3VoZSthTkVXRW9rRWpWdTJ3OFhqZjhMSTFCeE5yZHZMdGFGQjAxWVlOWFVCOW0xWWdveU03TG56Vjg4ZWtjc1g5aTR3MzNNNk5RelJ5cmFMUXE4NUxUVUZ4L2R1Z0lHeEdicllEMWFvektmbTJ5RmpTMVJlTEJZWHVzNUJTYTlSMFZUbTEvTjFuMEY0OFBjVm5OeTdFUTJidGtaVmpXcENONGxLRVFOeklpS1NDVGdWQ1J5TEl5VWxCZGV2WDFjb1gwV2tyYTB0TTRSZVUxTlQ1dnliTjI4Z0VvblFxbFdyQXV1UlNDVFl1SEVqV3JSb2dVNmQ1SHM4eEdJeDVzK2ZEMzkvZjR3ZlAxNGFsRWRIUjBOUFQwOG1iM3g4UEE0Y09JQng0OGFWZUE1NmVkd0RGWlZWbTQ1Rkx2UHkyUU81dEp5ZThWOSsvRmJ1SFBEZjBHaEZPSy84QTU1dXJrVnUxODJMSi9NOVo5T2xENUtURW5IM3VqdTZmVDhNTFcyK1JrUm9NQURncTk0REVQVHFCU0xlQjBNRUVhcXFhNkI5VjN1MDd0Qk5tcWR6ei80SS96ZW9UazlMaFZxVnFuTFhhR1QxSlg1Wjh5ZTBxbWZmdDI1SDh4OGxrOWU1MmcyYUtCeVkzN3g0RWdseE1iQWZOZzdLeXAvSFI5cktOdnlhRktQbzcxVkpTUW5kKzQzQS9rM0w0T251Q3J2K0k4dWhkVlJlUG8rL1lrUkVKTGlJaUFqTW1ERkQ2R1lVbTY2dUxxWk9uU3FUbGp1WXpkR3RXemU1dE55QnJwK2ZINDRjT1lMOSsvZGovUGp4Y0hKeWtwNFRpOFZZdW5RcHJseTVnckZqeCtMSEgzOEVBTnk1Y3dmVHBrM0RUei85aEZHalJnRUFJaU1qTVduU0pMeDY5UXBtWm1hbE91K2VpcWZyZDBQbDBrS0RBdkQ4NFYwMGJ0a09wdVoxRmE2cm1wWjJ2a09MOC9JKytBM1d6UGtKemF3N1lPU1UrUVhtbmI1c0cvUU1qSEh6d2dtY1ByaE41dHdUbjFzeXgzOTduSkVydjNmOUlqaE5YNExHTGRzQ3lGN0k3dWFGRTdEdGFvOHFWZFdsUVRtQVBGL0RvYTByOE1EcmFwRmUzOGZFWWpHOFBNNUFVMXVuV0E5V1NpbzhOQWlYVHg3QXEyY1BrWnFTREQxRFk3UnUzeFZmOVJvZ3QwNUFRWFBWMDFKVDhPdVk3d0RJLzZ4eXlpM2RmaEtYVHU3SFBjOExTRTFKbHNtWFg5M3ZBbC9oK3ZsakNIamhpOFQ0V0toVnFRcGpzOXJvMFgrVWRNai94dytLY2g4cmNnMEFTSWlMd1hXM1kzais4QTVpb2lJZ0VvbGdVcXMyZWc1d1F2MG1MUlZ1UzBGeVgvK0IxeFY0dWg5SGRHUVlESXhxb3VjQVJ6UzFiby9NakhSY1BMNFA5NzJ1SUNrK0R2cEdwdWhpUHhpdDIzY3RzTDdjcnlkM2V1REw1N2g4K2lCQzNyeUVTQ1NDdVdWRDlCemdtTy9hQ2NXNUh3cjZ2UmFrbVhVSGFPdm80ZmFWYytqMi9YQStxUG1FTURBbklxSnlVYk5tVFd6YVZQZ1dTUk1uVHNTN2QrL0tvVVdsUTB0TEs4OWdIQUF1WDc2TWhBVFpMYXNhTjI2TW5UdDNZdHEwYWRpeVpRdENRa0x3NjYrL0lqRXhFWXNXTGNLTkd6Y3dkT2hRMk52Ykl5Z29DQkVSRVpnOWV6YlUxZFZoWTJNREFIajY5Q21jblowUkVSR0JVYU5HNGR0djgrNmhKY1hjdkZEMGhmemVCNytSUyt2eHd5aTV0S083MWdJQTdQbzVvT1pIYzh4TGsvcS9RMXJUVXBNTHphdG5ZQ3h6WEpRQU9TbzhGQ3RtakpKSmUvN3dEdHlPN3NidEsrY3daUHdzMUduUVZPSDZpdXVOLzFQRXgwYkRwa3Z2Y3U4dDkzOXlIM3RjRmlJalBRMUdOUzFnVk5NQ0lXOWZ3djNZSHJ6MWZ3YW5uNWNVdUlKOVVWMDk5eGU4UE02aWxtVkR4SDJJTERUL3MvdGUyTGR4S2JLeU1tRmdiQWJEaHJXUUdCZUR3SmZQRVJUZ0p3MkdHemF6aGxnc2xvNythTmhNL2tGalFZSmYvNE5kcStjaUtTRU9WZFUxWUc3WkVKa1o2WGdYR0lBMy96eEYvU1l0Rlc2TFFqK0hzMGR3OCtKSjFLclRBQm5wYVFnUERjS2ZHeFpqN0t6ZjRPbDJISy84SHNQQ3NoRlVWRlFSSGhxRXc5dFdRVjFERTQxYnRpdlM2N3AveXdNbjkyMkNrYWs1ekMwYkllU05QMTQ5ZjR5dHk1MHhkZkVtR0p2VmxzbGYzUHVocUwvWEhFckt5bWhxM1I1ZUhtY1I4TUpYK2dDRUtqOEc1a1JFbnhDSlJJS01qQXhrWm1aSy84MzlmWDcvbGdleFdDeGRjYjJ3ZkVKeGNYRkJjbkoyWVBQczJUT1pMZEdpbzZObGp1Zk1tUU1BME5QVGszNmZucDRPa1VnRVZWVlZBTUQ5Ky9mbEFuTUFhTktrQ2ZidTNZdUpFeWZpM3IxN0NBOFB4K25UcDNIanhnMEF3S0ZEaDNEbzBDRnBmbTF0Yld6YXRBa05HemFFV0N6RzZ0V3JrWmlZaUdYTGxzSE96cTZVZndxZm40OTdqVXVMV0N5RzM2TjcwTkRVaHFsRndZc0pscFQ2djR1MnBTUWxGcmxzVVliWTU4WHF5NDRZNC93YkRteGVqcTNMWnFCN1A0YzhSdytVcGdDL3h3Q0F1bzJzeXZRNkg0dVArWUQ5bTVZaEt5c1R3Ly8zSzFxMDZ3d2dlNi82YmIvTmd0L2plM2pnZFJXdDIzOVRhdGQ4NEhVRlU1ZHVnWEZOaTBMM2tnZUFzMGQySWlzckU0UEcvSXd2Ty8zMzl5RSs1Z01TNG1Pa3gyT2NsOHYwMkk5eFZud0x5SlNrUk94eFdZaWtoRGkwNzJxUFBrUEdRRlV0ZXlIQXhQaFlSSVdIRnFrdGluamdkUlhPSy8rQVRnMERpTE95c0cvakVqeTk3NFg5bTVZQkVHSDYwcTB3TkswRmlVU0NROXRXNHFIWFZkeTRjTHpJZ2JtNzZ4Nk1ucmxNK3FBaU9URUIyMzZiaWRDZzE3aDY5Z2lHanA4dDh6cUtlejhVOWZlYW0yVWpLM2g1bk1WckJ1YWZGQWJtUkVRQ2tFZ2tTRXBLUWx4Y0hPTGo0MlcrOGtyTEt6MDVPVmt1eUM1dVVGdllnbVdsNGYzNzkzQjBkQ3p6NjVURTJiTm5FUmVYdlloV1VGQVFnb0tDcE9jU0VoSmt0a2pMQ2NaenM3VzFWWGlSTzFOVFUremN1Uk1TaVFUNit2cHdjSEJBZ3dZTllHbHBpZXJWcStQbXpadFl0bXdadExXMXNYbnpadW1LNjBwS1NsaTNiaDBTRWhKZ2JtNWUwcGVjcHowSERwZEp2ZmxwWWRVVUxhMmFsZXMxZ2V6M29VZ2t3dS83NUxjS0s0eW4rM0U4ZjNDN3dEeXZuajFFUWx3MGpNMXE0ODYxODRYV3FhbXRJN2RsbFNJTHdOV3EweEF0Mm5XR3Fsb1ZKTVFYL3ZEclkwdTJLejVpSURveURPdm15bThqMktCcEsweGRzaGw3MXkyUTJTcXVySVFGdndVQW1CUmhlc0RIY2dMU29yaDU4U1JTa2hQeGRaOUIwaUFNQUtwcFZVZnZRVDlpMStwZmNmOXZqMUlOek50OTNWdTZON3dpUGZFeGtlRUFnQVpOWmYrdWErdldnTFp1alZKcDA2M0xweEVmOHdHTnJMNlUyNDllVTFzSG10bzZwZDZXN3YxR1FLZUdBWURzWHVOdTN3L0gwL3RlU0U1TVFGK0gvOEhRdEJhQTdKL1IxNzBHNEtIWFZRUy85aS95YS92R2Zvak02QUVOVFMzWTlYUEFIcGVGZVAzUEU1bThKYmtmaXZwN3pTMm4xLzU5eU5zaWxhT0tqWUU1RVZFcFNVcEtRbmg0T01MQ3d2TDlDZzhQUjF4Y0hCSVNFZ1R0R1JhQ3NiRXhsaTVkV21pK3VYUG5JaXdzTE05emVjM3BMa2g2ZXJyQ1phNWR1NFlyVjY0VXFmNlNxbEdqQnFLaW92RExMNzlnOU9qUitPYWI3QTl2eDQ0ZHc2cFZxMkJrWklSTm16WWhJaUlDdzRZTnc3WnQyNkN0clkyZE8zZWlkdTNhcUZXclZxa09tYzFSM29HNTQvQWhnZ1RtV1ptWlVGWlJMVmJaemozN28zUFAvZ1htOGI2WlBVUThMT1F0anUvWlVHaWRablhxeXdYbWlpd0FaOTJ4RzFxMDY0enF1alVRRXhVaGZlQlEzdlQwalRCMThXYnBuTmZDZXVMek85K3dtWFdodmJleDBSRUFBQjA5ZzJLME5GdjlKcTBLWERUeG55ZnlpeUQ2UGJvTEFHalRXWDZraWxuZDdMM2lRLzlkQkxDMEZMWEgxNkwrRjNqOTRnbU83UGdkZlIwbVNnUFcwcFR6VUtwamo3N2wxcGI2aldWN2hvMXEvdmRnOG91UGZrWUdKdGxiYXFhbHBpQXpNd01xUlhpZlczMHB2MlpCcmJvTkFRQUpzYks5L0NXNUg0cjZlODJ0K3IvM2ZWeDBWTEhyb0lxSGdUa1JVU0VTRXhQeCt2VnJoSVNFRkJoMDV6VmtXUWdxS2lwUVVWR0JxcXFxd3YrbXBSVzhYVTVwcUZLbENscTBhS0ZRdnZ4WVdGZ29mTDNBd01Ec1JYc1U3RlZXem1jQkhYOS9md3dkT2hUZHUzZVhHY3BlVW1LeEdFZVBIc1cyYmR1UW1KZ0lYVjFkekpneEF5NHVMamgwNkJBYU5HaUE5ZXZYdzhEQUFDRWhJZkQzOThmY3VYT3haTWtTZUhoNElEbzZHcGN2WDhhQ0JRc1UydGU5S0c1Y2tGL3dxNngwNmlIY29uV3BLVWx5aTFtVmx2allhUGpldXdrOUEyTVltdFJDY2xJOEppL2NtR2ZlZ0JlKzJMcHNCdW8wbEg4NGtkZUNZQVltWnBpMVNuNUY4eHFHcG9nS0QwVmNkQ1IwYWhncTNOWjVQL1ZUT0craGNqMFF5R3ZPL2EyTEo1R1lFQWZiYjc3TnQ4ZTBocUZKb1pkSlMwMEZnQkw5L2taTlhWQmcrYndlSEh5SXpINW91SEttazl5NUhNbEpwZnQvZ1c0UmZwY0FNUERINmRqcnNoQXZuejNFNzdOSG8xN2psbWo3VlU5WXRlbFk0dDBiY2tTOHoxNnAzOVM4NENrYXBka1c5V3F5TzJHb3FLcEp2NittcVMxekxtZFlQWkQ5QUs0b2dYazFyZXB5YVZYK0hRV1NsU1U3OWFzazkwTlJmNis1NWV5SWtKR1dXdXc2cU9KaFlFNUVuejJKUklLd3NEQUVCQVFnSUNBQXIxKy9sdmszSWlLaTFLOHBFb21ncGFVRmJXM3RQTDhVT2FlaG9RRlZWVldaQUZ0WldibFlQV1ZGN1lrdVRsMGY3d05lMUhycTFxMnIwQkR4M09WVlZWV0xWQ2JIalJzM29LU2toSGJ0Rk8vUnlKa2pxTWpQLzk2OWUxaTdkaTFldlhxRkprMmF3TkhSRVphV2x0STU1N2EydG5CMmRrWnFhaXBldkhnQkRRME5tSm1ad2N2TEMrN3U3amh4NGdTMmJkdUdZOGVPWWNpUUlaZzVjeVpYWlMrR3BNUjRhR2htejgwK3ZtYzlibDh0ZkxoNWJyVWJOTUhFZWV2eVBPZnA3b3FzckV4MDZQNDk5STFxWXZmYWVYajk0Z25xTnBJTnZpVVNDZHlQN29hcVdoVjgxZXVINHIyUWZ4bVltT0dmSno0SUR3MHFVbUJlMHNYZmN0dStZaFowOVEweGVPeE11WG5tL2svdUl6RWhEdldidEVLL1VaTVV2bVplbEpTeUg2UmxaUlV0NkNvcHliOGpuZW8zYVNsdFExa3I2cXJiK3NZMU1YMzVkankrNjRrN1Y4L2o1Yk1IZVBuc0FZeFAxNGJqdEVVS1BmZ29UR1pHQmdBVXV2QmVlYlJGU0NXNUgwcXltbnBXWnZiUFgwbUZvZHluaEw5Tkl2b3NwS1dsNGUzYnQza0czcTlmdnk2VnZiTzF0TFJnYkd3TUl5TWpHQnNiUzc5eUh4c1pHVUZYVnhjYUdocWwxbk5SMGVUZS9pdEhabVltWEYxZGtabVppY0dEQjBNbGp3OFR2cjYrOFBIeGdibTVPYnAybGQvaXBrYU4wcGtiV1JpeFdJeFZxMVloS1NrSkZ5NWNrRHNmR3h1TG8wZVBTcmN5eTVGekQybG9GRHkvZHU3Y3ViaHc0UUphdDI2TkxWdTJvRTJiTmdDQTBhTkg0OUdqUndBQUx5OHZmUC85OTlJeVZhcFVnWWFHQnFwV3JZcE5temFoZmZ2Mm1ERmpCdnIwNllNRkN4Wmc4ZUxGK1BEaFE0V2Z3MS9SeEg2SWhFbXRPakpwM3cwYnAxRFpxK2VPNW5zdVBqWWFYaDVub2FsVkhUWmRla05WclFwcTEyK000M3ZXWStxU3pUSzllWjV1cm5qNzhqbDZEeDZONnJyNnhYc2gvektybmIwT1FjaWJsMFZhWWJ1a2k3L2xTSWlMeVY2TXFta3J1WE5aV1prNGZYQWJWTldxb0wvalpHbjZoNGhRS0N1clN1Y09LeXJuZ1VweVlnSzBkZlJLMXZBaTBOTFJRMHhVT0FhT25nNWRmU09GeWlpcnFDQXJNeE5wcVNseVBmUkppZkZsMFV3b0tTbWhwYzNYYUduek5jTGVCZUxrbjVzUTRQY1lSM2V1d2ZoZlY1ZTRmaTBkWGNSK2lFUlUrRHVZYXpZU3RDMUNLczc5VUJxU0VyTHZtMnFhOHIzN1ZIa3hNQ2VpVDRwRUlrRlFVQkI4ZlgzaDYrdUxKMCtld05mWEYvNysvc2pLeWlwV25kV3FWWU9scFNVc0xDeGdZbUlpRTNUbkJOdEdSa2FvVnExYUtiK2E4cE43bisyU21qQkJkbUdveE1SRWFlL3ZpaFVyMEtWTEZ3REEwcVZMRVI0ZWpvMGJzNGYzWm1SazRKZGZmc0gxNjllUm1wcUtLVk9tNUR1OHZDeDVlbm9pTEN3TUF3Y096SE5ZL2ZidDIzSHMyREc1SHYyWW1PeTVoOXJhMm5KbGN1dlhyeDhHRGh3SUt5dloxYVIzN05pQjFOUlU2U3I1U2twSytPcXJyMUMzYmwwY1Bab2RCTDUrL1JxUEh6K0dnVUYyRU5Pb1VTTWNPSEFBNTg2ZFE2OWV2WXIzZ3Y5Vm12ZEFaWkNjR0kra2hPejlqblByMkVPeFlkMTNyN3ZuZSs3czRSM0lTRTlEbjhHanBVRjRmOGNwMkxCd01nNXMvZzBqcDh5SGtwSVNudDczd3ZtL2RxRmU0eGJvM0tQZytlcUtxRjAvZTQvbGdCZSsrTVoraURROUt6TVRJaVdsZkI4R3psNjlGeEtKR0pBQW9rSWVHTVoraU1DMjM1enpQUGYwdmhja0VnbWE1ekZIOThxWnd3aC9GNGh2aDR5Vi9zd1Q0bUt3WnM0NG1GcFlZc0t2YTRyMHNGTGZ5QlFCZm8veElUeTBYQVB6MmcyYUlDWXFITThmM2tIN2Jvb3RIcWV0VXdNeFVlRUlmdjBQbXJTeWtUbFgyQUtDcGNHNHBnV0dqcCtGSlpPSDR1MnI1ekxuY3YvTXM3SXlGZDU2cnQ0WExlQno2ekx1WG5lSHVXWEJnYm1pYmFtTWluTS9sSWFjVmU4Ly92dEZsUnNEY3lLcXRPTGo0L0gwNlZPNUlEdyt2dWc5RUthbXByQzB0RVRkdW5WUnQyNWQ2ZmVXbHBZd01EQVFaQ0dsVDhIejU4L3h5eSsvSUN3c0RJc1hMNVlHNVFEdzhPRkRCQVlHU285VlZWV3hjdVZLckZtekJvY09IY0w5Ky9leFlNRUNOR2pRb0Z6Yi9PZWZmd0xJRHFBLzl1VEpFNXc0Y1FMMjl2Wm8xVXEyVnpBZ0lBQUFwRUZ6Zmo0dWwwTkpTU25QM3ZiY0Q1Unk3cy9jVkZWVjBiZHZ3UXN3a2J6Z045bXJOWmYyTm1ZdkhudmpvZGRWbUpyWGhVMlhQdEowazFwMThJUFRGQnpaL2p2K1dEMFh6YjdzZ0pOL2JvS2hxVGtjSnMwcjBiQldpVVNDbEtSRTZCdlhoSjZCTVY3NytTSTFPUWxWLzkzYi9JMy9NeHpjOGh0R1RaMFBpM3FOcGVWYTJuWkI3WVpOb1c5a0NyZWp1M0hEL1RoVzdNbDdPUC9GRS90dzVmUWhMUC9qTEtZczNnUURvNXB5ZVh6dlpVOEJhV3JkWGliOWZmQWJYRGx6R0hVYU5rV25YQXZtYVZYWFJmdXU5cmgyL2lpdW5ENkVibjJISy95YXplczJ4TjNyN2dnTThFT2RobVcvYjNxTzl0OThpMGUzcjhIdDZHN1VNRFJGbytaZlNzK2xwYWJnOXBWemFQWmxlOVF3L0M5Z3F0ZTRCYnh2WE1RRjE3Mm9YYit4ZEE3ekcvK251SGhpWDZtMzBmM1lIblRzMFErYXVlWktCNzd5QXdEbzZjdnVZYStxVmdWVnFxb2pMVFhsMzYyM1drRXNGaGY2a0tSenIvNTRjUHNxN25sZWdLRkpMWFRzMFU5YUppWXFIRkhob2FqZnBHV1IybElaRmVkK0tBMUJBZGsvUS9ONmlqOFVvWXFQZ1RrUlZYZ1NpUVNCZ1lIdzl2YVdDY0xmdkhtamNCMnFxcXF3dExTVWZ1VU92dXZVcVFOMTliSlpBT3B6bFp5Y2pCMDdkdUR3NGNQU1JkL0N3c0t3ZCs5ZWFaNmNCeWk1MHdEQTBOQVFEUm8wUUhCd01JWVBINDd1M2J2RHljbEpMaUF0Q3pkdTNNRFRwMDloWTJPRGV2WHF5WnlMaTR2REw3LzhnaG8xYW1ENjlPbHlaYjI4dkFBQXpab1Z2THI0dkhueml0U21xS2dvaGNvb0tTbGgwYUpGUmFyN2MrYi81RDRBb0U2RDBndnE0bU0rNEsrZHE2R3NySUtCbzMrV0M3WmJ0KytLbEtSRW5OcS9CZjg4OFlHZWdUSEcvN3BhT2l5N0lHS3hHSEhSa1FDeTk1Qys0TG9Ya2U5REVCbitEcEh2UTFDbllWT01kZjROTGRwOWhhdG5qOEQ3NWlWMHRNdCtZUE1oSWhRSmNkRlFWYXVLc0pDM1dQM0wySHl2VTlpdzl0bU92ZVhTVnUrL2hNU0VPQVQ0UFViZFJzMWtGczlLU1U3RWdVM0xvS1pXRlVQSHpaSjd5R24zdzBnOGYzZ0hsMDhmUkVPckwyRnUyYkRRbndVQU5HcmVCaUtSQ0g2UDd1R3JYZ01VS2xNYWFqZG9ncTdmRDhQbGt3ZXdhL1d2cUdGb0FqMERZNlFtSitGOThCdGtabWJnaTVadFpjcDg4KzFnK042N2dmZkJiN0I4dWdQTWF0ZEhha295UW9NQ3BIV1ZwaXRuRHVQYXViOWdiRlliMWJSMGtCZ2ZpL2ZCcjZHa3JJemVnMzZVeTkrMGRYdmMvOXNEZjZ5WkR3dkxSb2lPQ3NldjYvWVhlQTJUV25YeGcrTVVIUHRqSGM0ZTNvSHJic2RnVk5NY0tjbEplQi8wR2wyL0c0YjZUVm9XdVMyVlRYSHVoOUxnOStnZVJDSVJHbGw5V1hobXFqUVltQk5SaFpPV2xvYUhEeC9DeTh0TCt2WCsvWHVGeTllc1dSTldWbFpvMXF3WnJLeXNZR1ZsaFlZTkcwSk5UYTN3d2xRaTZlbnBPSDc4T1BidTNZc1BIejdBeXNvSzgrYk53NEFCQTNELy92MDh5MnphdENuUDlCTW5UbUQyN05tNGNPRUNMbHk0Z0U2ZE9tSDE2dFZsTmpjL016TVQ2OVpsTCtRMWR1eC9nWXU2dWpycTE2K1B1M2Z2UWtOREExdTNib1dtcHV6cXdMR3hzYmg0TVhzdjdMem16K2ZtN3A3L0VPaThKQ1VsS1ZTR2dibml4RmxaZUhqbk9uVDFqZVRtbUJkWFJub2E5cmdzUkVKY0RMNGQraFBNNnRTWE9aK1NuSWk3MTkzaDZaYTlHS0c2aGlhaUk4TndkT2RxZFAxdWVKNEJxZHZSM1FoODVZZVlxSERFUmtkQy9PL29pY1Q0V0hpY1BnUWxaV1hvR1JpajNoZk5wUi8rYmJyMGhxZTdLNjZjUG9TV3RsMmdxVlVkNzRQZlFGbEZCVWFtMlRzVU9LLzhRK1k2Y1RHUjJMbHFEcHEzK3dyZHZodVc1K3U3ZWZFa2JsODlKMWMyaCsvZEd4Q0x4V2phK3IvZTh2RFFJQnpjOGh2Q1E0TXdkUHhzS0NrckkreGRJT2lZNjEwQUFDQUFTVVJCVkZLVGs1Q2NHSS9FK0Zna3hzZENWOThJNGFGQk9MeDlKYVl2M1NvekJ6OC8xZlgwMGFCcGEvZy92WThQRWUvTGRSRXh1MzRPcUdsUkQ3Y3VuVVRJMjFlSStSQUJUYTNxYU5TaURXeTY5SmIrbkhQb0c5ZkUvK2F0Zy91eFBYamoveFJ2WGo2RGthazVCbzJaZ1daZmRpajF3THhiMytGNDl1QTJJdCtISU94ZElMUzBkZEdpM1ZmbzNPc0gxS29qUHdMcGU0Y0pFRXZFOEh0MEY0RUJMMkR5N3g3WmhXblR1UWVNYWxyZzJybS84TWIvR1Y3Lzh4U2FXdFhSdkcxbk5QOTNUKytpdHFVeUt1cjlVRkpSWWUvdzl1VXpOR3JlQmxyVmRVdTFiaEtXU0pLempDd1JrVURDdzhPbEFmanQyN2ZoNCtPajBQWmRHaG9hYU5xMHFUVDRidGFzR1pvMWExWnVpNFNSdlBUMGRJd2FOUW9oSVNFWVBYbzBoZzBibHU4ODhmNzkreU13TUxEQXVjMFpHUms0Y09BQTl1L2ZEeGNYRjdsNTJRV3h0cmFHbXBxYXRDZGJFU0VoSVhqdzRJSE1DdWNCQVFHWVBuMDZJaU1qc1g3OWVuejU1WDg5Rk1IQndWQldWc2FhTld2ZzZlbUpxbFdySWpVMUZiYTJ0cGc2ZFNvME5EU1FrWkdCV3JXS3QzZXZ0YlUxTEN3c2lyV3lmR1hScVljOUhJY1BnZVB3SVlWbkxpVjNyN3ZqMkIvcjBMM3ZDSFR2TndKQXlWWmxGNHZGMkxucUY3eDg5aERXSGJ0aDhOaVpBSURNakhUODgrUStIdDI1anFmM3ZaQ1Jub2FhdGV1aHorQXhNTGRzQkkvVGgzRHp3Z2xrWm1iQXJFNTl0R2o3RlJxM2JDZmQ2L25vcnJYd3ZuRVIxZlgwWVdCY0N3YkdOV0ZnWWdaOTQ1b3dNTW9ldHA3WEVIaTNvN3R4OWV3UjFMU29oKzlIVE1DaGJTdWhyYU9IU1F2V3krVU5leGVJQXh1WElqTDhIYVl0M1Fyam1ubHZTWGpCZFM4OFRoL0tkd1gzVFV1bTRhMy9NOHhiZndqVjliSVhzZnY3OG1tYzNMZTV3Sitoc29vS3FtbFZoN0t5Q21LaXd0SFJyaSsrR3o2K3dESTVBdndlWSt2eW1iRHAwa2RtUVRtaVQ5bXhQOWJoN25WM1RKeTNEclViTkJHNk9WUU1vbnptUjdMSG5JaktWVlpXRnA0K2ZTclRHLzc2OWV0Q3k5V29VUU0yTmpabzNicTFOQkN2VzdmdUo3dXllV1dscHFhR1ZhdFdvVXFWS29YT3RWYUVxcW9xSEIwZE1XellzQ0tOZU1oWlFLMm96TXpNcEh1Q2k4VmlIRGh3QU51MmJZT0tpZ3BXcmx3cEU1UUQyZmZsZ2dVTDRPbnBpYnAxNjJMYnRtM1l2WHMzL3Zyckw5eTVjd2Y5K3ZXVFd3eVBoSGY5L0RGVVZkZEFoKzd5aXpYMWRmaWZRblZjT1hOWStyMlNraElNVE14UXBhbzZCdjQ0SFlHdi9IRGx6Q0c4ZlBZSUdlbHBFSWxFYU5DME5UcmE5WldaZzlwNzBJOW8zOVVlVjg0Y2d2Zk55emozWmlmT0hka0pBMk16VEZtMEVkOE9IWXUrRHY5VHFBYzV0eDc5UnlJaU5BaFA3M3RoODlMc2FSYzJYV1NIb04rK2VoN1BIbmpCLzhsOUtDa3BZL0RZbWZrRzVZV0ppNDVDNE12bk1LdFRYeHFVQTRCMXgrNEk4UE5GTmEzcTBLcXVDODNxT3RDcXJnc3RiVjFVMDY0T1RXMGRxR3Rrano1SlMwM0JTbWNuL0gzNU5OcDN0WWUrc2Z3YzlvOVpmdEVjemR0MnhsMVBkOWgyN1FPVFdtVS8zWVZJU084Q1g4SDd4c1hzOVNFWWxIOXlHSmdUVVprTENnckN4WXNYY2VuU0pYaDRlQ0EyTnJiQS9FcEtTbWphdENsc2JHeGdhMnNybmUvTEJkZ3FCek16TStsSzZ3WEpXY1Zja2J4anhveko5MXhTVWhJeU16T2hxYWtwN1oyL2VmTW1BQlI3N1lBYk4yNWcwNlpOZVAzNk5lclVxWU5WcTFhaFRoM1pJYy9YcmwzRHVuWHJFQm9hQ2pNek03aTR1RUJQVHc4elpzekExMTkvalVXTEZzSFYxUlVlSGg2WU5Ha1M3TzN0ZVE5WEVFUEd6VUprV0RBME5QOWJRYitHa1NscU4yaWk4TXJLUVFIL3lHeDlaVDlzSEVRaUVaU1VsV0ZxWGhkeDBSOVF3OUFFTGRwOWhkYnR2OGwzS3lXZEdnYm83emdGZGorTXdyM3I3bmg0K3hxK0h6RkJ1bkJiY1NncEsyUGtsQVh3dVhrSnp4L2VoYjV4VFhUdUtidEhlblRFZTd4NjlnaFdiVHFoVzkvaEpScHVXMTFQSDdOWDcwVmlmSXhNZXBXcTZuQ1lyTmlhQ2xXcXFtUHcySm1vVWxWZG9hQThSLzlSa3hBVThBS0h0LytPeVF2V1EwV1ZVNWJvMDVTUm5vWWoyMytIVGcxRDlIT1lLSFJ6cUF4d0tEc1JsYnJrNUdSNGVucmk0c1dMdUhqeElsNjhlRkZnZmgwZEhiUnIxMDRhaExkcDA2YlFMYWVvWXZ0NEs3R1M4dkR3Z0k2T1RyN25acytlRFFEU1h2WDA5SFFBUVB2MjdiRit2Znp3M2Z5Y09YTUdodzRkd3F0WHJ5QVNpZENuVHgvTW5EbFRaclgwKy9mdnc4WEZCWDUrMmF2aWZ2WFZWNWczYng2cVY1ZmRUelloSVFFTEZpekFqUnMzQUFBREJ3NkVzM1BlMjB6bGgwUFpLNitpYkQwbGhNeU1kRWdra2lMM3hsZEU0YUZCZU9KOUN3MmJ0VWF0dW9vdEhrZFUyUVFGdklELzB3ZXcrcktqZExvTFZVNGN5azVFWlVZaWtlREpreWZTUVB6bXpadlN3Q2d2RFJvMFFNZU9IV0ZqWXdNYkd4czBhdFNJUTlJL01lVzVKM2J1MWRwejdydXFWYXVpWmN1V21EVnJWcEhxVWxGUlFVQkFBS3l0clRGMTZsUTBhaVMvRlkySmlRbmV2WHVIeG8wYjQ2ZWZma0w3OXUzenFBblEwdExDbWpWcnNILy9mbHk4ZUJIanhvMHJVbHVvY3F2SVFUbUFUNnBuMmNqVUhFYmZEUlc2R1VSbHl0eXlVWkgyaktmS2h6M21SRlFzY1hGeGNITnp3NFVMRjNEcDBpV0VoWVhsbTFkSFJ3ZGR1M2FGblowZHVuWHJCZ3VMNHMxanBMS1R1NGU3UElQcTBpS1JTSkQ3djdPU1BPaDUrL1l0YXRldVhXQ2U2T2hvNk9ucEtWeW5JdnNDQzAyb2UrQlQ3VEVuSWlMS0Mzdk1pYWpFWW1KaWNPYk1HYmk2dXVMU3BVdjU5b29yS3l1amJkdTJzTE96US9mdTNmSGxsMS9tdXpJM1VXa1FpVVNsTm4rN3NLQWNRSkdDY3FCa0R3cUlpSWpvMDhmQW5JZ0s5T0hEQjV3K2ZSckhqaDJEaDRkSHZxdGQxNjVkRzNaMmRyQ3pzOFBYWDMrZDczeGdJaUlpSWlLU3hjQ2NpT1JFUkVUZzFLbFRjSFYxeGRXclY1R1ZsU1dYUjBsSkNaMDdkMGJmdm4zUm8wY1BycHBPUkVSRVJGUk1ETXlKQ0FBUUdSa0pWMWRYdUxxNjR2cjE2eENMeFhKNVZGUlUwS1ZMRi96d3d3LzQ3cnZ2WUdob0tFQkxpWWlJaUlnK0xRek1pVDVqbVptWnVIVHBFdjc0NHcrY09YTW16MkhxYW1wcTZOYXRHMzc0NFFmWTI5c1hlVzR0RVJFUkVSRVZqSUU1MFdmbzFhdFgyTE5uRC9idTNZdlEwRkM1ODFXclZrWFBuajNSdjM5LzlPblRSMjUvWmlLaTByVG53R0dobTBCRVJMbHdwNHp5eDhDYzZET1JuSndNVjFkWDdONjlHNTZlbm5MbmxaU1UwS3RYTDR3WU1RSzlldldDcHFhbUFLMGtvczhWZzNNaW9vcURnWG41WTJCTzlBbVRTQ1R3OXZiR0gzLzhnY09IRHlNaElVRXVULzM2OWVIazVBUUhCd2VZbXBvSzBFb2krcHpkdUhCRzZDWVFFUkVKVGlTUlNDUkNONEtJU2xkcWFpb09IanlJOWV2WDQ4bVRKM0xuTlRRME1HREFBUHo0NDQvbzBLRURWMU1uSWlJaUlpb0hvbncrZUxQSG5PZ1RFaGtaaWExYnQyTHo1czJJaUlpUU85K3VYVHM0T1RsaDBLQkIwTmJXRnFDRlJFUkVSRVQwTVFibVJKOEFQejgvckZ1M0R2djI3VU5hV3ByTU9YMTlmWXdjT1JLT2pvNW8wcVNKUUMwa0lpSWlJcUw4TURBbnFxUWtFZ211WHIyS3RXdlh3czNOVGU3OEYxOThnZW5UcDJQWXNHRlFWMWNYb0lWRVJFUkVSS1FJQnVaRWxVeDZlanFPSERtQ3RXdlg0dkhqeDNMbnUzWHJodW5UcDhQT3pvNXp4NG1JaUlpSUtnRUc1a1NWUkVaR0J2YnMyWU9sUzVjaU9EaFk1cHlhbWhxR0RSdUdhZE9tb1ZtelpnSzFrSWlJaUlpSWlvT0JPVkVGbDVtWmlmMzc5MlBKa2lWNDgrYU56RGw5ZlgyTUh6OGVFeVpNZ0xHeHNVQXRKQ0lpSWlLaWttQmdUbFJCWldWbDRjaVJJMWkwYUJGZXZud3BjNjUyN2RxWVBYczJIQndjT0grY2lJaUlpS2lTWTJCT1ZNR0l4V0s0dXJwaTRjS0Y4UFB6a3psblptYUd1WFBud3RIUkVXcHFhZ0sxa0lpSWlJaUlTaE1EYzZJS1FpS1I0TlNwVTFpd1lBR2VQSGtpYzg3RXhBUno1c3pCbURGalVLVktGWUZhU0o4eWEydHI2ZmMrUGo0Q3RvU0V3bnVBaUloSU9Bek1pU29BSHg4ZlRKNDhHYmR2MzVaSk56QXd3T3pac3pGKy9IZ09XU2NpSWlJaStrU0pKQktKUk9oR0VIMnV3c1BETVdmT0hPelpzd2U1MzRwNmVucVlPWE1tSms2Y0NFMU5UUUZiU0VSRVJFUkVwVVdVejM3RzdERW5Fa0I2ZWpvMmJOaUF4WXNYSXlFaFFacXVycTZPbVRObjR1ZWZmNGEydHJhQUxhVFBUZTVoekI4VGlVVHc5dll1VVIyc3AyTFg0K1BqdzZIc1JFUkVBbUpnVGxUTzNOemNNRzNhTlBqNys4dWtEeDQ4R0t0V3JVS3RXclVFYWhrUkVSRVJFUW1CZ1RsUk9mSDM5OGUwYWRQZzV1WW1rOTZ5WlV1c1g3OGVIVHQyRktobFJFUkVSRVFrSk00eEp5cGphV2xwV0xKa0NWYXRXb1dNakF4cHVyNitQcFl2WHc0bkp5Y29LeXNMMkVJaUlpSWlJaW9QbkdOT0pJQzdkKy9DeWNrSno1OC9sNmFwcUtoZzRzU0pXTEJnQVhSMGRBUnNIUkVSRVJFUlZRUktRamVBNkZPVWtwS0NtVE5ud3RiV1ZpWW8vK2FiYitEcjY0dDE2OVl4S0NjaUlpSWlJZ0RzTVNjcWRiZHUzWUtUa3hOZXZud3BUYXRldlRyV3JsMExSMGRINURONmhZaUlpSWlJUGxQc01TY3FKVWxKU1pneVpRbzZkZW9rRTVUMzd0MGJ6NTQ5ZzVPVEU0TnlJaUlpSWlLU3d4NXpvbExnNmVrSlIwZEh2SG56UnBxbXE2dUxEUnMyWU5pd1lReklpWWlJaUlnb1grd3hKeXFCckt3c0xGeTRFRjI2ZEpFSnl2djE2NGZuejU5aitQRGhETXFKaUlpSWlLaEE3REVuS3FaMzc5NWgyTEJoOFBUMGxLYnA2K3RqOCtiTkdEQmdBQU55SWlJaUlpSlNDQU56b21Kd2QzZUhnNE1Eb3FLaXBHbmR1blhEL3YzN1lXUmtKR0RMaUlpSWlJaW9zdUZRZHFJaXlNaklnTE96TTNyMTZpVU55cFdWbGZIYmI3L2h3b1VMRE1xSmlJaUlpS2pJMkdOT3BLQzNiOTlpOE9EQnVIdjNyalN0VnExYU9IejRNTnEzYnk5Z3k0aUlpSWlJcURKamp6bVJBaTVldklpV0xWdktCT1gyOXZaNDlPZ1JnM0lpSWlJaUlpb1JCdVpFQlpCSUpGaS9majE2OWVxRjJOaFlBSUNxcWlwY1hGeHc2dFFwNk9ucENkeENJaUlpSWlLcTdEaVVuU2dmNmVucG1EaHhJbmJ1M0NsTnExV3JGazZjT0FGcmEyc0JXMFpFUkVSRVJKOFNCdVpFZWZqdzRRUDY5Kzh2c3hXYWpZME5UcDQ4eVFYZWlJaUlpSWlvVkhFb085RkhuajkvampadDJzZ0U1UTRPRHJoMjdScURjaUlpSWlJaUtuVU16SWx5Y1hkM2g0Mk5EVjYvZmcwQUVJbEVXTGx5SmZidTNZc3FWYW9JM0RvaUlpSWlJdm9VY1NnNzBiLzI3ZHNISnljblpHVmxBUUNxVmF1R1E0Y093ZDdlWHVDV0VSRVJFUkhScDR3OTVrUUFYRnhjTUhMa1NHbFFibTV1RGk4dkx3YmxSRVJFUkVSVTVoaVkwMmROSXBGZzNyeDVtRFp0bWpTdGVmUG11SHYzTHF5c3JBUnNHUkVSRVJFUmZTNDRsSjArVzJLeEdKTW1UY0tXTFZ1a2FlM2J0OGU1YytlZ282TWpZTXVJaUlpSWlPaHp3c0NjUGt2cDZla1lPWElramh3NUlrM3IyYk1uWEYxZG9hR2hJV0RMaUlpSWlJam9jOE9oN1BUWlNVMU5SZCsrZldXQzhpRkRodURVcVZNTXlvbUlpSWlJcU55SkpCS0pST2hHRkpXMXRYVys1MFFpRWJ5OXZVdFVCK3RoUGF3SDhQSHhrVHNtSWlJaUlxTGlFNGxFb3J6UzJXTk9SRVJFUkVSRUpDQUc1a1JFUkVSRVJFUUNxdlJEMlRtOGxxanM4TDFHUkVSRVJGUjZPSlNkaUlpSWlJaUlxQUppWUU1RVJFUkVSRVFrSUFibVJFUkVSRVJFUkFKaVlFNUVSRVJFUkVRa0lBYm1SRVJFUkVSRVJBSmlZRTVFUkVSRVJFUWtJQldoRzFBYythd3dUMFNsak84MUlpSWlJcUt5VnluM01TY2lJaUlpSWlLcWJMaVBPUkVSRVJFUkVWRUZ4TUNjaUlpSWlJaUlTRUFNekltSWlJaUlpSWdFeE1DY2lJaUlpSWlJU0VBTXpJbUlpSWlJaUlnRXhNQ2NpSWlJaUlpSVNFQU16SW1JaUlpSWlJZ0V4TUNjaUlpSWlJaUlTRUFxUWplZ09LeXRyYVhmKy9qNENOZ1NvazhiMzJ0RVJFUkVSR1dQUGVaRVJFUkVSRVJFQXFxVVBlWkVSRlM2Y28rT3lLSElLSW04eXJFZTFsUGU5WHhjRjBmNEVCRlJaY01lY3lJaUlpSWlJaUlCTVRBbklpSWlJaUlpRXBCSUlwRkloRzVFVVhHNEdsSDU0SHZ0ODhIZk5WVjJ2SWVKaUtneUVJbEVvcnpTMldOT1JFUkVSRVJFSkNBRzVrUkVSRVJFUkVRQ3FwU3JzdWZUKzA5RXBZenZ0YzhIaC81U1pjZDdtSWlJS3JOS09jZWNpSWlJaUlpSXFMTGhISE1pSWlJaUlpS2lDb2lCT1JFUkVSRVJFWkdBR0pnVEVSRVJFUkVSQ1lpQk9SRVJFUkVSRVpHQUdKZ1RFUkVSRVJFUkNZaUJPUkVSRVJFUkVaR0FHSmdURVJFUkVSRVJDVWhGNkFZUUVaSHdySzJ0cGQvNytQZ0kyQktpNHVFOVRFUkVsVm1sRE16NW55OVIrZUI3allpSWlJaW83SEVvT3hFUkVSRVJFWkdBR0ppWHM5RFFVS0diUUVSRVJFUkVSQlZJcFJ6S1hobkZ4c1ppN2RxMXVIVHBFclp2MzQ3bXpac0wzYVFLNjkyN2R4Q0x4UUFBYlcxdFZLOWV2ZGgxUlVkSEl5a3BTWHBjczJaTktDbVYzZk9vcEtRa1ZLbFNCU29xZkdzUkVSRVJFWkZpR0Qza1k4dVdMZWpRb1FPc3JLeEtYRmRTVWhJR0RScUVEeDgrQUFCbXo1Nk5nd2NQUWs5UHI4UjFmMnE4dkx3d2VmSms2ZkdXTFZ2UXBrMmJZdFdWbXBxS1ljT0dJVEl5RWdEUXFGRWpIRGh3b0ZUYW1aOGRPM2JnMUtsVHNMR3hRWWNPSGRDNWMyZG9hV25sbS8rdnYvN0MrL2Z2cGNkVHAwNHQwL1lSRVJFUkVWSEZ3NkhzZVhCeGNjSHUzYnN4YnR3NG5EdDNyc1QxVmF0V0RRTUdESkFlUjBaR1l1N2N1ZEplNGZJV0ZSVUZUMDlQQkFRRUNITDkvSWpGWXF4ZnYxNTZiR1ZsVmV5Z0hBRDI3ZHNuRGNvQllPellzU1ZxWDJFa0Vna3VYNzZNcEtRa2VIaDRZT0hDaFlpS2lpcXdqTHU3T3c0Y09DRDlJaUlpSWlLaXp3OTd6RDl5Ly81OWFZQ1VucDZPaFFzWDR1WExsNWd5WlVxSmhrQTdPVG5oenAwN2VQVG9FUURnM3IxNzJMMTdOMGFQSGwwcTdjNkxXQ3hHU0VnSVhyMTZKZjE2K3ZRcElpSWlBQUFEQmd6QXJGbXpBQUJYcmx5UmZsK2EvdnJyTDFoYVdpcVU5L1RwMHpJUEM4YU5HMWZzNjBaRlJXSC8vdjNTWXlzckszVHExS25ZOVNuaThlUEgwcDh0QUxSbzBRSjE2dFFwMDJzU0VSRVJFVkhseDhEOEk2MWJ0OGI4K2ZPeGZQbHlaR1ptQWdBT0hqeUk0T0JnTEZ1MkRPcnE2c1dxVjBsSkNmUG56OGVRSVVPUWxwWUdBRGg2OUNnR0R4NE1UVTNOWXJjM05EUVVZV0ZoaUlxS1FsUlVGRUpEUXhFU0VvTGc0R0NFaG9ZaUl5TWozN0szYjk4dTluVkxXMlJrSkRadTNDZzlidGV1WFlsNnkxZXRXb1dVbEJUcDhiUnAwMHJVUGtXY09YTkc1cmhmdjM1bGZrMGlJaUlpSXFyOEttVmdMaEtKeXJSK2UzdDc2T3ZyWTlhc1dkTGc3c2FOR3hnN2RpeGNYRnhRbzBhTll0VnJibTZPY2VQR1lmMzY5ZWphdFN0bXpacFZvcUFjQURadTNJakxseThYdVp5MnRqWk1URXlRbEpTRWF0V3FsYWdOSlNXUlNMQm8wU0xFeDhkTDArN2N1U096aDdZaVBEdzhvS09qZ3l0WHJ1RHExYXN5NXh3ZEhZdmNyaTVkdW1EVnFsVUs1VTFPVG9hSGg0ZjBXRnRiRzEyN2RpM3lOU3Vhc242dlVjWEJmZXFwc3VNOVRFUkVsVm1sRE15OXZiM0wvQnEydHJiWXVuVXJKaytlTEEwWS9mejhNR3JVS0t4ZnZ4NFdGaFpvMjdadHNldjM4UENRQ2VTS0l2ZUhqKzdkdXlzVW1QZnExUXVXbHBhb1c3Y3U2dGV2RDJOalk0V3ZVUlFCQVFFWU5HaFFrY29jUFhvVWQrN2NLZGIxUGhZYkc0dVZLMWVXU2wxRmNlSENCU1FuSjB1UCsvVHBBelUxdFRLOXBvK1BENktpb3RDalI0OHl1MFo1dk5lSWlJaUlpRDUzbFRJd0x5OU5temJGdG0zYk1ISGlSRVJIUndNQTNyOS9qeE1uVHBUTDBHaEZ0R25UQm8wYU5ZS2hvU0dNalkxaFltSUNVMU5UWkdWbFljNmNPZEo4aXhjdkZyQ1YrZlAyOXNhNmRldWt4OVdxVllPK3ZuNng2bEpTVXNMY3VYT2x2eXNBTURFeEtYYUFiR2hvcUhEZUkwZU95TFRqaHg5K0tOWTFGUlVlSG81ZmZ2a0ZNVEV4dUh2M0xweWRuWXM5ellLSWlJaUlpSVRGd0x3UURSbzB3UGJ0Mi9IVFR6OGhPam9hdlh2M3h2VHAweUdSU0lSdUdvRHNRRGF2MWJ3cjJvcnJlWG43OWkyY25aMmxjL25WMWRXeFk4Y09OR3pZVUpvbkppWUdhOWFzd2NDQkF3dmR1bTdQbmozdzh2S1NIcmRvMFFMYnQyK0hzckl5Z093RjRYNy8vWGNNR2pRSXJWcTFLclhYY2Z2MmJieCsvVnA2M0xselo1aWJtNWRhL1I5TFQwL0h6Smt6RVJNVEF3QTRlL1lzbmoxN2hvTUhEMEpWVmJYTXJrdEVaUzhySzB2Nk42dTh4Y2JHUWtsSkNkcmEyb0pjbjRpSTZIUEd3RndCZGVyVXdmYnQyNlU5NVRtcnMzKzgyRmRlL3Z6elQ1dzdkdzcyOXZibzI3ZHZpZWVVZnlyQ3c4TXhaY29VSkNRa0FNaWV5N3g0OFdLWm9Ed2dJQUFUSmt6QWh3OGZjUDM2ZGF4YXRRcTJ0clo1MXVmbDVZV3RXN2RLajNWMWRiRjgrWExwQjl4WHIxNWg3Tml4aUkrUHg5OS8vdzBYRjVjaXoySFBUKzdWM3dIQXdjR2hWT3JOejRvVksvRDgrWE9adEVHREJqRW9wd3F0ZS9mdU1EYzN4NjVkdXdyTk8zcjBhQVFGQmVIU3BVdmwwTEw4T1RvNklpZ29DRmV1WEZFb2Y4ZU9IV0ZoWVZIc3JRL1BueitQUllzV29VV0xGdGkyYlZ1SmRnSUJzdjhXQlFVRjRmcjE2d3JsNzlxMUsweE1USEQyN05rU1hUZkh0OTkraS9mdjM4dE1qVHA5K2pSNjl1eFo1bE45UGhkaXNSaXgwWkhRMHRhQnFsb1YrZk5aV1JBcEtSVjV2WkRNakhRb3E2aktsU3R1ZlFBUUZ4T0YyQStSc0tqM1JiNTV4R0l4WGp6MlJ1T1doVThWVEV0TndhTTcxMUd2Y1F2VU1EUXBjbnVJaUNvYTdtT3VvRHAxNnVEbm4zK1crYUJrYW1wYTROZmJ0Mjl4OHVSSnBLV2w0ZGl4WTlKOXRBc3JWOWhYWmZmdTNUdU1HVE1HNzk2OWs2Wk5tREFCWDMvOXRVeSsyclZybzE2OWVnQ0ExTlJVL1B6enozbXVKTy92NzQvWnMyZEw5NFZYVWxMQzBxVkxaWWFpVzFwYVN0Y0VTRTFOeGRTcFUvSGt5Wk1TdnhaZlgxL2N1M2RQZXR5aVJRczBhOWFzeFBYbVo5ZXVYWG11L3Q2L2YvOHl1eVpSYVlpT2pwYU84aWhNVEV5TXpKUVVvY1RIeHlNdUxrN2gvQ2twS1RLN1FSU0ZyNjh2bGkxYkJqVTFOY3lZTWFQRVFUa0FKQ1VsSVRFeHNjVDFsSllqUjQ1Z3laSWxHRFZxRklLRGc0VnV6aWNoSVRZYXk2ZU5nTitqZTNMbk1qUFM0VHlxSis1Y095K1RQbU5FZDl5OGNLTEFlbWM3OVVIays1QTg2N3ZuZVVHYWxwR2VocGZQSHNoOXhVVkh5ZFhwZmVNU05pNmFVdUIxNzE1M3crNjE4M0QvNzhJZmhpVWx4dVBZSCtzUS9Qb2ZhVnBFYUhDUnZwSVQ0d3U0UXVtUlNDVDQyK01NVmpvN1lkYW9YbGcwc1docjhWQzJmUnVXWU1mSzJVSTNnNmpNc01lOGpMeDkreFp6NTg2VkJvdEFkaTlRWVlGMVZsWVdRa0pDWUdGaFVkWk5GTVQ3OSs4eFpzd1ltZjIraHc0ZEtsMDFQU29xU2pySFhGbFpHYi8vL2p0Ky9QRkh2SHo1RWhrWkdaZ3hZd2EyYk5tQzVzMmJBOGorejI3bHlwVXlDNi85L1BQUGNndnppVVFpTEZxMENPSGg0ZkQxOVpVRzUzdjI3Q25Sc1BPZE8zZktISmRsYi9ucDA2ZXhiZHMybWJTV0xWdkMyZG01eks1SlZCeEJRVUU0ZCs2Y1hIcHNiQ3kyYk5sU2FQblkyRmdBa01zN2VQQmc2T25wSVRRMEZQYjI5cVhUV0FBYk5teklkelJPZWZEMTljWGt5Wk9SbnA0T0lQdHZZbUdtVEptQ0VTTkdsSFhUU2xXUEhqMXc5ZXBWUEhqd0FDTkhqc1R2di8rTzFxMWJDOTJzVDBweVlnTGVCYjRFQUdSbFpnSElEbFpmUG5zZ2t5OHk3SjFNV3IzR0xmSDAvdDhRaThWbzNxYVRORDNzWFNDZTNMdUpyM29QeUxPWFBDWXFBdHRYeUFkS2ZSMytoL2Jkdml0eSs5dCsxUXYzUEMvaS9GKzcwS0p0WnlpckZPMWo2cXBaUHhZcGY0OGZScUhyZDRXLzMzSTdlM2dIYmw0OGliSE9LMUN2Y1hPRnlsdzVjeGdYWFBkQ1NWa1o1blViSWkwMXRValhwR3pQSDkxRlprWTZ4RmxaVUJKb3lrOXh2SDd4Qk50V09LTmo5Ky94N2RDZmhHNE9WV0FNekQ4U0hSMk5yS3dzR0JnWWxLaU8zS3U1QTlsRGpZY1BIMTVndVpDUUVNeWRPeGRCUVVINDg4OC9VYXRXcldLM29hSXlNREJBNjlhdDRlN3VEZ0J3Y25MQ2hBa1RBQURIamgzRDJyVnI0ZXpzakw1OSt3SUFORFEwc0diTkdnd2ZQaHp4OGZIbzJMRWo2dFNwSTYxUEpCSmg2OWF0T0hMa0NIYnQyb1UrZmZya3V5cThtcHFhdEs3dzhIQzBiTmtTdXJxNnhYNHREeDQ4a092Qjc5aXhZN0hySzhpdFc3ZXdmUGx5bVRRVEV4T3NYTGtTS2tYODRFSlUxa0pDUXJCNzkyNjU5TGk0dUR6VDgvTnhYanM3TytqcDZVRkZSUVZtWm1ZS3RVTWtFcUZtelpvRjVoTnk0VVF2THkvTW5qMGJtWm1aR0RObUREUTBOUExOKytyVks1dy9meDZxcXFveTAzNHFDeDBkSFd6WnNnVkxseTdGdVhQbjhMLy8vUS9idDIrWFBtaWxrZ3NQRGNTUjdhdGwwbnh1WG9idnZac3lhUTl1WDhXekIvLzkvL1dyeXdHRXZ3dEM0Q3MvbWNEYzc5RmQzTDU2RGwyL0g0YXN6SXg4ci92ampLVXdxcG5kb2JCOG1tSVBqRktUaytCOTQ2SmN1cWw1WFpqWGJRZ3ZEL25wZ28xYnRVTU53NEk3T0hvTmRFS1hid2NYZXYwWkk3b3IxTTdjbnZyOERVODNWOWoxYzFBNEtBZUFteGRQQWdCR1RwcUhKcTJGZXdoWTJiWHZaby9Nakl4S0ZaUURRTjFHeldEWHp3SHV4L2JBdk40WE11OHhvdHo0aVQ2WGpJd01PRHM3SXpBd0VFdVhMaTNXZG1oSlNVbVlNbVVLUWtORHBXbDJkbmFZTVdOR2dlVUNBd014WXNRSWFjL3Z0R25Uc0hmdlhzSG1wSmZXL091UHFhaW9ZUEhpeFZCVlZZV1ptUm1jbkp3QVpBZWVPZHVjTFZ1MkRDa3BLZEplSTFOVFUvejIyMi80OE9FRGV2WHFKVmVubXBvYUhCd2MwTHQzNzBJRGJWMWRYYXhjdVJKUG5qekJrQ0ZEaXYwNkpCSUpYRnhjNU5MTFl0L3YyN2R2dzluWkdWbFpXZEswR2pWcVlQUG16ZERUMHl2MTZ4R1ZsSzJ0cmR5V2k5YlcxckN3c01EeDQ4Y0xMZCsvZjM4RUJnYm11MjJqb2FFaFRwMDZWV2c5MXRiV1VGVlZWU2h2RHJGWUxGMlFNbWVSejV5ZWJBQ2xOamRhSXBGZzE2NWQyTGx6SnpRMU5iRnUzYm9DZTQ4ZlAzNk0zYnQzbzFxMWFsaTllalcrL1BMTFlsM1h6YzBOOCtmUHovZjgrL2Z2OC8zN1h4cjdoS3VvcUdEaHdvWFEwOVBEaXhjdjBMUnAweExYU2YrcDA2QXA1bTA0QkNCNzZQbHNwejdvTmNnSk5sMzZTUFBNR05FZGRuMUhvR09QZmpKbGExcFk0dGEvQVdTT2w4OGU0b3NXYmZINHJpZXlzckxmRjhHdi8wR1ZxdXFvWVdTS0tsV3lIMnBWMTZrQlBYMGp1ZmFJczdJUThUNTcya0ppZlBaSW1MQ1F0d0FBRlZVMW5ENjRUYTVNUVhRTmpCRWJIWVhRdDYrUW5KUzlSczJMeDk1SWlJMUc0MWJ0aWxSWFVhV2xwdUQ0M2cwd01EWkRGL3ZDQS84Y0dlbHBTRXJJbmhMVHFIbWJzbXJlWitIYklXT0Zia0t4ZmQxbkVCNzhmUVVuOTI1RXc2YXRVVldqbXRCTm9ncUlnWGt1SzFldXhLTkhqd0FBa3laTmdwT1RFOGFPSGF2d1hMK1VsQlJNbWpRSmZuNSswclQyN2R0ajBhSkZoUVpzT2Z1aVg3dDJEY0IvUStIWHJsMmI3L1dEZzRPbFBjdUZLY3NQV2tVbEVvbmtQaGgyNk5BQnZYcjFncHViR3dCZzdkcTFrRWdrR0Rac0dBQ2diZHUyQ0E0T0x0VUhCbXZXck1remZjdVdMV2pUcHVEL1BDOWR1aVMzQUZ0WlFCTFpRZ0FBSUFCSlJFRlV1SFhyRnB5ZG5XVUNBMjF0Yld6ZXZMbE1WMzZuejAvdTkxWlovVjFJU1VsUmFDR3k0czdUTGcwZUhoNHlXMDBDa0JubWJtRmhnY0RBd0h6TEJ3WUc1dmwzS3ZkRGljREFRQ3hidGd3UEhtUVBKYmEydG9hWGw1Zk1yaEs1WldabXd0WFZGV2xwYWJDMXRjV2RPM2R3NTg0ZG1UeVRKazBDQU15Wk0wZHUwYnpjN1ZtN2RtMitVNlVDQXdPaHJLeXMwR2lFa3BvOGVUSXlNakpLZFFYNjhyaUhLNG81bysyUm52YmZjT2g5RzVkSXYxKzkvOS9mdjBnRXRTcFZvYXdzKzFGUHJVcFZLS3ZJTHhacWFGb0xpUWx4aUkvTlh0OGhMUzBGci8xOE1YTHFBdnl4ZXE0MDM1MXJicmh6elEwMlhYcWpvMTAvdVhweVMwcU13K3BmWklPcG5PUFpxL2NDQUliL2J3NWF0UHNLRW9razM4OUtZU0Z2cGVXZSt2d3Q3WUVHQUo5YmwrRno2ekowRFl3QkFHNUhkOFB0cU9JamN4UjE4K0pKSk1URndIN1lPTG1mYVVGeVQya3M2dEI4cXZnVUhWYXZwS1NFN3YxR1lQK21aZkIwZDRWZC81SGwwRHFxYkNybFg0aXkrTTgzT1RrWi92NyswbU94V0l4ZHUzYmg4ZVBIV0xGaUJhcFhyMTVnK1lTRUJFeVpNZ1crdnI3U3RMWnQyK0wzMzM5WGVLangvUG56NGVmbmg3Q3dNQURaUWRuMjdkc3hmdno0WXJ5aXltZisvUG1Jakl5RXQ3YzNBR0RkdW5Xb1ZxMGF2di8rZTRGYkppczVPUm5yMTY4djgrdmN1SEVEczJiTlFrYkdmOE1ITlRRMHNISGpSdW1pZUdYdGMvcWdTMlV2SWlLaTBORkRRak16TTBPL2Z0bkJ4dVhMbDVHUWtDQTlCb0Q3OSs4RFFKNGpiZzRmUGd4dGJXMzA3dDFiTGozSHc0Y1A4Yi8vL1UvbVlkdlZxMWNWYmw5K0FYeE9ZTjZxVlN0cHIvNjFhOWVRbEpTRVBuMys2eTN0MUtrVE9uWEtleGlsdGJVMURBME5DeHpWRUJFUmtlZklwWUlvK2tCMTM3NTlhTnk0Y1pIcS9sd05IUDB6c3JJeThleStGM3k5YjZKRDkrOVJxMjcyOUliZ04vNVlQMytpTk8vUlhXdHhkTmRhbWZJbi90eUlFMzl1QlBCZklLK3JiNHpXN2I5QjVyOUQxdU5qUHFDcHRTMGFOclBHNnYyWHBEM3dBMzZjaHJaZjlRU1FQWDhkeU80TnoydkJONDFxMnZocDlnb0F3SU8vcjhMNzVpWHA4Zi9adSsrd3BxNDNEdURmaEEwQ0lvb01BUUVGUlZ3VmJKMVk2NjdhVmtWdHhhMTExcjNxcUZiYzFUcUtzd3BhVjkxNzc0VUQwS0tJQTFGQXhZMElzZ0lrdnovNGNTV1FRSUpBUUwrZjUvR1JlM0x1dVNlUVFONTd6bmxQZG5GdlhtTEQwcGxvNjlVWHpqVXpaNDVjT0xvYmtRL3V3S3ZmS0xtNjMza1B3WGZlUXhENytnWG1qTzRwQlBaWlBOdDJ4cGZOOG4rTnFyTWVYU3FWSXVEa2ZwUXhLWXRhOVZWZnNwWnp1bnoyNDZ6dmUxYlo3TC8zUVU5ZmZsbE5ha295cGd6OFRxNitzclp6MHRIVnc5eDFIM1pZVUxWK2RNUmRMSnN4QW5yNkJ2aDl4UTVvNitTZUpiUjgxaGc4dWhlS255Zk1GWDVlaW1SL2J0Y0RUdUhja1YySWZmVWNGU3Jhb0sxWFg3aTVOMEo2bWdUSGR2MkQ0SUJUU0l4L2gvSVZyZEc4WTNmVWE5UWl6L2F5ZjYreWwwZUZoK0hFdnMxNDhpZ2NJcEVJZGs0dWFPdlZGL1pWRlA5dWVSRVRqUk43TnVIQjdSdElTVTVDT1F0TDFHdlVBczNhZWVXNmtaSjFuVm1yOStENG5vMjRkdTRvVXBLVGN2MXNsS25wM2hnbVpjdmg4cW1EYVBtOWQ2bWJrazlGcjFRRzVrWEIwTkFRYTlldXhieDU4K1N5WGdjR0JxSlhyMTVZdkhneEhCMGRGWjZidGZYWGd3Y1BoTEw2OWV2anp6Ly9WR3ZhbzdHeE1YeDhmREJvMENEaERxdWZueDlxMUtpaDhJT1VscGFXMHFuTWNYRnhjbmRwMVozeVhOQWdMQ0lpUXVrYTcveG9hMnZqanovK0VMYjRBWUM1YytmQ3c4TUROalkyME5IUktiS2tlSG1OZ09XMFpzMGF1ZVIxUldIdjNyMllPM2V1M1BSMVEwTkRMRm15QkRWcTFDalNheE1WRlJzYkcvajYrdVpiYi9qdzRYSzdOaFFuVjFkWElUZ01EZzVHUWtLQzNBaDYxZzRJWThlT3pYWHUxcTFiWVdabWx1dXg3SUc1bTVzYjNOM2QwYXRYTHd3ZVBCanQyN2ZIakJrekZQYkZ4OGNIKy9idHcvYnQyNVgrL2NtcWs2VkxseTdvMHFVTEFPRFdyVnRJVEV4VTJuNUJhR3RycS9SN09DWW1ScmlwS0JhTFZjcVpvcSt2LzlIOSsxelUrY29UQUJCMElUTWdjSFNwS1FTTWp4OWxEako0OVI4TkIyZmxTd1d1bmoyTWMwYyszSVJKVFVsQ3h4NkRoZU15Sm1YeFE2L2hTRTVNZ0pGeDNvTVRheGI4cXJCY1Mxc2JWV3Q4QVFDSWVuQVhBSVJqcVZTSzZiNy80dFd6cDFnNmZRUWtxY25DTWhJQUVJbkZDQTI2aE9pSXUrZ3g5RmNzV0g4RUloVm1NQm9abThMQ1d2NzFscHowSGhGM2JzTFJwU1lNeXhnREFINWZzUU82ZXFxOTVoN2REMFY4WEN3YU5QOVdyZEZ5bDVydWtFcWxRcUk5bDVxRk4rdFBVVnN5bVJUaHQyOUFKcE9oZmZjQkJhcHY1MVFObGpiMmVQNDBDbUgvWFVVdEQva2JFWEZ2WGlMeS9tMlVOYmRBVmJjdlZPcnI2UVAvNHNLeFBiQjFjRWFhSkJVdllxS3hZZGxNL0R4eExzNGQzb1VIZDBKZzcxUU4ydG82ZUJFVGphMnJGc0RBc0F4YzY2cTNQQ0g0NGtucytjY1hGYTN0WU9kVURVOGUzY2VEc0JDc25ETUJvMmI2d3JKU1pibjY5MjhGdzMvSkRLUkpVbEhSeGg0VmJlenhKREljUjNiNEkvTCtiZlFiNjZOd0ZzZnBnOXNRY1BJQWJKMWM4TzdOSzVYN0o5YlNncHQ3SXdTY1BJQ0l1emRSdFVaZHRaNGZmZm9ZbUdlanE2dUwzMzc3RFk2T2psaTJiSmtRMkQ1OStoUjkrdlRCbkRsejBMaHhZN2x6QWdJQ01HM2FOTGt0ZFpvMGFZTDU4K2NMUVhsR1JnWlNVMU9GZnhLSkJDa3BLWEpscWFtcFNFbEpRVXBLQ3FwVXFTS00zc3RrTXN5WU1RT2JObTNLbGRIZDJ0cGE0VDYvc2JHeGFOT21qVnlacHZjRFZsV1pNbVd3Y09GQzlPblRCOG5KeVpnNGNhS1F1TW5TMGxLbDlha0ZvZXFJenYzNzkrVStaQmMybVV5RzVjdVhZLzM2OVhMbFptWm1XTHAwcVVaSGt4NCtmQ2lzdWMzQ1k5V1BTMUpmRkIwWEI2bFVLbVJjejYvZXAwcEhSd2ZMbGkzTHQ5N2J0Mjl4NHNRSnVMcTZLZzNLTmFGY3VYTDUvaDYrYytjT2V2ZitNRTFUS3BWaSt2VHBxRldyVmxGMzc3T1M5RDRCRCs5bWJ2djVQajRPcjEvRW9IekZENThUOUEwTVlXUnNvdlQ4bkVIcHl0bmpFQlA5VURqT3ZyVlpmaU9DMy9jY2luSVZNdmNTOS90em1rcjlGNGxFQ0w1MENrZTIrNk5jQlVzTW5yd0FGYTAvTE5GcTNPcDcyRGxWeHliZldWZzVleHc2L1BRekdyZFNiUVpkUmtZNkxoemJnMnExNjhQU3hoNnZYOFJnL1pJWkdEYnRUemc0dStIVnN5ZTRmZU15R3JWUWJYZUhpRHNoQUFESGF1cTloZ2RPbUNNMzZqMXd3cHg4emxDdjdaeE83dHVDKzZIWDRWeXpIaHJtZUc3cTFQZndiSU1EVzFZajVNcTVYSUg1OVlEVGtNbGtxTiswdGNwNWRhNEhuTWFFK2V0UTFyd0NwQmtaK09jdkg0UUdCMkNqNzJ3QUlveVp0UklXMXJhUXlXVFlzbW8rYmdTY3h2bWp1OVFPekkvczlNZUE4Yk9GbXhCSjd4T3dhdTU0eEVRL3hPa0QvK0tuSVI5MkVJaC8rd1liZldjakl5TWQzc09tQ0RlN0VoUGVZZFhjaWJnVGNnM1hBMDZqWHFOdkZEeWZVeGcxYXdVc2JlelYvbHZxVkswV0FrNGV3RU1HNXFRQUEzTUZ2TDI5WVdOamc2bFRweUkxTlJWQTV2VGxNV1BHWU5PbVRYQjJkb1pVS3NYVXFWTVZCcnhoWVdGbzE2NmRFSUIvN0lmTStQaDRUSmd3QVg1K2ZpcU53Sjg5ZTFidGF6WnQyaFFuVDU0c2FCY0ZEZzRPY3UyWW1Dai9VQUFBNjlhdEU3NXUxNjRkckt5czRPam9pTjkrK3cxdjM3NlZtMEtxYWVucDZaZ3hZNGJjS0xhV2xwYmM4Y2VhUEhreVRwdzRJVmRtWldWVkl0YVVPems1YWZUNlZMU0tZOXVxWjgrZUNWc2pVcWFEQnc4cTNGb3VTMWhZV0tIbDFwQklKTkRWMWMyelBVWEozeXdzTElUOEgvbVJTcVdZTjI4ZUtsV3FoSlNVRkx4OCtSSzFhOWZHbjMvK0NYOS8veUpKa0ttSS82YWl1NEdxU0oxYWJxaGJxMmF4WHZQR2xUTVFhMmtoSXlNZHgzZi9nM05IZHVLWDZSK1dXV1VHUGFvYk1tVWhwQmtadUJsNEFidjhsK0dYNlV1RlFGOHFsUXFmSzJReUdhUVpHWEtqMTQ0dU5XRnRyL3JmaVBpM2J4QjA4UVFPYi9lRGZSVlhkT2szRWpxNmVvaDkvVUt1WGhuVHNoajA2d0pzWGIwQWV6ZXVnRWxaODF4VHlWL0VSR1BMeW5uQ21sMlJXSXowdERRYzNQbzNqSXhOWVdtVGU0YkgwNmdIT0xqMWI5UnI5QTEwZFBYeTdlL3p4NUVBQUN1N2tuT1RMS2RIOTBOeGZQYy9NREFxZys0RHgrWDdYc3VyZnIzR0xYQjQyenFFL1hjVmt0UVV1WnM0MXkrZGdrZ2tna2RUMWJQYXQrclVFMlhOTTNjN0VtdHBvZVgzM2dnTkRrRFMrd1Q4MEd1WU1NTkJKQkxoNjNaZXVCRndHbzhmM3MrclNZVys2ZmlqM013QXd6TEdhTjJwRi95WHpNRERlN2ZrNmw0NHRnZkpTZS94ZGZ0dVFsQU9aTTY0K0xaYmY2eGRPQVhCbDA0cURNeS8rdnBiNFhXbDd1KzByRkg3Wi85UGdraVVIUU56SmI3KyttdXNYcjBhbzBhTkVrWjR2TDI5NGV6c0RDQnphbDVpWXFMQ2M5KzhlVlBvL2JsNzl5NldMRm1pMHA3VjZxeFh6S0tqbzRPeVpjc1dwR3R5eEdLeFd1MnNYTGxTK0xwT25UcXdzc3E4NDk2aVJlNjFSWnJtNys4dmw0ZkEyZGtaRmhZV3VIanhZcUZkSTJkUTd1VGtCRjlmMzQvYXZvK29wTEMwdE1Tc1diUHlyVGQxNmxRaDEwWk82Z2FwRW9sRTVYUE9uRGtEWTJQalhPWFIwZEc0ZHUyYVdrdGVWT1hrNUNRM0Uwc21rMkgvL3YySWk0dUR1N3Q3dmt0WEFnSUNFQjRlbm1lZEhUdDI0UHo1ODRpS2lzTCsvZnZoN2UyTmh3OGZJaUFnQVBYcjF4ZitydVgwOHVWTEhEOStQTjhjSzlsdDNMZ1J0Mi9meHB3NWMvRFhYNWxybUFjUEhvd2hRNFpneDQ0ZDZOcTFxOHB0Zll6aURzejdldjlZN0lINWxkT0g0T3hXRDdldkI2REY5ejF3WXU5bWJGZzJVNWlTM0hQNEZGUnhyYVAwL0l2SDkrTEUzczNDc1lGaDVpNHdqKzZGQWdEMERZMkVLZXkvRGVtQ3BQZVpXOER1OUZ1Q25YNUwwR2ZVREZoWXFiNnRhOWJJNHNyWjQvRGlhUlRHemwwTjg0clcyUGpYTEN5YXJIeHY1eDk2RGNPUVgvOUEwSVhqY2tINWsvOEhiaWYyYklLdW5qNiticCs1akU2ZHFlYXFpb3ZOWEw1V3RsekovRnVjOUQ0ZW01YlBnVlFxUmVjK0kyRmladjVSOWNzWW04SzE3bGU0RlhRUnQ0TURVTGRoY3dCQVRGUUVuaitOZ3JQYkZ6QlRrSVZmbWFxdThpUERGVzArRERSVXp6RXFYc0VxTS9sa2Frb3kwdFBUb0swZ1VhRXlPVWYzQVFpNUZ4TGkzc3FWMy9udktnQ2d2bWZyWE9kVWNzejhuUmdUK1NEWFl3RFVIc25QenZUL3J5RkZPUm1JR0pqbndjM05EWDUrZmhnK2ZEanExS2tqSk5mSk1tREFBRnk2ZEVudGRyVzF0V0ZnWUFCRFEwTVlHaHJDd01BQVJrWkdNREF3RU1vTkRBeVFtcG9xTjJWdysvYnQ4UER3d05kZmY2MjA3WVNFQktYcnd4TVNFbko5Nkp3elo0NndwM2hSdW5EaFF2NlZTckRRMEZDc1hidFdPTmJTMHNMMDZkT3haczJhSXJ0bWt5Wk40T1BqbzdFdDgzS3FXcldxOExXaU84UTV5MHBhSFUxZnY2US9qL2Z2MytkNnZMRHA2ZW1oVGgzbGdVTDJlc3FvazJjaUtpb3FNL21QaXJOTnNqS0VwNmFtNHVyVnE4SVNwYXlaTzhvQzJJSWFQbnc0cWxTcElnVG05Ky9meDhLRkM0V2J3VjI2ZE1uM0pxV0hoMGV1R1ZLUmtaRTRkZW9VWHIzS1hQdVl0UlZsMWxLWVVhTkdDYnQ2bUpxYVl0UW8rZVJhV2JJQzY1eko3SlFKQ3d2RHFsV3JVTGR1WGJScTFVbzQzOFBEQTQwYk40YXZyeThhTm14WUxGbmZ6eC9OdlFkMlVXbmFSclhwMElYcDNxMGdQSHY4Q0YrMzc0YmIxd05nVXRZYzMvY2MrdjlSd014Qmc1VGtKQ1FteEN0dEkzdFc5eXpwNldtNGV6TXpBYXZmb21tbzc5a0czM1RNVEhUWXZFTjMxUGRzZzlTVUpDeWVPbFNsZmlZbnZjZVYwNGR3TnlRUWorNkhDdGRvMjdVZmpFM0xvWGI5cHRBWjQ1UHJ2SmpvQ0p6YXZ4WHBhUktZbHFzQUxXMXRmUGwxWmtLMzZ3R25jWExmWmlIeFhIM1BObWpmZlNCMC9qK2pVRnZuUXlDWE5jVS9Ld2g2Ri9zR3IxL0VJT0hkVzZnak5TWHplNVV6T1Z0SjhlK2FQL0F1OWpYcU5td3VOL3I3TWZYck4ydURXMEVYOGQvVmMwSmdmajBnYytDbnZtZGJ0ZnBuWUNUL09TWjdRam1qTXZJeks3UFBZTWhJVDFjck1GZVVDMEhQd0RDenJZeDB1ZkkzcnpKdi9zNGYzMDlwZTFsYjh1VmtabTZoY3A5eXlwcDlrS2JnL1VmRXdEd2ZkbloyMkxCaEEweE1USEo5c0sxWnN5YWFOMitPTjIvZXdNSEJBZWJtNWpBMU5ZV2hvU0dNakl5RWYxbkhXWUc0T2duaHBGSXA5dXo1c0MzSWpoMDc4Z3pNang4L0xwYzhKY3V0Vzdjd1pzd1lEQmt5Ukc1NnVFUWkwZWpXUktvb3pDM1NDcExVTGlrcENWT21USkdic3Q2N2QyKzR1TGg4VkYrU2twSVFINS83UTVOWUxNYkFnUU14WU1DQVlwdjJxWXJzc3dYbzAxT1k3ek5sYlNuYlNrelZkaHdkSGRYS001RzFqN2s2NSt6WXNRTkxseTVGU3NxSEQwM2R1blZENDhhTlVhOWVQU0ViZTJFOHh6NTkra0Fpa2VETW1UUFlzMmNQTGwrK0RKRkloQjkvL0JHaG9hR1lPblVxMHRQVGMrVU1BVElUazI3ZHVoVVhMMTdFa2lWTGhQSytmZnZpMWkzNUtadGp4b3hCa3laTjVCS3cyZHJhd3RuWkdSY3VYRkI0MHpZbEpRVUhEaHlBcnE2dVhGWjNaZDY5ZTRkSmt5WkJKQkxoMTE5ekp3SWJPM1lzdW5YcmhsOS8vUlhyMXEwcnRQM2dQMWRIZDZ5SHVZVVZIRjArak5MWGJmQTFhdFZ2SXF3VDM3RnVzZHJ0M3ZudktpeXNiQkVaSGdiWHVsL2h5QTUvSVJnMUxHT004aFd0a1p6MDRTYWVWSnI1ZC9IUHFZcDNqMGxOVHNLaGJldFEwZG9PbFJ5cUlqcmludHgwZXdCd3JmdWw4SFZHZWpxTzd0cUFjNGQzb0tKTlpYUWRNRm9ZOGN6eStPRTlaS1Jub0ZXbm5qaStleU9jM2I2QVlSbGp2SHViR1h3YkduMEk5QTc5dXhhSC92MXdVMzNUY3ZXbTkyY1Jpek52Mm1Wa3FCY29Gb2Z6UjNjajdNWlZtSllyajA2OWh4ZGFmWmVhN2pBMUs0KzdOd09Sa3BRSVBRTkQzTGg4Qm9abGpPSG0zbERwZWFXRjdQODNOS3ZXcUN2OGZGWDFNZG5VTS82LzY0R1lXK2VSQW54VnFNRE16RXpwWXdzV0xDalNhNDhkT3hZaElTRjQ5ZW9WZnZubGwzeTNEdHU1Y3llQTNHdWZCdzhlak5UVVZNeWJOdy9tNXVidzlNei9qaXBsT25Ma2lGeUdhRWRIUnd3WU1DQ1BNL0ozNWNvVnpKNDlHOCtlUFpNck56RXh3YXhacytUMlRTWXFiZnIxeXowQ2tiVVhkM3A2T3JwMzc2NXdHOG1iTjI4aUtDZ0lkbloyQ2tlS3pjM3pucDVaR0xMV1lYLy8vZmZDcVBQNDhlTnoxVlAwSFAzOC9HQnFhaXBrYnM5ZW5rVXFsZUxodzRmNDc3Ly9jTzNhTlZ5NWNnVkpTVW5RMHRKQzY5YXQwYmR2WDFTb1VBR3paOC9HclZ1M01IMzZkTmpZMktCbXpacDQ4dVFKamgwN2hpTkhqaUF5TWhKaXNSajE2dFdUdXhtYm1KZ0lCd2NIZE9qUUFkdTNiOGZ6NTgveDAwOC9LWHl1WGJwMHdadzVjN0I5KzNiMDd5Ky9kZFNXTFZzUUd4dUxuajE3NXJzOEtTMHREZVBHalVOTVRBeEdqQmloTUZtZHJhMHRoZzRkaWlWTGxtRG16Sm53OFZHYzdaaFU4eVF5SE45NUQ4bjFQZFRTMGtiNWl0Ym9NMm9HS2xkMVJSbVR6Sjlkd01rRDJMdHhPZWF2UHlLYzgvcjVVengvS3I4ODQvS3BnNmhScnlFaXc4UFFvSGw3cEtZa0krTE9UUUNLRTF5bEpDY0JBTnAwNlNNa210dmwveUc1b1dtNUNoZzdaeldzYkIxd2N0OFdSRWZjVS9xY1hqMTdnbi8rbW9VWFR5UFI3TnV1YU4yNWw4SnA2YzA3ZEVPSEgzOUczTnZYT0w1N28xQ2VOVlhadUt3WjlQUU5zR0Q5aDltQVR5TERzV3pHQ0F5WnNoQU9WV3NnNU9vNWJGNlplOXMyWmJJeXVTZTlUNEJKV2ZWMnVjbVBsclkyTXRMVGtacVNuR3RFUHZHOThoa1BRR1lHL2tQYjFrSWtFcUg3eitPRjVRaUZVVjhzRnNPOVNVdWMycjhWdDRJdXdxeDhSYng3K3hxTlczMWY0bTVPRklSeDJYSjQrL29GdWc0WW85YTAvSStWTll2RnFJenFTNFRvODFFcUEvT1MrTWM4TEN3TWUvZnVCUUNsSXdaejVueklpTm0xYTlkY2UxRm4vMkEwY3VSSTFLcFZDL3I2K2xpMGFCRU1EUTN6L1ZBYUVoSWlyRFgwOFBEQWxTdFhoTWNxVktpQUowK2VRQ3FWWXZMa3lWaXpaZzFxMUtpQkdUTm1xTHlWem9vVksrUStZR3BpWCt0V3JWcXBOZElpa1VnK09pTjlpeFl0c0hqeFlxU2twRUJQVHcvejVzMHI4R2hQUWtJQ0ZpOWVMTGNsWDNhS3N1OXJVa2w4cjFIUktNejM4OUNoOHROYzM3OS9qd2tUSmlBbEpRWHo1czFEOCthWjB5Sm56WnFGRnk5ZUNGT2UwOUxTOE91dnYrTHMyYk5JU1VuQnlKRWpoZW5seGFWZHUzYnc4dktDcnE0dUxsKytyTFJlenVjSVpBYmdaY3VXemZWWTl0K2I0ZUhoNk5tenB6RDl2R3JWcW1qVHBnM2F0bTJMOHVYTDQralJveGcrZkRqZXZYdUhvVU9IWXYzNjlaZzRjU0lxVktpQTI3ZHZBOGk4T1RoMjdGaTBiTmtTNWN1WGw3dldraVZMaE44aDJiZFJVK1RiYjcvRmloVXJzR25USm56Ly9mZkMzNWpvNkdqNCsvdkQyTmc0MzJSOUdSa1ptRHg1TW03Y3VJR0dEUnZDMjl0YmFkMmZmdm9KbHk5Znh0R2pSMkZ1Ym83Um8wZm4yYmE2TlBFM1NWTThtcmJDbDgzYUl1bTkvRlRidDY5ZklFMGlnWVdWTFpMZUp3aVBQM3Y4RUlaR3huajE3SWxjZlFzclc3eU1lUXdMYTF1OGVCcUY4TnMzNE5WL3REREszS25QTDlEUzBzYjBvVjRLK3hIMy82MmlHcmY4RHZxR1JnRGtBM09SU0FRclc0ZDhuMC9ZalN2WXZHSXVkUFgwTVdqU2ZEaFZyNTJyenRHZDYxR3ZVUXRoRFhKT3IxOWsza0EzcjJDSmx6R1BZV3hxSmt5aHprcFVKeGFMSWRiU1F0Mkd6ZUhnNGdhWlZMV00ydVVyV2lQaVRnamV2SWdwOU1EY3BLdzUzcjUrZ2NjUDc2SEdGdzNrSGd1N3J2eDNVRXB5RWpiNXprWkdlanFhdFA0aDN3emY2dFlIQUkrbXJYRnEvMWFFWEQwdnJFUC9zbG51R1R5bFVXWG5Hbmo3K2dYQ2JseEJvNWJmRmR0MVg3K0lBUUM1SFJTSXNwVEt3RHd3TUZEVFhjZ2xNaklTdTNmdkJwQTVXcTBvTU05NkhNaGNQNXd6TUE4SkNSRyt6cjc5bWlyN3Z3SWZSc3VCekFBMmUyRCs1NTkvb2srZlBraEtTa0pxYWlwR2p4Nk5EUnMyQ01uV1Nvc0pFeWFvbFZ3dUxpN3Vvd056VTFOVHRHL2ZIanQzN3NTRUNSTUt2SFhSbVRObk1ILytmTHgrclR6aFIwa0t5b0dTK1Y2ajBpVXNMQXkvL3Zvcm5qOS9qcGt6WndwQk9RRGN1SEZETHFHYWpvNE81cytmajBXTEZtSExsaTBJRGc3RzlPblRDMzF0ZDE3eW1pRlZHRnhjWERCczJEQVlHUm1oWWNPR3NMYTJoa1Fpd1lrVEorRHY3NC9JeUVnNE9Eamd6ei8vaEkyTkRVNmRPb1Y3OSs1QlgxOGZJMGVPeE9yVnEyRmtaSVR1M2JzcnZIR216dThRUFQwOURCNDhHUFBtemNQOCtmT3hZTUVDcEthbVl2TGt5VWhPVG9hUGowK2VPMnVrcDZkajJyUnBPSFBtREd4dGJURnIxaXlJODlobldpd1dZL2JzMmVqWnN5YzJiOTRNbVV5RzBhTkg4d1pnQVhUcE8rci8wMm5sQS9PTnZyTVJIWEZYNlhrTEp2WlhXTDV3NDNHYzNMY0ZqdFZxeVkwZTVqY3kralRxQVl5TVRZV2d2Q0N1bmoyQ25YNUxZR1huaUFGalp5bE1YSlltU2NYSmZWdVFrcHlFNzNzcVh0Lys1RkU0OUEyTllGcXVBc2IzYW8zdmVneEdremJLZDNiWnRHSXV5cFlyRCs5aFUvTHRvNTJqQzY2ZVBZS29pRHR3Y0ZHK04zeEJWSEd0ZzhEengzQjA1M3BVcnVvcXJKTitkRDhVeDNiL28vUzhIZXNXNDgzTFo2aG9ZNDl2dXluK3VYNU1mU0F6ZUhTcVZnc1JkMjlDMzhBSXRnN09zTEl0dVpucDFkSG9tdzc0Ny9JWkhON3VCM01MYTFTcjdTRThscHFTak11bkRxS21SeU9ZV3hUdTU3TG9pRHNBQUxzcTFRcTFYZm8wbE1yQXZEamR2SGtUTDE2OFFMTm16YUNqby93UFZNNHR0SXJiNDhlUGhRRFUydG82VnlaZlIwZEgrUGo0WU55NGNaREpaSWlOamNYbzBhUGg1K2NIUTBQRFl1OXZhZVBsNVlYRXhFUjg5NTM2ZDFWRFEwUGg2K3Y3V1kzbUVDVWxKV0hObWpYWXVuV3JrUFR0K2ZQbldMOSt2VkFuSzhkQzlqSWdjM3N1WjJkblBINzhHTjdlM21qVnFoWDY5ZXRYb3Ziei9oaTllL2VHVkNwRmFHZ29ObTNhaENOSGppQWhJUUdtcHFZWVAzNDh1blRwZ252MzdxRkhqeDU0OFNKeis2aEtsU3FoWjgrZVNFbEp3ZXJWcTNIbzBDR1YxbjducDFPblR0aS9mejlPbno2Tk5Xdlc0UGJ0MjdoNzk2NHdpcTlNY25JeUprNmNpSUNBQUppWm1XSFpzbVg1Ym84SkFHWExsc1hTcFV2UnYzOS9iTm15QmMrZlA4ZU1HVFA0ZDBoTnl0YTRqcGl4TEZmWjBaM3JjWExmRnRnNVZVUFMrM2dNbTdZWXhxYTViMEJsWktTajRUZktYMU9KOGUvd011WXhVbE9TaExLN0lZR3dkU2o0amJNSFlTSFk2YmNFbFoxcllNQzQyVXFUcThYSFplNTJrMWZTcmZ1M3I4UE9xVnFSM09pcFZycytSQ0lSN3Z4M0RjM2FLWjQ5VUZEZmRPaU9tOWZPNDlualI1Z3pwaGNxVmE2S2xPUWt4RVJIWkdiYjM3TXAxemxYemh4R3lOVnptUWN5R2Z3WHoxRFlkdGJlNWVyV3o4N0RzelVpN3Q1RW1pUVZyVG9wbnhGVDJsUjJyaUY4ZjljdW5BSnpDeXVVcTJDSmxLUkVQSHY4Q09ucGFhaWVMZjlCWWJuejN6V0lSQ0pVcStXUmYyWDY3REF3ejhmSmt5ZXhaY3NXbEMxYkZpMWJ0c1RQUC8rc2NFUWxld0sxdkRJS0Y1WFZxMWNMTndjVUpRb0NBRTlQVC9UdjMxL0lMdjdnd1FPc1g3OWU0WlJNa3VmazVJVGZmdnROclhNZVBYcUVGU3RXNE15Wk03a2UwOWZYUi8vKy9YSHExQ25jdmF0OGRJT290SkZJSk5pMWF4ZldyMStQTjIvZW9GYXRXcGcyYlJxOHZMd1FIQnlzOEJ4ZlgxK0Y1YnQzNzhha1NaTnc5T2hSSEQxNkZFMmJOc1hDaFF2ekhKVXQ2U1FTQ2ViTm00Y0xGeTdnN2R2TU5iR1ZLMWZHc0dIRDBMNTllMGdrRWl4WnNnUTdkdXlBcnE0dUZpMWFoQmt6WmdqSkYzdjE2b1hEaHc5ajd0eTVzTE96UTYxYXRUNnFQMkt4R1BQbXpZTzN0N2V3eTBTOWV2WHkvSDMzN05rempCMDdGdmZ2MzRlSmlRbVdMMSt1OHN3dUlQTkdzYSt2TDRZTkc0YlRwMDhqUER3Y00yZk9STTJheGJ2ZDJLZE9tcEdCRTNzMzRlUytMYWpYcUFXNjlCdUo1YlBHd0hmbWFQUWVNUzNYdnVOTld2OEEreXF1U3RzN2MyZzd6aHphTGh3L3VoK0taNDhmb3I0YSsxbm5hdlBnTnNoa01uZ1BuWnhueHZNbmp6S1g2U21ieHY3cTJSUEVSRVdndzQ4L0Y3Z3ZlVEV0Vng3T2J2VndQelFZYjE0K2c3bEY0YzAyTEc5cGcySFRGdVBJRG44OHVoK0tSK0czVWRIYUR0MEdqa05OajhZS0EvTjltejVzTmZzaUpob3ZZcUx6dklhNjliTnpyWk81TlppT3JoN3FmcVU4K1hCcDFMcFRMOWpZVjhIRjQzdndKUElCM3I1NWlUTEdwcWhXcHo0YU5QOFdGYTFWMjlGRFZhK2ZQMFZrK0cxVXExMWY0YzB4SWdibStRZ056ZHplSXk0dURydDI3VklheEdZUHpQWDE5WXVsYjFrZVBud29qSmFMeFdMODhNTVBTRXBLVWxqMzU1OS94cDA3ZDNEcDBpVzBidDM2bzVPWWZVN3ltakdSWFdKaUloWXRXb1NEQncvbTJzWUl5RnpHTUg3OGVGaGJXK1BjdVhPRjNVMGlqVHR3NEFDU2s1TXhZc1FJOU9qUkExcGFXZ3BuakhUdTNCbFJVVkY1emliWnNHRURObTNhaEkwYk42SlBuejZsT2lnSEFGMWRYWWhFSW9oRUluVHAwZ1d0V3JWQzNicDFrWkNRZ0czYnRtSDkrdlZJU0VpQXE2c3JmSHg4WUc5dkQyTmpZMkhrWEU5UEQ0c1dMVUxFWGIrdkFBQWdBRWxFUVZUZnZuMHhhdFNvUWtrVytlVEpFeGdZR0FnekdHeHNiSlRXUFgvK1BHYk1tSUg0K0hpWW01dmpyNy8rS3RCU2d4bzFhbUQxNnRVWU9YSWtIajkrakg3OSt1R1hYMzVCcjE2OUN2dzhLRk42bWdRaDE4N2o5UDUvOFNJbUduVWJmSTJ1QThaQVMxc2JBOGZQd2RxRlU3RmsrbkI4MWF3ZEdyWHNpSW8ybVZzUU9qam5QVVc3L1k4RGhkSGlqUFIwTFB0OUJMUzB0RkduUVRPa1NWSWhFb3VGTmVlaWJPL1ROeStmUWQvQUVLK2VQWVpXanFTUFdYdWpYenkrRjFWcjFNMzF1RXlXdVhiODJLNS9vS3VuRHdjWE44Uy9mWU0zTDU4aE1qd3o1NEtldmdIT0hka0prVWlFT2w4MUU4NU5pSThUdGxSNyt6cnovUlAzK2lWZWxza3NTNU9rcXY1TlJXYlN1WHUzZ25EMjBBNTA3anRDNWZQMDlBMndjR1BlUytxczdSelJmMnp1YmVNQUtEeDM3cm9ES2wrL0lQV3pDL3N2YzFsa0xZOG1haTlaeU90NUYrUXhkY3VCL0wvL2J2VWF3cTJlYXI5RDgvczU1dWZNb2UyUXlXVDRwa1AzajJxSFBsME16UE9RbHBZbU41cnA0dUtTYTB1WkxGbjd6Z0pRV3Flb0xGdTJUQWdBR3pkdURDc3JLMFJFUkNpc0t4YUw0ZVBqZy8zNzk2TkhqeDZsYm0xZmZudjZsZ1NHaG9aQ29yM3NiRzF0TVhMa1NEUnIxa3d6SFNNcUJycTZ1bGl3WUFIMDlQUlFvVUtGajI1UFIwY0hmZnYyUlk4ZVBkUkt1cWhvMjhpU1lzS0VDWmd5WlFyRVlqRnUzNzROSHg4ZkhEdDJES21wcVNoWHJod21UWnFFVHAwNlFTd1dReWFUNGMyYk4zSlo3QjBkSGZISEgzOWczTGh4R0RGaUJEcDM3b3orL2Z2RHdrSzl2WFdqbzZPeGF0VXFIRDkrSENLUkNCMDdkc1NsUzVld2YvOStoSWFHWXZ6NDhmRHdrSjl1R1JNVGcvajRlRGc0T0dEcDBxVWZsUmZEeGNVRi8venpEeVpNbUlDWW1CaTBidDI2d0cwUjhPenhJeHpidFFIaHQyOGdOU1VacHVYSzQ4ZkJFMUN2MFllL20wYkdwaGcyZFJFT2IvZkR4ZU43RVhEcUFNcGIybUMwejRvOFI2d24vL21QM1A3Z08vd1c0Mm5rQXpScTBSSEdwdVZ3N2R3eGJGKzdTSGpjeHY1RERwM2xQcU1SSHhjTEFMa1Nqalh2MkIxYlZ5M0lOUnFmazRGUkdmdzBlQ0lNRE12Z2JrZ2dOcStZQ3lCekJOMndqREd1blQ4R3QzcU5ZRnJ1UXpMRTB3Zit4ZWtELzhxMWt6TVRld1ZMNVRlaGNuS3FYaHUxdi9URTFYTkgwTEJGKzA5bXJYVitBazVtSnF2OXFuazdEZmVrZEhzYTlRQ0I1NCtoYnNQbXFPeGNJLzhUNkxQRXdEd1BkKy9laFVRaUVZNXpma0RKN3MyYk44TFg2aVFuKzFqSGp4L0h4WXNYaFdNdnIvelhQcG1ZbU1obHp0MjhlVE5XclZxVjczbHBhV2x5eDAyYU5GR3BqeGN1WEZDcDNxZENKQkxoOTk5L1I3ZHUzWkNVbEFSemMzTU1HREFBblRwMUt2VDhBeEtKQktOSGowYmJ0bTNoNmVsWjdEZUZpQlNwVkttU2tHazlMMWxUdVZXcE8zRGdRS1dQSlNZbUlqMDlIV1hLbEJIZVkxbS9kd3dNbEFjYmlpUWxKVUVrRWlFdExTMVhRSnhkUWZjeFQwOVBSMGhJQ002ZE80Y0xGeTRnSmlZelE2KzF0VFc2ZCsrT1RwMDZ5YzI2MnI1OU81S1RrM05OV2E5ZnZ6N1dyMStQMGFOSFk5ZXVYZGk3ZHk4R0RoeUlybDI3UWs5UEQ0bUppWGo5K3JYQ214bTNiOS9HMXExYmNlTEVDV1JrWk1EZTNoNVRwa3pCRjE5OGdkZXZYMlBHakJtNGN1VUtoZ3daQWc4UEQvVG8wUU1OR3phRVdDeEc5KzdkSVpWSzhmMzMzeGZLdW5BTEN3dXNYYnNXVDU4K1JjV0t4YmRsMGFmSTNNSUtqeC9laDMxVlY3ZzNib25hOVp2bUdvRUdBRzBkWFhUc01SZ05tcmZIdVNNN0lSWnI1Um1VQTRDK2dmelAycjF4UzBTR2g2R3RWMmJXL2lvMTZxQk5sejZRU2FXd2RYS0JmWlhxUXQyT1BZWWdJZTRORE1vWW82WjdZN2wyYXJvM1JyVVZIbmp4TkJwcGFibEhzRVVRUVZkUEh4WTJka0lpT3RlNlgySDByQlhRMHRKR0JhdEtrTWxrY0hiN0FtMjY5QmJPVTJWazA5ZEgvVjBCT3ZmNUJkRVJkN0YxOVI4WU1YMHB0SFVLdGtOTGFYSGx6R0ZFUjl5RGc3TmJ2ak1xU0xrMFNTcitYZjBIeXBwYm9GT3YvUGVhcDg4WEEvTTgzTGh4USs0NHI4QTgrMzdVT2JldktTcng4ZkZZdUhDaGNPenE2b29HRFJya2NZWmlhV2xwY2xQeFZWV1FjejZXbDVlWFdtdjRVMU5Uc1dQSGppTHNrV0pXVmxZWU5Xb1UzcjU5aTU5KytrbnQ0RUJWY1hGeHVIcjFLcTVldlNyc2d6eHo1c3dpdVJhUk9qWnMyRkNvZFh2MjdLbDBtZERseTVjeGFkSWtBQkFDMGF5YnFtNXU2bjJZREE0T2x0dkdTOWthN2g5Ly9GSGxOcmR1M1NwOEhSWVdKaXlKMHRYVlJZc1dMZENoUXdjMGFOQUFseTVkd3VqUm8yRnNiQXh0YlcwOGVmSUVZV0ZoQUtCd0d6SkhSMGRzMjdZTlc3WnN3Zjc5Ky9IdHQ5L0MzOThmR3pkKzJOczVlLzgzYmRxRUF3Y09DRE9xek16TTBMZHZYM1R0MmxXNEFWRytmSG40K3ZyaThPSEQ4UFgxUldCZ0lBSURBMkZtWm9aVnExYkJ5Y2xKNmI3b0JhV3RyUTE3ZS90Q2JmTnpZVnF1dkZ3UU9uWHBacFZud2xXd3FvUXUvVVlwZkN5L3dMYUtheDJNbmIwS09ycVpmNC9MbGErSUZ0OHBmbDNVK2Nveno3WjBkUFZReWFHcUNqM09wS2R2SURjaUR3RDl4ODVTZXdiZzhHbUwxYW9QQUlabFREQmcvR3pjQ3J5SVo0OGZ3ZGJSUmUwMlNvUDU0L3RCVzBjSHp4NC9ncjZoRWJ6NkYrN1docCtiWjQ4Zm9mYVhucWpsMFVUWXdvOUlFUWJtZWNpKzdsRmJXeHQxNnRSUld2Zmh3NGZDMTVhV2xrWGFyeXliTm0xQ2JHeXNjRHg0OE9CaXVhNG1EUm8wU08zdDBqUVJtQU9aMlk2TFd2WWxGQmtaR1hqNThtV1JYNU5JRmNXNUMwSDJiTzFaQWJtK3ZqN3ExcTJMaVJNbnF0V1d2YjA5cWxhdENwRklCRXRMUzR3WUliK1cxTXJLQ2hrWkdSZzdkcXpLYlY2NGNFSFltckpXclZvWU5Xb1VMQ3dzMExoeFk3bFJaeHNiR3dRSEJ3dkxZTFMxdGVIczdJdytmZnJJYlRPWG5iNitQdnIxNjRlK2ZmdENKQkxCeGNVRnRyYTJFSXZGc0xXMWxldS9vYUVoSWlJaVlHMXRqVzdkdXFGejU4NUtiM2EwYTljTzMzenpEWGJzMklFdFc3YWdidDI2Y0hKeVVsaVhTbzdpWEo2V0ZaU1hCTVg1dkN0YTI2R2lrcHNRbjRyRTkvRklUVW1DVS9YYStNNTdDQ3lzVlUvdVNMblpPVldEblJPM1I2UDhNVEJYUWlxVjRyLy8vaE9PWFYxZGxZNTZ4c1RFeU8wN1hybHk1U0xwMC9uejV4RVpHWWtPSFRyQXpNeE1iaVNvVnExYUJVNEExS2RQSC9UcDB5ZmZlaXRXcklDZm41OXd6TzIvTkM5N1lBNFUzMDBoK3ZSa24zNWQydDdiam82T0NBd01oRXdtRThvS21pVE96czVPYm9RN0oyVVo1UE95ZCs5ZXVXTkZvOTlBNXZPNGR1MGFnTXkvUWVvOGg2ekFwRTJiTmtwMzV1alVxUk9xVktrQ056YzNsZHJXMDlPRHQ3YzN1bmZ2WHFBMSsydldyQ25XdGY2bCtUVk1WSkxNWExsVDAxMGcraXlWeXNDOE9QNzQzcmx6Unk2emVWNXJCZ01EQStXT1hWeUtabXBUVkZRVWxpMWJodVhMbDZONTgrYVlOV3NXeXBVcmg3aTRPSXdmUDc1SXJra2wyOU9uVCtXT0MzdU5Kai9vVW1tUmxlbjhVMUZVMmVjTHNyMmF0cmEyMHJYMmVjbWFKVUJFUkVUNUs1V0JlWEhJR1d6bkZaZ2ZPM1pNK05yUTBCQlZxNnErVmtvZFdXdTZNekl5OE9EQkEyaHBhYUZWcTFZUWk4V29YcjE2UG1kL0d1Yk9uYXRXWnVic3lmcytSWkdSa1hMSGRuYUZ1K2NtRVJFUkVSRVZQUWJtU2dRRUJBaGY2K2pvb0hidDJncnJoWVdGQ1ZNUEFRaVphNHRDUWtLQzhIVldnamt2TDY5QzJaS290RGgxNnBTbXUxQ2lSRVZGeVIwWDFUSUtJaUlpSWlJcU9rVVRRWlp5NzkrL1IwaElpSERzNXVhbU1CTzRUQ2JEb2tXTDVNbzZkdXhZWlAxNjllcVY4SFZXTUc1dmIxOG9XOWFRWnVUY1BpMTdNci84WkdSazRPYk5tM0psRE15SmlJaUlpRW9manBncmNQWHFWV1JrWkFqSHlxYXhMMTY4V0M2QS81Z0ViS3JJbm5IN2MxMjdkL0xreVdMZEo3Nm9tWnFheWgyZlBYdFc1V3p1Ky9mdlIzeDh2SEJzWTJNREl5T2pRdTBmRVJFUkVSRVZQUWJtQ2x5NmRFbnVPR2RnTHBWS3NYTGxTbXpac2tVb0U0bEVHRE5tekVkZFYxZFhWMWdUblQzZ0FvQ1VsQlRjdTNkUE9MYTE1ZFlWaFNVbEpVWHVPT2NvZGxHcVZxMGF6cDgvTHh6LytlZWZpSTJOUmYzNjlXRm1acGFydmt3bXc1czNiM0Rod29WY21hTUxzb2M5RVJGOVBQOU55alA1RXhFVmw3N2VQMnE2Qy9RUkdKam5JSlZLY2U3Y09lRllWMWNYTld2V0ZJN2Z2WHVIYWRPbXlhMUJCNERodzRmTGJWOVdFSmFXbG9pT2pnWUEvUHZ2djNCMWRZV1ptUmtrRWduKy92dHZwS2FtQ25WZFhWMC82bHBBM2dudGl1TDh0bTNid3NmSFIrM3JaTDhCWW1KaW92YjUrUWtORFpVN0xvcHJLTk8yYlZ1c1hidFcyTGM0SlNVRnExYXR3cXBWcTlScVIwZEhCei8reUYvR1JFU2F3dUNjaURTTmdYbnB4c0E4aCtEZ1lMazl5ZDNjM0tDcnF3dXBWSXJkdTNkajVjcVZjbzhEbVh2RDl1N2QrNk92WGI5K2ZTRXd2M1BuRHJ5OHZCVFdxMWl4SWh3ZEhULzZlcVdGczdQelI1MHZsVXB4Nk5BaG1KcWF3c1RFQkFZR0J0RFIwWUZJSk1MRGh3K3hkT2xTb2E2dXJtNnhydE8ydGJYRjhPSERzV3pac2dLM0lSS0pNR25TSk5qYjJ4ZGl6NGlJU0JYbmorN1hkQmVJaU9nVFVDb0Q4NkxjcS9iTW1UTnl4L1hxMVFPUXVlNTgvdno1a01sa2N2MzQrZWVmTVdEQWdFSzVkdS9ldlhIOCtQRmMwOWh6R2p0MmJLRmNyMHlaTW9YU2pxb01EQXlLOVhwWnhHSXgxcTVkbTJ2UGIwVmF0V29GSFIyZFl1alZCNzE2OVlLOXZUMzgvZjBSRmhZbWpKN25SMXRiR3g0ZUhoZzRjR0NCOWlaV3hhZTBMelRsamZ2VVUybkgxekFSRVpWbXBUSXd6N25IZUdGeWRIU0VtNXNiYnQrK0RabE1KZ1RtRFJvMHdKQWhRN0JpeFFvQWdKbVpHYVpNbVlKbXpab1Yycld0ckt5d2J0MDZyRml4QXNIQndYSUJ1ckd4TVJ3ZEhkR3ZYejgwYXRTb1VLNTM5dXpaUW1tbk5LaFJvMGErZ2JtMXRUVkdqQmhSVEQyUzUrbnBDVTlQVHlRbEplSEZpeGRJU1VtUnV3bVVuVWdrZ3BHUkVTd3RMZFhhMDcwZ2l2SzlSa1JFUkVSRW1VcGxZRjZVdW5UcGdpNWR1aUEyTmhZWEwxNlVHNG5zMDZjUHJsNjlDbnQ3ZXd3ZlBsenR0Y2lxM00xM2NIREFIMy84b1hhL0tXK3VycTQ0ZCs0Y0pCSkpyb0RYMnRvYVgzLzlOZnIxNjVjclMzcCt2dnp5eTBMTkVtOW9hQWdIQjRkQ2E0K0lpSWlJaUVvK2tVelpzQndwSkpWS0lSYVgvTzNmazVLU2NPM2FOZUc0TUVmMlN6T1pUSWEwdERTa3A2ZERKcE5CWDErL1dMT3dFeEVSRVJIUjUwdWtaSzBvQTNNaUlpSWlJaUtpWXFBc01DLzVRNzlFUkVSRVJFUkVuekFHNWtSRVJFUkVSRVFheE1DY2lJaUlpSWlJU0lNWW1CTVJFUkVSRVJGcEVMZExJeUlpdUx1N0MxK3JzclVqVVVuRDF6QVJFWlZtcFRJdzV4OWZvdUxCOXhvUkVSRVJVZEVybFlFNUVSRVZMdDU0b2RLT3IyRWlJaXJOR0pnVEVaSGM3SWdzcWdRNmlzNWpPMnludU52SjJSYURkQ0lpS20yWS9JMklpSWlJaUloSWd4aVlFeEVSRVJFUkVXbVFTQ2FUeVRUZENYVnh1aHBSOGVCN2pZaUlpSWlvOEloRUlwR2ljbzZZRXhFUkVSRVJFV2tRQTNNaUlpSWlJaUlpRFNxVldkbVZqUDRUVVNIamU0MklpSWlJcU9pVnlqWG1SRVJFUkVSRVJLVU4xNWdURVJFUkVSRVJsVUFNekltSWlJaUlpSWcwaUlFNUVSRVJFUkVSa1FZeE1DY2lJaUlpSWlMU0lBYm1SRVJFUkVSRVJCckV3SnlJaUlpSWlJaElneGlZRXhFUkVSRVJFV2tRQTNNaUlpSWlJaUlpRGRMV2RBY0t3dDNkWGZnNktDaElnejBoK3JUeHZVWkVSRVJFVlBRNFlrNUVSRVJFUkVTa1FRek1pWWlJaUlpSWlEU0lnVGtSRVJFUkVSR1JCakV3SnlJaUlpSWlJdElnQnVaRVJFUkVSRVJFR3NUQW5JaUlpSWlJaUVpRFJES1pUS2JwVGhBUkVSRVJFUkY5NmtRaWtVaFJlYW5meHp3bmtVaUV3TURBajJxRDdiQWR0cE81YnpuM01TY2lJaUlpS25xY3lrNUVSRVJFUkVTa1FRek1pWWlJaUlpSWlEU0lhOHpwc3hNVkZZVm16Wm9oTWpKU0tGdXlaQWxHamh5cHVVNFJFUkVSRWRFblQ5a2FjNDZZMDJmSDN0NGVGeTllUkkwYU5ZU3lVYU5HWWVyVXFlQjlLaUlpSWlJaUttNGNNYWZQVm14c0xEcDA2SUNBZ0FDaGJOQ2dRVmkrZkRtMHRMUTAyRE1pSWlJaUl2b1VLUnN4WjJCT243V2twQ1I0ZVhuaDhPSERRbG1YTGwyd2FkTW02T25wYWJCblJFUkVSRVQwcWVGVWRpSUZEQTBOc1hmdlhuaDdld3RsTzNmdVJNdVdMZkhxMVNzTjlveUlpSWlJaUQ0WERNenBzNmVqbzRNTkd6Wmc5T2pSUXRtRkN4Zmc0ZUdCa0pBUURmYU1pSWlJaUlnK0J3ek1pUUNJeFdJc1dyUUlDeGN1Uk5ic2txaW9LRFJzMkJDN2R1M1NjTytJaUlpSWlPaFR4c0NjNlA5RUloSEdqaDJMZ3djUHdzVEVCRURtR3ZRdVhicmc5OTkvaDFRcTFYQVBpWWlJaUlqb1U4VGtiMFFLM0wxN0Z4MDdka1I0ZUxoUTFybHpaMnpZc0FGR1JrWWE3QmtSRVJFUkVaVld6TXBPcEthM2I5K2lXN2R1T0hIaWhGQld1M1p0N042OUc0Nk9qaHJzR1JFUkVSRVJsVWJNeWs2a0pqTXpNeHcrZkZndUtWeElTQWpxMXEyTGJkdTJhYkJuUkVSRVJFVDBLZUdJT1pFSy9QMzlNWGp3WUVna0VxRnN3SUFCV0xwMEtRd05EVFhZTXlJaUlpSWlLaTA0bFozb0kxMi9maDNkdTNlWFczZGV2WHAxYk51MkRUVnIxdFJnejRpSWlJaUlxRFRnVkhhaWovVEZGMThnT0RnWXZYcjFFc3J1M0xrRER3OFByRnk1RXJ6SFJVUkVSRVJFQmNFUmM2SUMyTFJwRTRZTUdZTDM3OThMWlQvODhBUFdybDJMY3VYS2FiQm5SRVJFUkVSVVVuRXFPMUVoQ3c4UFIvZnUzWEg5K25XaHpOcmFHcXRXclVLSERoMDAyRE1pSWlJaUlpcUpPSldkcUpCVnJWb1ZBUUVCY2xuYlkySmkwTEZqUi96NDQ0OTQ5ZXFWQm50SFJFUkVSRVNsQlVmTWlRckJrU05ITUhEZ1FEeDkrbFFvTXpjM3g5S2xTL0hUVHo5QnlZMHhJaUlpSWlMNmpIREVuS2dJdFczYkZyZHYzOGFnUVlPRXNqZHYzc0RiMnh2dDI3Zkg0OGVQTmRnN0lpSWlJaUlxeVRoaVRsVEl6cDQ5aXdFREJpQWlJa0lvTXpZMnh2ejU4ekZvMENDSXhid2ZSa1JFUkVUME9lS0lPVkV4YWRhc0dXN2V2SWx4NDhZSlFYaENRZ0tHRGgwS1QwOVAvUGZmZnhydUlSRVJFUkVSbFNRY01TY3FRb0dCZ2VqZnZ6OXUzYm9sbElsRUlnd1lNQUN6WnMyQ2hZV0ZCbnRIOUlHN3UzdXVzcUNnb0FLZHgzYllUbkczazdNdFZjOGhJaUlxYmh3eEo5SUFEdzhQQkFVRjRmZmZmNGVlbmg0QVFDYVQ0ZSsvLzBiVnFsV3hjT0ZDU0NRU0RmZVNpSWlJaUlnMGlZRTVVUkhUMWRYRmI3LzloanQzN3FCTGx5NUNlWHg4UE1hUEg0OGFOV3BnLy83OTRPUVZJaUlpSXFMUEU2ZXlFeFd6YytmT1lkU29VYm5XbXJkbzBRS0xGeStHbTV1YmhucEduek5PQTZiU2pxOWhJaUlxRFRpVm5haUU4UFQwUkZCUUVOYXVYU3UzeHZ6a3laT29YYnMyaGd3WmdpZFBubWl3aDBSRVJFUkVWSndZbUJOcGdKYVdGdnIzNzQvdzhIQk1tREFCdXJxNkFBQ3BWSXBWcTFiQnlja0p2L3p5QzJKaVlqVGNVeUlpSWlJaUttcWN5azVVQWtSRVJHRGN1SEhZdTNldlhMbWVuaDRHRFJxRVNaTW13Y3JLU2tPOUl5SWlJaUtpd3FCc0tqc0RjNklTNU1xVks1Z3hZd2FPSFRzbVY2NnZyNC9CZ3dkajRzU0pzTFMwMUZEdmlJaUlpSWpvWXpBd0p5cEZBZ0lDTUgzNmRKdzhlVkt1M01EQUFFT0dETUdFQ1JOUXNXSkZEZldPaUlpSWlJZ0tnb0U1VVNsMDRjSUZUSjgrSFdmT25KRXJOelEweE1DQkF6Rml4QWc0T2pwcXFIZEVSRVJFUktRT0J1WkVwZGpaczJjeGZmcDBuRDkvWHE1Y0xCYmp1KysrdzZoUm85Q2tTUk1vZVo4VEVSRVJFVkVKd01DY3FKU1R5V1E0ZmZvMHBrK2Zqa3VYTHVWNi9Jc3Z2c0NvVWFQUXJWczNJY3M3RVJFUkVSR1ZIQXpNaVQ0aFY2NWN3ZUxGaTdGcjF5NWtaR1RJUFdacGFZbGh3NFpoMEtCQnFGQ2hnb1o2U0VSRVJFUkVPVEV3Si9vRVJVZEg0NisvL3NMZmYvK05kKy9leVQybXI2OFBiMjl2akJ3NUVtNXViaHJxSVJFUkVSRVJaV0ZnVHZRSmUvLytQZGF2WDQrbFM1Zml3WU1IdVI1djBLQUIrdmJ0aTI3ZHVzSEV4RVFEUFNRaUlpSWlJZ2JtUkorQmpJd01IRHAwQ0lzWEw4YlpzMmR6UFc1Z1lJQXVYYnFnYjkrKzhQVDBoRmdzTHY1T1Vvbms3dTR1ZkIwVUZLVEJuaEFWREYvRFJFUlVHaWdMelBtcG5PZ1RvcVdsaFk0ZE8rTE1tVE80Y2VNRyt2YnRDeU1qSStIeDVPUmtiTnk0RWMyYk4wZVZLbFh3KysrL0l5b3FTb005SmlJaUlpSWlCdVpFbjZnNmRlckF6ODhQejU4L2g1K2ZIeG8zYml6MytLTkhqekJqeGd3NE9EaWdSWXNXMkx4NU01S1RrelhVV3lJaUlpS2l6eGVuc2hOOVJzTER3N0YrL1hwczJMQUJUNTgremZXNGlZa0pPbmZ1ak02ZE82TkZpeGJRMDlQVFFDOUpFemdObUVvN3ZvYUppS2cwNEJwekloSmtaR1RneElrVDhQZjN4OTY5ZXlHUlNITFZNVEV4UWZ2MjdkRzVjMmUwYWRNR2hvYUdHdWdwRlJjR05WVGE4VFZNUkVTbEFRTnpJbExvelpzMzJMcDFLL3o4L0hEanhnMkZkUXdNRE5DMmJWdDA3dHdaN2R1M1oyYjNUeENER2lydCtCb21JcUxTZ0lFNUVlWHIzcjE3MkxWckYzYnYzbzNnNEdDRmRYUjFkZEd5WlV0MDd0d1pIVHQyaExtNWVUSDNrb29DZ3hvcTdmZ2FKaUtpMG9DQk9SR3BKVEl5RXJ0Mzc4YXVYYnNRRUJDZ3NJNldsaGFhTm0ySzFxMWJvMVdyVnFoZHV6YTNZQ3VsR05SUWFjZlhNQkVSbFFZTXpJbW93R0ppWXJCbnp4N3MyclVMNTg2ZGcxUXFWVml2UW9VS2FOR2lCVnEyYkltV0xWdWlVcVZLeGR4VEtpZ0dOVlRhOFRWTVJFU2xBUU56SWlvVXIxKy94cjU5KzdCcjF5NmNQSGtTYVdscFN1dFdyMTRkclZxMVFzdVdMZUhwNllreVpjb1VZMCtKaUlpSWlFb1dCdVpFVk9nU0VoSnc5dXhaSEQ5K0hNZVBIOGY5Ky9lVjF0WFIwVUhEaGcyRlFMMU9uVHJRMGRFcHh0NFNFUkVSRVdrV0EzTWlLbktSa1pFNGNlSUVqaDgvanBNblR5SXVMazVwWFFNREEzaDRlS0JCZ3diQ1B3c0xpMkxzTFJFUkVSRlI4V0pnVGtURktpTWpBOEhCd2NKbyt1WExsNUdlbnA3bk9RNE9EbktCZXExYXRUaXFUaVZlYkd3c3hHSXh5cFl0cSttdUZGaFVWQlRzN2UwMTNRMGlJcUpQSGdOekl0S28rUGg0WWRyN2hRc1hFQm9hcWpTSlhKYXNVZld2dnZwS0NOWXJWcXhZVEQybXd0U3FWU3ZZMmRsaDdkcTErZFlkTUdBQW9xT2pjZno0OFdMb21XS25UcDFDa3laTm9LdXJtMmU5aUlnSURCdzRFSlVyVjhhcVZhdnlyWitYakl3TXhNVEV3TmJXdHNCdDVOZisyTEZqMGJ4NWM3UnYzMTdZUWNISHh3Zjc5dTNEdW5YclVMdDJiYlhhL1AzMzMxR3RXalYwNjlhdEtMcE1ha2hOU1VaNm1nUkd4cVlmM1ZaR1Jqb2UzcjJKS3E1MW9lVHpJd0FnNHU1Tm1KWTFSM2xMbTQrKzVySGQvMENTa293T1B3MENBTVMvZlFOdEhWMFlsakZXZXM2N3Q2OFI5K1lWN0t0VVYxcEhLcFhpYmtnZ1hPdCttVzhmVWxPUzhkK1ZzNmppV2dmbUZsYnFQd2tpSWhVb0M4eTFpN3NqUlBSNU1qRXhRY2VPSGRHeFkwY0FtZXZUcjEyN2hzdVhMd3YvM3I1OUszZE9jbkl5enA4L2ovUG56d3RsVmxaV3FGbXpwdHcvVjFkWDZPdnJGK3Z6SWZYRXhzYkMyRmo1Qit6czNyNTlpOWpZMkNMdWtYSW5UcHpBcjcvK2lwbzFhMkxSb2tVb1Y2NmMwcm9PRGc1d2NuTENqUnMzTUdQR0RNeVpNeWZQdHFWU0tlTGk0dkRxMVN2RXhNVGd5Wk1uZVBUb0VTSWlJdkRnd1FPSXhXS2NPM2NPWGw1ZWlJcUtVcW0vOXZiMjJMVnJWNzcxTm0zYWhJc1hMeUkyTmhidDI3Y1h5aHMyYkloOSsvYkIxOWNYZi8vOXQwclhCSURBd0VBY09IQUFscGFXQ2gvZnVIRWpIajkrckZKYmt5Wk40bGFMSDJuUFA3NEl1bkFDQ3pkKy9BMnRtMWZQWS9QS2VmRHFQeHBmTm11cnRONnFPZVB4MWRmZm9uUGZFUjk5eld2bmppSWhMbFlJekRldm1JdDNiMStqM3hnZldGZ3J2bGtWZVA0NGp1NWNuK2R6dm5yMk1IYjVMOE9QZ3llaVhxTnY4dXhENHZ0NDdGaTNHTjdESmd1Qitjc1kxVjdEV2NxWW1NS3dqSWxhNTVSMHFTbkptREx3T3dBb2xOZFhZZnRubVE5U2toUHg4OFI1bXU1S29mdVVueHZseHNDY2lEVEMyTmdZMzN6ekRiNzVKdk9Ea2xRcXhmMzc5K1VDOWR1M2J5UG5wSjVuejU3aDJiTm5jcU9wWXJFWVZhdFd6Uld3T3pvNjhzTytCa1JIUitQZ3dZTzV5dVBpNHJCaXhZcDh6OC9LVFpDemJ2ZnUzVkd1WERuRXhNUUlOM2dLdzdKbHk5Q3dZVVBodUZtelp2am1tMjl3NnRRcDlPblRCNzYrdnJDenMxTjRybGdzeHJScDAvRFRUejlCVjFjWFNVbEpNRFEwVkhxdEsxZXVZTVFJK1NCR0pCTEJ5c29LWDM3NUpWeGNYSkNhbWlvODFxbFRweno3dm52M2JsV2VJcUtqbzdGNjlXcUl4V0pNbVRKRjduM1J2SGx6T0RzNzQ4YU5Hemg3OWl5YU5XdW1VcHRaUWJ4WUxNYjI3ZHVGOG1iTm1zSEN3Z0puejU1RlNFaEl2dTFvYVdsaDh1VEpLbDJUUG9oOTlSd0o3OTRxSEMwT0RRN0F5NWhvbGRwcDNxRjdyckl6aDNlZ3JMa0Y2alZ1a2UvNWVZMm9xME5iVzFmdTkvMzN2WVppOWJ4SldENXJEQWFNbncxYkIrY0N0ZnRsczNhNGR1NFlEbTFiaXpwZmVrSkxXNzJQdmdzbTlsZXJmcHN1ZmREaXU1L1VPdWZBMWpXNGNHd1BmcDR3RDFWYzg1NjFNcTVucTF4bEpURllMa3hwa2xUY3ZSbUltdTZORlQ0ZTl0OVZwS2RKSU0zSWdGaExxNWg3VjdSSzYzTjdlUGNXVnMyYmdDYXR2aGR1dGxIK0dKZ1RVWWtnRm90UnJWbzFWS3RXRFgzNzlnVUF2SHYzVG01VS9kcTFhd3BIVXFWU0tlN2R1NGQ3OSs1aDU4NmRRcm1ob1NGcTFLZ2hCT3JWcTFlSG82TWo3TzN0UDJyS01lWHR5Wk1uOFBQenkxWCs3dDA3aGVYSzVLemJ1blZybEN0WER0cmEycWhVcVpKSy9SQ0pSTEN4eVh1YXJZR0JnZHl4am80TzVzNmRpNWt6WitMZ3dZUG8xNjhmL1B6ODhnMlNEeDQ4cVBDR1JKYWdvQ0M0dTd1alI0OGVzTGEyUnFWS2xUQnk1RWpZMmRrcEhmSE9MMkJWSlRCUFNVbkJwRW1USUpGSTRPM3REUmNYRjduSFJTSVJoZzhmamhFalJtRG16Sm1vVXFWS3Z0L2ZzMmZQNHZyMTZ3Q0ExYXRYeXoxV3VYSmxXRmhZWU4yNmRVSloxZ3lBSzFldXlOMFU4UEx5d29zWEwvSjlEcFRibVlQYmNQbjBJWVZCMmZWTHAzQXo4SUpLN2VRTXpNTnVYRUZNVkFTNkRSd0xiZTI4YzN6SVpMSkNDOHgxZEhRZ2s4bUVBTVRLMWhHREovK0IxWE1uSXVsOXZFcHRwQ1FsSXZEOHNWemwxbmFPc0hOMFFjREovYmtlYy8zaUs1aGJXT2ZaYnJ1dS9SVGV3TWhKVWRDY245Q2dTemgzZUNkYWQrcVZiMUFPQUM0MTNTR1ZTaEYrKzdwdy9DbExrNlRpdHlGZGtDWkpWWG9Eb2xITGpraFBTeXRWZ2F1cVN1dHpjNnhXRTYwNzljS1JIZjZ3cTFJZHRlczMxWFNYU2dVRzVrUlVZcG1hbXFKbHk1Wm8yYklsZ013UGdjK2VQY090VzdlRWZ6ZHYza1JZV0Jna0VrbXU4NU9Ta2hBWUdJakF3RUM1Y3BGSUJGdGJXemc2T2lyOFY3NTgrVUw3c1BrNWF0aXdJWUtDZ3VUSzNOM2RWWjV5M2JselowUkZSZVZxSTR1RmhRWDI3dDJiYnp2dTd1N1EwZEZScVc1T1lyRVl2LzMyRzZSU0tWSlRVMUdwVWlXRnlkSGV2SGtEYzNOemxkdlYxZFhGNk5HajFlN1B4NWc5ZXpidTM2aVNKOVVBQUNBQVNVUkJWTDhQWjJkbkRCMDZWR0dkaGcwYm9sdTNidGkyYlJ2R2poMExmMzkvcFNQLzc5Ky94NElGQzJCdGJZMGRPM1pBVDA4UEVva0UzYnQzUjFKU0VxcFhseC9CbFVxbGlJbUpnYVdsWmE0WkxJbUppU292Y1NEVjlSb3hMZDg2dS95WDR2THBRM0psTXBrTVIzZHRnS1dOUGVvMWJvblVsR1JJVWxOZ2JHcW1OT2k4ZEhJL0xpa0llQmR1UEk0RFc5ZW8zT2YzQ2U4QVpJNGVadzlDYW56eEZlNkhYc2Y5ME92NHBrTjM2QnNZNGVXenpPbmw3K016WjljOGZ4SUpBTkRXMGNXK3phdFV2aVlBbUZXd1JGenNhOFJFUGtCU1lnSUE0RzVJSUJMaVl1SDZ4VmRxdGFXdTFKUms3RnEvREJVc0s2RjV4L3dEZndBWU9HR08zTlR5Z1JQeVhqNVQya21sVXFSSlV2T3MwK0hIbjR1cE44V3ZORCszcjl0M3cvVkxwN0JuL1Y5d2Nhc0hmVU1qVFhlcHhHTmdUa1NsaGtna2dyVzFOYXl0cmRHNmRXdWhQRDA5SGVIaDRVS2duaFcwUDNyMFNHRTdNcGtNMGRIUmlJNk94dG16WjNNOWJtUmtwREJncjF5NU1pd3RMV0ZtWnZiSkJlN3U3aDlHWFpRRnhCOHJPVGxaNGZkYlViMlNRQ3dXWThhTUdaQktwUkNMeGJsdUttemV2Qm1MRnk5R3g0NGRNV2JNR0EzMU1tOStmbjQ0Y3VRSXlwUXBnd1VMRnVRNVUyVFVxRkc0ZGVzV3dzTENNSHIwYVB6eHh4OHdNY205Vm5iQmdnVjQrZklsRmkxYUJEMDlQUURBbWpWckVCMGRqUVVMRnVRS3RBTURBNUdhbWlyM0dnTXkzNGR4Y1hHRmxnMitPRjdEbjdyZ2l5Y1JFeFdCQWVOblF5d1c0K0x4dlRpNWJ3dUdUbDBFQUhDdVdVOFkrWkxKWk5qcHQwU3VEQUJDcnAzSC9WdkJBSUJ6aDNmbXZrZytMaHpiby9TeEJzM2JJeU1qSFF0L2xROVdzbzRuTFZ3UEFQQWVOaGwxdm1xVzU0ais4eWVSd25taFFaZmtyaHQwOFFTQ0xwNkFXWVhNL0FtSHQvdmg4SGJWWi91bzZzS3hQVWg0OXhZZGV3eUdsaFkva2xQcG9PcTBlckZZakZhZGVtS2o3MnljTzdJVHJUdjNMb2JlbFc3OExVQkVwWjYydGphcVY2K082dFdybzJ2WHJrSjVRa0lDUWtORGNldldMWVNHaHVMQmd3ZDQrUEFoSGoxNnBIQ0VQVXRpWXFJUTNDdWlvNk9EaWhVcnd0TFNNdC8vVFV4TVBya2d2cUJldm55SmNlUEdhYm9iK1FvS0NvS3JxeXNNRFEwaEZvc1Y1aWs0ZnZ3NGxpeFpBbXRyYS9UczJWUHVNWWxFZ2cwYk51RFpzMmY0N2JmZlBxb3YrU1dUeThzLy8veURGU3RXUUN3V1krYk1tZmxPVDlmUjBjRzhlZk13Y09CQUJBY0hvMCtmUGxpNmRLbGNsdmp0MjdmajhPSERzTGEyeHR1M2I3RjM3MTRrSnlkajQ4YU5zTFMwUkh4OFBQYnUzUXRuWjJlNHVyb2lOVFVWUzVjdWhiYTJOcnk5dlJFVEV3TkRRME9ZbUpqZzlPblRrRWdrU3BQSFVmRktUbnlQUTl2V3dyWHVWNmhXeXdOcGtsUmNPTFlIRnRhMnFGUzVLZ0RBeXRaQlNBYVhrcFNJblg1TFVMbUtxMXlDdUpmUEhndUJ1VHBybjU4OWZvUkZrd2VocG50ajlCNnAvSDJUa1o2T1FaTXlFMkZkdjNRYWdSZU9DOGZaeGIxNWlRMUxaNkt0VjE4NDE2d0hBTGh3ZERjaUg5eUJWNzlSY25XLzh4NkM3N3lISVBiMUM4d1ozVk1JN0xONHR1Mk1MNXUxeS9jNXFMTWVYU3FWSXVEa2ZwUXhLWXRhOVp1b2ZGNStzbVkyelA1N0g2TEN3M0JpMzJZOGVSUU9rVWdFT3ljWHRQWHFDL3NxcmdyUGZmNDBDaWYzYmtiRW5SQWtKNzVIMmZJV3FOKzBOUnArMDBHbDYrbnB5eThMeWk5cFhNSzd0emg3ZUFmQ2JsekIyOWN2TS9OdDJGWkdXNjkrcUZxamJxNVpHdG1QczdlWHN3L3JsLzZPMEtCTGFQbUROMXAzNnBYcnV0Y0RUbVBMeW5sd3FsWUxRNllzRk1wZnhFVGp4SjVOZUhEN0JsS1NrMURPd2hMMUdyVkFzM1plS3VjbXlONlg2d0duY083SUxzUytlbzRLRlczUTFxc3YzTndiSVQxTmdtTzcva0Z3d0Nra3hyOUQrWXJXYU42eE8rbzF5cDNUUWRuMzkyTit6dW84ejZ6cnpGcTlCOGYzYk1TMWMwZVJrcHlrOG51N3BudGptSlF0aDh1bkRxTGw5OTZsYmtwK2NXTmdUa1NmTEdOalkyR2J0ZXlrVWltZVBuMktodzhmNHVIRGg0aUlpSkQ3Ly9YcjEzbTJtNWFXaGlkUG51REpreWY1OWtGUFR5OVh3RjYyYkZtWW1KakF4TVFFeHNiR3ViN08rcjlNbVRMUStvVCtpTm5ZMk1EWDF6ZmZlc09IRDhmVHAwK0xvVWU1aFlTRVlOaXdZYWhZc1NKbXpweUpPblhxNUtwejhPQkIrUGo0b0h6NThsaStmRGtxVktnZzk3aElKRUp3Y0RDQ2dvTGc0dUlpdDVYWW5EbHpjcTBMajRxS1VqcmFxMnB5dDV6OC9mMnhmUGx5aUVRaVRKa3lCVTJicXJhK3o5cmFHbXZYcnNYUW9VTVJIUjJOM3IxN1krellzV2pYcmgxRUloRXNMUzFoWTJPRHAwK2ZZdGFzV1hMblBuLytYQ2pyM2JzM0xDMHRNWEhpUklTSGgyUHExS2x3ZEhSVStQeS8vdnJyQWoxSEtseDdONjVBd3J1M3NIT3Foc0R6eC9Eby9tMGtKcnhEbjVIVEZkNWNUSGlYdVl1R2dWR1pRcm0rd2YrbnVhYW1KT1ZaVDB0YkcxVnJmQUVBaUhwd0Z3Q0VZNmxVaXVtKy8rTFZzNmRZT24wRUpLbkpTRTlQRjg0VmljVUlEYnFFNklpNzZESDBWeXhZZndRaUZSS0VHaG1iNXNvTW41ejBIaEYzYnNMUnBhYXdwZHZ2SzNaQVYwKzFIVUllM1E5RmZGd3NHalQvdGtoR3k0TXZuc1NlZjN4UjBkb09kazdWOE9UUmZUd0lDOEhLT1JNd2FxWXZMQ3RWbHFzZmR1TXEvbGsyRStucGFUQTJOWU45VlZlOGo0L0Q0ZTErZUJvVlVlajllL3p3SHRZdW5JckVoSGZRTnpDRW5aTUwwdE1rZUJvVmdVZjNRbEcxUnQwQ3I2Zi9vbUZ6aEFaZHdxM0Fpd29EODVDcjV3QUE3azAvQlByM2J3WERmOGtNcEVsU1VkSEdIaFZ0N1BFa01oeEhkdmdqOHY1dDlCdnJvOVpOOXRNSC9zV0ZZM3RnNitDTU5Fa3FYc1JFWThPeW1maDU0bHljTzd3TEQrNkV3TjZwR3JTMWRmQWlKaHBiVnkyQWdXRVp1TlpWYi9tRXVqL25najdQMHdlM0llRGtBZGc2dWVEZG0xY3E5MCtzcFFVMzkwWUlPSGtBRVhkdm9tcU51bW85djg4TkEzTWkrdXlJeFdMWTJ0ckMxdFlXbnA2ZXVSNlBqNDhYZ3Zhc2dEMGlJZ0pQbno3RjgrZlAxZHJLS3pVMUZWRlJVU3B2ZlpXVGtaR1IwaURleU1nSTJ0cmEwTkhSK2VqL2kwUFdWbUdxMU5NVU56YzNkTzdjR2R1M2I4ZlBQLytNd1lNSG8yL2Z2aENKUkpCS3BWaS9majFXcmx3SlMwdExyRnExU2k2eG5Fd21nMFFpUVdwcUtpWk1tSUNoUTRkaThlTEZ3cForQVBEVlYxOEphN2Z2M0xtRDRPQmdZU3RCUmZLYmtwMXplbmhLU2dwOGZIeHc3RmhtQXF6Um8wZmp1KysrVSt0N1lHVmxoYlZyMTJMNDhPRUlEdy9IOU9uVHNYMzdkb3diTnc1Tm16WkZ2WHIxNE9ucGlkNjllK09YWDM3QmloVXI0T2ZuSi9UVjNkMGRMMSsrUk5ldVhTR1ZTckZ3NFVMaGZlYm01b2Fnb0NDa3BxYkN5TWdJYmR1MlJZY095a2ZqcVBpa3A2Y0JBSTd1WEEreGxoYWtHUm53YU5JS2xaMXJLS3ovK2tYbXpiTnlGUXBueG9PQlVXWndtNXo0dnNCdGlQN1gzcDJIUlZtdWZ3RC9Ec2dxeUw0SWlJaW9wSWppZ29JN3JtV1FXNXI3Y3JTeU9tbld3U1hONmxpV3k3RitwcFdXWWk2WVN4N1RVa3BSTVRFWGNFWGNaVkUyV1dUZkJ1YjN4eml2RExNajhCN3IrN2t1cjV4M2VlWjloM0hpbnVkKzdsc2lRZHlwb3ppMGF6UHNuVnp4K3FJVmNIRjcwbEdoOTVBUjhHejlITFo5dFF4ZmYvSWVRaWU4aXQ1RFJ1ZzFkbFdWRkNlajlzRzNVeUJjM1ZzaU96TU5FVjk4aURlWC9BZXQydnJoWWZwOUpGdzRqVjZEOU9zWWNTZFIzckhBMjlmZjhCdlZ3NkU5bXpIelg1OEl3V3hKVVNHK1dmNHZwS1hjUmZTQm5aZ3dlNEZ3Ykg1ZU5uWjh2UnhTYVNXR2pabUdrTkJYaEV5aG0xZmk4TVBhZjlmcnRaVVdGMkh6RngraXVEQWZ2UWFGNGNYeHMyQmlLbDhXVTFUd0NObVphUURxdnA2K2ZVQlBtRnMyUmNiOUpEek11QThuMXlmWlFtV2xKYmh4K1R4TXpjemgzMTJlcVZDUWw0T3RYMzJDcWlvcEpyMzVQanIzbEg5ZUZSZm00NXZsODVGNDZTemlZNk4xdHR1cktUNDJHdUdmZnc5YkJ5ZFVWMVhoaDdYL3h0VzRXR3o5NmhNQUVzeGI5aldjM1ZwQUpwTmh4emVmNDBKc05HSU83elU0TURmazUvdzA5eGtmZXhSemw2MkhxM3RMbFc0NXVyVDI5VWZza1FPNHk4QmNKd2JtUkVTMU5HdldESjA3ZDFZN1d3cklnKzJzckN4a1ptWWlJeU5ENlUvdGJVVkZkZjhsRTVDbjFSY1hGeU05UGYycHh0R2xhOWV1RFRvK0lHOTFwNmk0LzcvSzJOZ1k0ZUhoOFBMeXdxcFZxN0IrL1hvNE9qb2lMQ3dNcjc3NktpNWV2QWhBSGdDLy92cnJLQzh2UjBWRmhmQkhuY1dMRjJQNzl1MndzTEJBU0VnSVFrSkNBQUFMRnk0RUFOaloyV0h1WE9YVTJ1M2J0K3YxQlVWTVRJeFNxdjJtVFpzUUZSVUZZMk5qTEZpd0FDTkhqcXpUNitEZzRJQ0lpQWlzVzdjT08zZnVSRUpDQW5idjNvMk9IVHVpYVZQZEJYeWNuWjJ4ZVBGaWRPclVDVWVQSHNYMjdkc1JGaGFHc0xBd2ZQenh4Mmpac3FWU2k3WDZ0bmxiWklPTnJVNW5mejhFK0hkczFPZFVSekhUbFpaOEIvOVpQTnVnYzBkT2ZRdGhFMTVEMDJZMitISGphdHk0ZkE3RHg4L1NlSHpLSGZsc2RWV05HV2wxOUNrQTE2SlZPM1R1MlE4bXBtWW9MTkQ5NVowNkJYazVPUC9INy9oMTF5YTA5R21QTVRQbXdNVFVETG5aeWxYL3JXeHM4ZHJDRllqOGRnWCt1M1U5bXRrNnFLU1NaNmFsWU1mWG53bHJZaVZHUnBCV1Z1Smc1RVkwdGJhQnE3dHFYWVFIeWJkeE1ISWp1dllhS0FTWjJtU2tKZ0VBbW50NjErbCtkUmtZTmw1cGh0blN5aHBEUjAzQjVpOCt4TjBieXN1MFR2MytNOHBLUzlDNVp6K1ZWbTl0TzNaRjZJVFhzUHY3TmZWMmJYLzh2aDhGZVRudzllK09rVlBmVXRwbjFjd1dWczFzbjJyOEprMU00Tis5Tjg2ZWlNS1ZjMzhvVmRSUGlJK0ZWRnFKYmtIOWhkVHdrMUg3VUZwU2hBRXZqaE9DVlVDZUtURjgzRC93M2FyM0VYZnFpRUdCK1pCUmsySHJJTSttTWpJMnh1QVJrM0ExTGhZbFJZVVlPZVZOSVFORElwRmd3QXN2NDBKc05GTHYzalQ0WGczNU9UL05mZlljTUZ4NDN4dTZQRTh4YTUvK3VFZ2phY2JBbklqSVFHWm1ac0tNdXk3RnhjVkt3WHBXVmhZS0NncFUvaFFXRnFvOExpd3NiSVM3YVR5dXJxNHE2Yy9xTEY2OEdCa1pHV3IzMVo0aDFxV2lva0x2YzQ0ZE95WVVMaHM3ZGl5Y25aMFJGUldGRjE5OEVRRFFybDA3SVREUHk1T244WnFibThQUzBoSzJ0cmF3dExTRWhZV0Ywbjh6TWpKdy92eDVyRjY5R29zWEx4YWVTeXFWNHZUcDA4TGowdEpTb1czYnp6Ly9qT3ZYcnh0MG53QVFIaDZPbVRObklpRWhBVk9uVHNYRml4Y3hldlJvZzhkUldMdDJMZWJObTRjQkF3Wmc5KzdkV0xKRXVkSjNhbW9xamg4L2pwUVVlYi9zMm9YOSt2ZVhGOS9hdEdrVENnb0s2dndsUVYwMGRtQStmZEo0MFFQenFxb3FJU1hheHQ0Ukk2ZThxZlg0aTMrZXdMMmJWNFhIVnRZMkFJREVpMmR3SVRZYTQyYTlLMnhUNTlyRk13Q0FIemV1Z3IyVEt6eGF0VkY3bkQ0RjRMcjFHWXpPUGZ2QnhzNEJlZGxaZXJkaFU4emNmZjNKZThoOGtJeDNsMzhMQnhjM2JGMjdES3NYYWU2ZFBITEttNWk5Y0NYT24veE5LU2kvL3pndytuM2ZOcGlhbVdQQWkvSmxLQTJSYXY0b053c0FZR3Z2cE9QSXVsSE1CdGZVd2x2ZUtySHdVWjdTOXV1WDVaMUxlZzRZcm5hczlnRTk2dlhhcnNYTFAvdjZER3U0ejRRdXdRUFZCdWFLTlBidWZaNmtzU2MrZmk4SDlodUsyank4MndJQTBwSnVHL1Q4YmRvcnp3eTd1RC9KM0hpdTFxeTRVM1A1akg1NVdTbWswa3FkYlFwck11VG4vRFQzYWVoTWZrMDJqOS9qK2JuYWx3a1NBM01pb2daVnM4SzdvYXFycTFGVVZLUTJjQzhvS0VCcHFYejlaR1ZscGRiLzZuT01JZW41ZFdWbVpxWXhDNkgyY1pvWVVzRTdPVGxaWGdqSDAxUDN3WURLZXY3Ky9mdWpmLy8rd3VOWnMyWmg2TkNoY0hGeGdaV1ZGU3dzTE5RV2hxdXB0TFFVVTZkT1ZmbjVuenAxQ3NYRnhRRGtTeWZHangrUFVhTkdZY3FVS2Zqenp6L3gyMi82RjgxU0NBOFBoNm1wS2RhdFd3Y0FPSExrU0oyWFVBQlBaa1VDQWdJUUVLQ2FmaGdkSFkzbzZHamhzYnJDZm1mUG5rVldWaGFjblozeHhSZGZDTnR6YzNPVkN0dTFidDFhYVMzKzA0bzVyTnErcTZIMEhhWmY2bkpEcTZ3b2g4bmpmenROclczUWE3RDJKUXdaOTVPVUFuTkFua2E4NjdzMWFOTWhBTjM3cXY3eXJ2QWcrVFllSk4yR2YyQWYzTHA2QVJ0WExzSmJTOVlJQVVaTnRZdEV2VGQ1Q0p5YWUyRCtDdFVxNXc3T2Jzak9URU4rN2tQWU9qaXJmZTdTa2lMOEdmMExybDg2SjF5L1ZGcUo1OGZPZ0xXTlBUb0Y5b1hKUE5YVTY3U1VPemo2Y3lTa2xSV3dzWGVDY1pNbTZERkFYdEF0UGpZYVIvWnZSMWFhdkExYllMOWhlUEdWV1RCNTNNV2dTWTNsUG9wVWEwV1FrWitiZyt6TU5HSE52YjdLeThvQVFLVmdXbjFwcXVaTEZUTUwrVEthcWlybExJZWN4Nm5qdGRjaks1aWExZTgxS3RyZHVYbTJydGR4YTJyOVhDYzBzM05BNnIyYnlNdk9oSjJqQzhwS2luSGpTaHpzblZ5VmxoRGtQSlIvRWZ6NXYyWm9IRS9SU2s5ZnRXc3ZOREY1MGhHanFaVnl0NHVhR1JaVlVxbEJnYmxCUCtlbnVFODdEZjhlOWFHb3UxQlpYbGJuTWY0dUdKZ1RFZjJQTWpJeUV0YVVOelJEWjZMck1sYnRJbWVHanVQdDdhMVhIL1NhNTV1WW1CaDBqamFLb24zRGhnMkRsNWNYTm15UXArak9uRGtUS1NrcFNzRjB6Yjd0a1pHUktrSC96ei8vREQ4L1AxeTVjZ1ZObWpTQlRDYkQyclZyMGFKRkMzejY2YWRxcTdHSGhvWWlQVDFkNzFaZ2l4WXR3cUpGaTRUSGFXbHBDQXNMUS92MjdmSEREejlvUEM4b0tBaVZsWlV3TjlkZXhHckNoQW1ZTldzV05tM2FoSzFidCtMWXNXTUFsSXU1N2RzbmIwR1ZsWldsVlBTdHNMQlE2WEZRVUZDOUJ1Wi9SOFVGK1NxLzhCdWlxa3FLclY5OWdyTFNZZ3daT1JtM0VpNGc4MEV5TXU0bllVU3QyZmZEdXlOZ1pHU0U0ZVArZ2R5UURHeGMrVDQycmxpSWYzNzRmMDkxRDA3TlBYRGp5bmxrcHFWb0RNekxTMHZ3eTQvZnc4WE5FeDZ0MmlEbHpnMzhjK21YU3NmVW5PR3Rra3B4ZU84V25QaDFOMXpjdlRCMjVqdkNqS0pDNnQwYnFKSldZY2lveWZqdHA2MW82OWNGbGxiV3lNK1RCOStXVForOHJyL3MvQTYvN1B4T2VMeHQzU2QxdWxjakkvbG5RbFdWWVlGWVE2aXNsQy9EMFpRWllPaWFZbDJrbFpWYW42OCtTQ1FTQkFRTndJbGY5K0RLK1ZQb08yd1Vyc2JGb2tvcVJiZmVnNVV5TW1TUGx3MjE2UkFnL0Z6K2lwN21QcCttbW5yVjQvb1ZSbnBXdHY4NzR5dEVSRVQxYXNZTTFXL2pwVklwOXV6WkE2bFVpbGRlZVFWTjFQd1ArdkxseXpoLy9qdzhQVDB4YUpCcTJ4Z0hCNGNHdVY1TkRoNDhpSlNVRkl3WU1RSnVibTRBNUtueHVibTVjSForRWpUazVlVnB6VGlvSFpTbnBhWGg1TW1UbURObkRxNWN1UUpMUzB1c1hMa1MwNlpOd3djZmZJQk5temFoVFJ2MWFjRlA0K0ZEZVNWZEZ4Y1hqY2RVVjFlajh2RXZ6ZG95RndCNWV6VnJhMnVoZUdEdC91WHA2ZW1Jam82R3A2Y245dTdkSy93aVhQTkxDNm8vdWRrWmNIQnVYdWZ6NDJPamhZSms2NWJORTdaYjI5aGpUSTMyWW1kUEhFYmlwYlBvTlNnTURzNXVjSEIyUStncnM3Qi8remY0ZnZWaXRHalZUbVZzZlNuYXN0Mi9kMHRqQlc0YmV5ZTgrK20zYU42aUZZN3MzNEdVT3pjMGp2Y3cvVDUrV0xzTW1RK1MwSC80V0F3ZFBVVnRNQmdTT2c2aDQxL0ZvN3hzL1BiVFZtRzdJaFhZMnRZT1p1WVdXQkZ4U05oM1Ara1cvdS9EdHpINy9WVm8xYVlETHAwNWdlMWZxN1p0MDBSUnliMmtxQkROYk8zMVBxOGhXRm5ib09CUkxuSWZac0M5cVkvSy9rYzVXUnJQTlc3U0JGVlNLY3JMU2xWbS80dUxDdFNlWTIxcmgwYzVENUdkK1FDZVZyNVBkL0ZhZEFrT2tRZm01LzVBMzJHamNPbk1DVWdrRW5Uck03alc5ZGdqTHpzVFkyZk9nNTJqNXMvSFo1MVk5MWxjS0g4Zk5MWFN2RFNHNUJpWUV4R1Izck93K25qampUZVVIaGNWRlNFOFBCeGxaV1g0N0xQUGhPSm55NVl0UTJabUp0YXVYUXRBM29adTRjS0ZPSDc4T01yS3lqQm56aHhSMjhVZFAzNGN4NDhmaDRlSGgxQTF2YVJFM3NwSlY5Q3F6Wll0VzJCa1pJVG5uMzhlYTliSUN5cDVlM3RqNmRLbFdMbHlwZG92TGVyRHJWdTNBR2hmRGxCZVhpNzhYZGVNdVM0UkVSR29ycTdHdUhIakRDNFdWQmYxK1I1KzFwU1dGQ0UvTnh1Ky90M3JQSVpiQzI5NCszYUVxN3NYWE53OTRlem1DUmMzVHpTemUvS0YySjNFUy9najZyOXdhdTZCRjhZOTZkbmRaOWdvSk4xT1JFSmNMR1RWZFo5ZDlXb2o3MTV3NS9wbERBd2JMMnl2a2tvaE1US0NrWkhSNDE3WHJYU09kZTNDbjlpK2ZqbE16Y3p4Mm9MUDBmcTVUaXJISE40VGdhNjlCcWxOd1FlZVZKNTNjSEpGVmxvcXJHM3NoQlJsUlpzMUl5TWpHQmtiSXlBNEJLM2ErZWw5LzQ0dWJyaVRlQWs1bVdtaUIrYWVyWDF4TlM0VzhhZWo0ZTZsR3BpZk82bDVhVTB6V3dma1pXY2k5ZTROZE9paTNKcFVzWmE4TnAvbk91UDhINy9qelBGRDhHeXRQVEN2dVZ5b3FrcHEwQ3k3ZTBzZnVMaDVJdWxXQWg2bTM4Zk5xL0h3YnRkUnBaT0FWOXNPeU12T3hMVUxmK3BjQXZJc0UrcytGVlgySFYzY0d1MDVuMVVNekltSXFNRmN1M1lOQ3hjdVJFWkdCajcrK0dNaEtBZUFDeGN1S0syQk5qRXh3ZWVmZjQ3VnExZGp4NDRkaUl1THc5S2xTOUcyYlZzeExoMlhMc2xuRDJ1bTFDdDYzTnZiMSswWDZlVGtaT3pmdng4REJneFFHV1Bnd0lFSURBeUV0YlUxVnE5ZXJYSnVmbjQrQUtqZDE3Tm5UL1RxMVV2cmM4Zkh5M3NCSzFxM3FWUDJlTjJydHZYemltcnhXN1pzd1pZdFc0VHR0WmNlakIwN0ZtWm1aaHBid1ZIOXVYZER2dGJhdmFWcVVLVXZkeThmdlBHKzZudXJKaU1qSTFqYjJtSEd2STlWWmtmSHpweUhoOFBINHNLZngvQWcyYkJDV1RLWkRLWEZSWEIwZFllOWt5dnVKbDVHV1VreHpCLzNOcjkzTXdIYjF5L0h0TGtmb0tXUDV2ZXZ3cG5qaDdCbjB4ZG83dW1ObWU4dVUvcHlRYUd5b2h4SDl1OUFXV2tKUmt4K1E4MG84cGw3Yzh1bXNMRjN3cittRE1WTEUxOUhuMkdqTkQ3dnR2WExZV3Z2aUVsdnZxL3pHajI5MitITThVTkl2cE9JVnUzOGRCN2ZrSHFHRE1mVnVGaWNqTm9IOTVZKzZCTDg1SFA2elBGRGlEMXlRT081UHUwNzQxeE1GQTd2aVlCWG0vYkNtdWQ3TjY4aTZpZjFTMmI2dlRBYThhZWpjZmJFWVRnM2I0RSt3MFlKbnpkNTJabkl6a3dUMm1xWm1KckJ6TndDNVdXbGo5dHRkVUYxZGJYTytoNEtBY0VoT0x3bkFsRS9iVUZWbFZTcGQ3bENyNEdodUhqNkdIN2R0UWtPem03dzdmVGtDNjd5c2xLY1Bub1FIYnYzZ29QenN4MVlpbldmS1hjU0FRQ2VQZzJYSGZGWHdjQ2NpSWpxWFVsSkNUWnMySURJeUVpaDZGdEdSZ1lpSWlLRVl3b0s1T2x0TmJjQjhsWmJiZHUyUldwcUtpWk5tb1FoUTRaZ3hvd1pkU3FnVjFkSlNVbkl5OHVEbTV1YmtNYXUySzY0UmtPVWxaWEIzTndjWDM3NUphUlNxY2EyY1lwMDhNaEl6VlhGMWUyenNMRFFHcGlYbEpUZzFLbFRNRFkyUnZmdW1tZFZGZTM5RkwzV3RSMFRFaEtDUG4zNjROaXhZNGlKaWNIU3BVc0JBQjk5OUJFQTRNY2Zmd1FBSVN1Z3B0ckYzd0JnL3Z6NW9tWklQR3RHVDUrRDBkUG5BQUF1bnowSkFQRDJyYi9LOENWRkJVaTVjd01wZDY0amVMRDh5NVZXN1RwaXlNakphZ3VXbVpsYndLTlZHMXo0ODVqYThhcXJxNUdmSzE5T1VWcGNoTU43SXZBdy9UNGVaajdBdy9UN2FOWE9ENitHTDBmbm52MFJmV0FuenAzOERYMkd5cXQyNTJTbG9UQS9GeWFtdXJNNGJsKzdoRDJidm9CWDJ3NlkrZDRuR291ckZUektBYUM5cU5YTmhIaDR0dlp0a0l3UDMwNkJrRWdrU0x4NEZ2MWZlRm52OHphdVdLVFVTbkhqaWtWNjkvZldlQzMrM1JFOEtCU3hSdzVneDllZklXcnZGdGc1dWlBbkt4MlBjckl3WXZJYjJQZkRPclhuRGd4OUJaZlB4aUE5OVI0K25UY0ZIbDV0VUZaYWdyU1VPeGcwWWlKKzM3ZE41WnptTGJ3eFp2b2M3UDUrRFE1RWJzRHhYM2ZEeGQwVHBTWEZTRSs1aTBFdlRWVHFkKzNYdFJmaVRoM0I5NnMvUU12V3Zzak56c1Q3YTdhcWpLdE9sOGVCK2RXNDAwcTl5MnZ5YXR0QnVOYnZWcjBQQitmbXNIZHlSVmxKTWRKVDcwRXFyY1J6OVZ5WlhneGkzV2ZpeGJPUVNDUlBsZEh6ZDhIQW5JaUk2azFGUlFYMjd0MkxpSWdJNU9Ua3dOL2ZIMHVXTE1ITEw3K011TGc0dGVkODlkVlhhcmYvOU5OUFdMQmdBUTRmUG96RGh3K2piOSsrV0xWcWxkNHpKVTlEMFJhdDlpeXdZbnU3ZG9hdG8vM29vNDlRWGw0T1oyZG5EQnc0VUdjV2dMcTBiRU9MdjlXMGE5Y3VGQmNYbzIvZnZpcHJ3V3RTQk4zYWVwVXJadTU3OU9pQjBOQlFwS2FtSWlZbUJxR2hvUUNlQk9ZMWk3dlZWcnY0R3lDdjZzN0EzSENGK2JtNGVPWUVuRnc5NE9yaGhjdG5UK0tIdGFwVnlYVzVmZTBTVXU0azRuN1NMVHhJdW8yY3JIUUE4bG55b0lGUDJtZ1pVa1g4MTEyYmtIdzdFWG5abVhpVSt4RFZWVlVBNUpYTmoremZBU05qWTlnN3VjTG51VTVDUUJBVU1od25EdTNCMGYwN0VCQWNBaXRyRzZTbjNvTnhreVp3Y2RQZFllSFl3UjhoazhrdzZZMUZXcS8xL2ozNTBnNU5hZXdQMCs4akxma09Rc2UvcXZmOUdzTEczaEZ0L2JyaTV0VTQ1R1NsNjEwZjRNYVY4MW9mMTlYSUtXL0J2YVVQWW84ZVFPYURGQlE4eW9XbmR6dU1tVEVIWG0wNmFBek1IVjNkOGVhU05UaTBlelB1M2J5S2U3Y1M0T0xtaVhHejNrUEg3cjNWQnVhQXZQSzlpM3RMSER2NEkrN2RUTURkRzFkaFpXMkRUajM2b1ZPTkh0c0FNR0xLRzZpV1ZTUHg0aGtrMzdtTzVocXF4NnRqNytRS3J6YnRrWFRyR3JyMUdhenhQVEYwMUJTNHQvVEJINy90dy8yazI4akx5WUtWdFExOE93Y2lLR1M0WHUrOVowRmozMmQyeGdNazNVcUFiNmRBV052WTFldllmMFVNekltSXFGNGRPSEFBcGFXbGVQdnR0ekZ4NGtRWUd4dXJEU1pIang2TjVPUmtyWUhtbGkxYnNHM2JObXpkdWhYVHBrMXJsS0FjZ05CanZHWmdYbEpTZ3Fpb0tIbnhJQU9yMkJjVUZDQWhJUUViTjI3VUdoZzNoTnUzYjJQRGhnMlFTQ1NZTm0yYTFtT3pzdVJGbnJSZDQrM2I4alRsNXMyMUJ4S2FmcTRzL2xhL0R1ellBR2xsQllJR3ZnZ0FjR3ZaR2k5TmZGM25lWmZPeGlEcDFqWGg4WWxEZTVCNDhReWEyZHFqVlZzL0JBOE1oV2RyWDdoNytRanRqdFNwMlhlNVNpcEZlc3BkWVIxd1VjRWozTDErR1RiMmptanQyd2xPcnU1d2F1NEJSMWQzT0xuSTA5WnJWM3UyYzNSQnYrZkhJUHJBVG16OGZDRkdUSDREQ2ZHbjRlSFZCc2FQNnkva1pLWEQzTUlTRDlOVGhXMEtKWThManYzeDIzL1Jwa09BeW42WlRMNTJQR3J2RHpBMU0wZXJkbjRveU10QlRsWTZrbTRsQUpCLytYRGkwQjVJSkJKMDd0bGZPTGV3NEpIUVVpMHZPeE1BOENnN0MxbFc4bTJWRmVVd1JFam9PTnk0Y2g3SGY5bU4wZFBmMXV1YzJ1M25ETmx2Wm02aGNiOUVJa0dQL3MralIvL25EUjdYemRNYi8zaFgvWmRCMnM1cjZmTWNwczM5VU9OK0JRdExLMHljdlVEamZsMnZ5VnNmZktGMXY0SmYxMkQ0ZFEzVzY5aTZYRXRkOWhtNkhkRCtjd1lNdTA5ZHI2MHV4MzdaQlpsTWhvRTFlc21UWmd6TWlZaW8zcGlhbW1MRmloVXdNek9EazVQVFU0OW5ZbUtDNmRPblkrTEVpVEExTmRWOXdtTlNxVlQzQnBFNmVRQUFDSGRKUkVGVVFScFVWbFlLZ1huWHJsMkY3V3ZXckVGK2ZqNkNnNE9WMHR2MWtaT1RBeWNucHdhcHRxNU5jbkl5M243N2JWUlVWR0RNbURIdzkvZlhldnlaTTJjQVFHdnZkOFhhZTE5ZnJoY1VXK0xGTTRpUGpZYTlreXVDUXVTejJvNHVibHJYUVN0a3BhY3FCZWFoNDEvRmlNbXpEVjVmK3UzeStVaStrd2dURTFOSUt5dFJWU1dGVC92TzhqRW52SXFSVTk1VTZ0T3NqMkdqcHlJckxRVlg0MktGQ3ZHSyt3T0FkZjkrQndXUDVKMFFhcVk4QTBCSTJDdUkvR1lGanYyeUM4ZCsyYVh4T1N5YVdtSEM2L05oWVdtRjY1Zk9ZZnY2NVFEa00raVdWdFk0R3hNRnY2NjlZR1B2S0p3VGZXQW5vZy9zVkJxbmRpVjJKMWQzdmUrejlYT2QwS2xIUDV3NWNRakJnMTVFOHhhTnQxeUhxS0U5U0w2TmN6RlJDQWdPZ1ZmYkRtSmZ6ak9CZ1RrUkVkVXJEdzhQb2RLNk5ubDU4bFpFK2h3N2E5WXNqZnVLaTRzaGxVcGhaV1VscEVLZlBDbGZjMnRob1gvYXJVSmNYQnhLU2tyZzd1NE9GeGNYVkZSVVlOV3FWZGkzYng4c0xTM3h6anZ2NkJ6RDJ0b2F1Ym01S0NvcVFuRnhNWktUa3hFVUZLVHp2SHYzN21IMzd0MXE5eWxTeUZlc1dLSHgvUER3Y09IdlI0NGN3ZkxseTVHZm40OHVYYnBnN3R3bkxhK3VYcjBLUzB0TDJOblp3ZHpjSEpXVmxUaHg0b1RRZDF6VGV2WHE2bXI4L3Z2djhQSHhVVnNBcjZKQzNnKzVzVEliL3U3YWR1d0tuL2FkTVd6TU5JT0QzNEZoNHhGWVkzYlUyYTJGMXVPZG1udkFxcG10eXZidWZZZkN3VVdlUFNHQkJMWU9UdWcxWkFRQStVeG5YUmdaRzJQcW5LVTRmL0kzWEx0d0JvNnU3dWozL0JoaGY5akUyU2g4bEFNTEsydDA3TlpiNmR5TzNYckRkMzEzWkQ1SVFXV2w2Z3kyQkJLWW1wbkQyZDFUbU9sdkg5QVQ3eXhiRDJQakpuQnE3Z0daVElhMmZsMHdiTXhVNFR4OVpnNi8rcmZ1ejRiYVJrLzdKMUx1WEVma3R5dng5dEl2MGNSRS95OGdpZjVYVlZhVVkrZTNLMkhyNEl4UlU5NFMrM0tlR1F6TWlZaW8zdFdzMWwwZngwNmVQRmxqKzY3VHAwOWp3UUo1bXFOaVZsMFJJUHI1R1Y3dE9DWW1Cb0I4dGp3NU9SbHo1ODVGYW1vcUxDMHRzV3JWS3JScXBidFZVMkJnSUk0ZVBZcisvZnNMMjNyMzdxMzVoTWZTMDlPeGE1Zm1XVDRBV3ZlSGg0Y2pQajRlbXpkdkZtYjkrL1RwZzA4Ly9WVHA5ZHU0Y1NOT25UcWxkZ3gvZjM4TUhqeFk3YjZEQnc4aU16TVRFeWRPRkxhOTl0cHJLQzR1eGpmZmZJT2JOMjhDME40cm5lcVBzWEVUdkxiZzh6b1ZKN04xY0lhdGxzSm50YzFmc1VudDlzQitReEhZYjZqQno2K0xSQ0pCOTc1RDBiMnY2dGlkYTYxQnJzM0UxQXdlcmZUUFRqRXp0MUNwYVArUGQ1Y1ovTHErdFVTMTBLRXVsbGJOTVBOZm4rREt1VCtRbm5vUExienIzZ2VlNkg5RmV1bzlkT3JSRC83ZCt3Z3RCa2szQnVaRVJGVHZHck9uZE0xcTdZcUEzTnpjSEFFQkFaZy9mNzdCNC9YdTNSczVPVGtJQ2dwQ2l4WXQ0T0xpQWx0Ylczend3UWRxZy9LWFhub0p1Ym01U3R1V0xGa0NiMjl2UEhqd0FFWkdSdkR6ODhPSUVTTjBQbmR3Y1BCVHZYWXltUXlSa1pFNGZmbzBySzJ0TVh2MmJJd2RPMWJsdUI0OWVpQXJLd3VscGFXUVNxV1F5V1N3dGJWRnIxNjlNSDM2ZEkxRjJGeGRYZUh2NzQ5Um81NmtTaHNiR3lNK1BoNjNidDJDaVlrSmV2ZnVqUmRlZUtITzkwQ0dhWXdlOFg5SGpmbTZ1cmg1d3VXbENZMzJmRVFOemJPMXI4NGU5YVJLSXBQSlpHSmZCQkVSaWF0bU1iUEdES3JyaTB3bVE4My9uZFZuS25WUlVSR2FObTNhSUwrb256MTdGdWJtNWpyWGZodWlwS1FFZS9ic3djaVJJeHU5MEp3K3FxcXFJSkZJNmozZFhhejNjTjloWVpnK2FUeW1UeHJmYU05SlJFVFBMb21HWHlnNFkwNUVSTTg4aVVUU1lETmNWbFlObDRZWEdCaFk3Mk5hV2xwaXlwUXA5VDV1ZldGTE5DSWlJbFdzemtKRVJFUkVSRVFrSWdibVJFUkVSRVJFUkNKaVlFNUVSRVJFUkVRa0lnYm1SRVJFUkVSRVJDSmk4VGNpSWlLaXA3QjVXNlRZbDBCRTlMZjBWK3FJd2NDY2lJaUk2Q2t4T0NjaWFud016SW1JaUlnSU1ZZC9GdnNTaUlqb0wwQWlrOGxrWWw4RUVSRVJFUkVSMFYrZFJDS1JxTnZPNG05RVJFUkVSRVJFSW1KZ1RrUkVSRVJFUkNRaUJ1WkVSRVJFUkVSRUltSmdUa1JFUkVSRVJDUWlCdVpFUkVSRVJFUkVJbUpnVGtSRVJFUkVSQ1FpQnVaRVJFUkVSRVJFSW1KZ1RrUkVSRVJFUkNTaUptSmZBQkVSaWE5YnQyN0MzOCtmUHkvaWxSRFZEZC9EUkVUMExPT01PUkVSRVJFUkVaR0lKREtaVENiMlJSQVJFUkVSRVJIOTFVa2tFb202N1V4bEp5SWlwVFJnQlgzU2dkV2R4M0U0VG1PUFUzc3NwcklURWRHemhxbnNSRVJFUkVSRVJDSmlZRTVFUkVSRVJFUWtJcTR4SnlJaUlpSWlJbW9FbXRhWWM4YWNpSWlJaUlpSVNFUU16SW1JaUlpSWlJaEV4TUNjaUlpSWlJaUlTRVFNekltSWlJaUlpSWhFeE1DY2lJaUlpSWlJU0VRTXpJbUlpSWlJaUloRXhNQ2NpSWlJaUlpSVNFUU16SW1JaUlpSWlJaEV4TUNjaUlpSWlJaUlTRVFNekltSWlJaUlpSWhFeE1DY2lJaUlpSWlJU0VRTXpJbUlpSWlJaUloRXhNQ2NpSWlJaUlpSVNFUU16SW1JaUlpSWlJaEV4TUNjaUlpSWlJaUlTRVFNekltSWlJaUlpSWhFeE1DY2lJaUlpSWlJU0VRTXpJbUlpSWlJaUloRXhNQ2NpSWlJaUlpSVNFUU16SW1JaUlpSWlJaEV4TUNjaUlpSWlJaUlTRVFNekltSWlJaUlpSWhFeE1DY2lJaUlpSWlJU0VRTXpJbUlpSWlJaUloRXhNQ2NpSWlJaUlpSVNFUU16SW1JaUlpSWlJaEV4TUNjaUlpSWlJaUlTRVFNekltSWlJaUlpSWhFeE1DY2lJaUlpSWlJU0VRTXpJbUlpSWlJaUloRXhNQ2NpSWlJaUlpSVNFUU16SW1JaUlpSWlJaEV4TUNjaUlpSWlJaUlTRVFNekltSWlJaUlpSWhFeE1DY2lJaUlpSWlJU0VRTXpJbUlpSWlJaUloRXhNQ2NpSWlJaUlpSVNFUU16SW1JaUlpSWlJaEV4TUNjaUlpSWlJaUlTRVFNekltSWlJaUlpSWhFeE1DY2lJaUlpSWlJU0VRTXpJbUlpSWlJaUloRXhNQ2NpSWlJaUlpSVNFUU16SW1JaUlpSWlJaUlpSWlJaUlpSWlJaUlpSWlJaUlpb2tmMC8waUxNTkpiZUMxWUFBQUFBU1VWT1JLNUNZSUk9IiwKCSJUaGVtZSIgOiAiIiwKCSJUeXBlIiA6ICJtaW5kIiwKCSJWZXJzaW9uIiA6ICI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2418</Words>
  <Application>WPS 演示</Application>
  <PresentationFormat>宽屏</PresentationFormat>
  <Paragraphs>75</Paragraphs>
  <Slides>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微软雅黑</vt:lpstr>
      <vt:lpstr>Times New Roman</vt:lpstr>
      <vt:lpstr>Cambria</vt:lpstr>
      <vt:lpstr>Arial Unicode MS</vt:lpstr>
      <vt:lpstr>等线 Light</vt:lpstr>
      <vt:lpstr>等线</vt:lpstr>
      <vt:lpstr>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Research_SCUT@163.com</dc:creator>
  <cp:lastModifiedBy>Borrr</cp:lastModifiedBy>
  <cp:revision>63</cp:revision>
  <dcterms:created xsi:type="dcterms:W3CDTF">2019-04-07T08:10:00Z</dcterms:created>
  <dcterms:modified xsi:type="dcterms:W3CDTF">2022-12-11T01:53:22Z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6ADE5A27000749548EE882F46CF5752F</vt:lpwstr>
  </property>
  <property fmtid="{D5CDD505-2E9C-101B-9397-08002B2CF9AE}" pid="3" name="KSOProductBuildVer">
    <vt:lpwstr>2052-11.1.0.12763</vt:lpwstr>
  </property>
</Properties>
</file>