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32"/>
  </p:notesMasterIdLst>
  <p:sldIdLst>
    <p:sldId id="256" r:id="rId4"/>
    <p:sldId id="310" r:id="rId5"/>
    <p:sldId id="321" r:id="rId6"/>
    <p:sldId id="342" r:id="rId7"/>
    <p:sldId id="311" r:id="rId8"/>
    <p:sldId id="313" r:id="rId9"/>
    <p:sldId id="312" r:id="rId10"/>
    <p:sldId id="343" r:id="rId11"/>
    <p:sldId id="315" r:id="rId12"/>
    <p:sldId id="344" r:id="rId13"/>
    <p:sldId id="346" r:id="rId14"/>
    <p:sldId id="345" r:id="rId15"/>
    <p:sldId id="347" r:id="rId16"/>
    <p:sldId id="353" r:id="rId17"/>
    <p:sldId id="349" r:id="rId18"/>
    <p:sldId id="355" r:id="rId19"/>
    <p:sldId id="350" r:id="rId20"/>
    <p:sldId id="352" r:id="rId21"/>
    <p:sldId id="354" r:id="rId22"/>
    <p:sldId id="340" r:id="rId23"/>
    <p:sldId id="332" r:id="rId24"/>
    <p:sldId id="333" r:id="rId25"/>
    <p:sldId id="335" r:id="rId26"/>
    <p:sldId id="356" r:id="rId27"/>
    <p:sldId id="336" r:id="rId28"/>
    <p:sldId id="357" r:id="rId29"/>
    <p:sldId id="308" r:id="rId30"/>
    <p:sldId id="339" r:id="rId31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Spanjaard" initials="" lastIdx="0" clrIdx="0"/>
  <p:cmAuthor id="2" name="TU/e" initials="" lastIdx="13" clrIdx="1"/>
  <p:cmAuthor id="3" name="Philips" initials="P" lastIdx="1" clrIdx="2">
    <p:extLst>
      <p:ext uri="{19B8F6BF-5375-455C-9EA6-DF929625EA0E}">
        <p15:presenceInfo xmlns:p15="http://schemas.microsoft.com/office/powerpoint/2012/main" userId="Phi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BAB"/>
    <a:srgbClr val="768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2685" autoAdjust="0"/>
  </p:normalViewPr>
  <p:slideViewPr>
    <p:cSldViewPr>
      <p:cViewPr varScale="1">
        <p:scale>
          <a:sx n="70" d="100"/>
          <a:sy n="70" d="100"/>
        </p:scale>
        <p:origin x="1848" y="58"/>
      </p:cViewPr>
      <p:guideLst>
        <p:guide orient="horz" pos="2160"/>
        <p:guide pos="54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dirty="0" smtClean="0"/>
              <a:t>Dimension</a:t>
            </a:r>
            <a:r>
              <a:rPr lang="nl-NL" baseline="0" dirty="0" smtClean="0"/>
              <a:t> Analysis</a:t>
            </a:r>
            <a:endParaRPr lang="nl-N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Fitness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Complete</c:v>
                </c:pt>
                <c:pt idx="1">
                  <c:v>Filtered</c:v>
                </c:pt>
                <c:pt idx="2">
                  <c:v>PF1</c:v>
                </c:pt>
                <c:pt idx="3">
                  <c:v>PF2</c:v>
                </c:pt>
                <c:pt idx="4">
                  <c:v>PF3</c:v>
                </c:pt>
                <c:pt idx="5">
                  <c:v>PF4</c:v>
                </c:pt>
                <c:pt idx="6">
                  <c:v>PF5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0.97</c:v>
                </c:pt>
                <c:pt idx="1">
                  <c:v>0.95699999999999996</c:v>
                </c:pt>
                <c:pt idx="2">
                  <c:v>0.88200000000000001</c:v>
                </c:pt>
                <c:pt idx="3">
                  <c:v>0.81699999999999995</c:v>
                </c:pt>
                <c:pt idx="4">
                  <c:v>0.81599999999999995</c:v>
                </c:pt>
                <c:pt idx="5">
                  <c:v>1</c:v>
                </c:pt>
                <c:pt idx="6">
                  <c:v>0.54400000000000004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Complete</c:v>
                </c:pt>
                <c:pt idx="1">
                  <c:v>Filtered</c:v>
                </c:pt>
                <c:pt idx="2">
                  <c:v>PF1</c:v>
                </c:pt>
                <c:pt idx="3">
                  <c:v>PF2</c:v>
                </c:pt>
                <c:pt idx="4">
                  <c:v>PF3</c:v>
                </c:pt>
                <c:pt idx="5">
                  <c:v>PF4</c:v>
                </c:pt>
                <c:pt idx="6">
                  <c:v>PF5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0.872</c:v>
                </c:pt>
                <c:pt idx="1">
                  <c:v>0.74</c:v>
                </c:pt>
                <c:pt idx="2">
                  <c:v>0.78500000000000003</c:v>
                </c:pt>
                <c:pt idx="3">
                  <c:v>0.81200000000000006</c:v>
                </c:pt>
                <c:pt idx="4">
                  <c:v>0.82499999999999996</c:v>
                </c:pt>
                <c:pt idx="5">
                  <c:v>0.57599999999999996</c:v>
                </c:pt>
                <c:pt idx="6">
                  <c:v>0.94299999999999995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Generalization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Complete</c:v>
                </c:pt>
                <c:pt idx="1">
                  <c:v>Filtered</c:v>
                </c:pt>
                <c:pt idx="2">
                  <c:v>PF1</c:v>
                </c:pt>
                <c:pt idx="3">
                  <c:v>PF2</c:v>
                </c:pt>
                <c:pt idx="4">
                  <c:v>PF3</c:v>
                </c:pt>
                <c:pt idx="5">
                  <c:v>PF4</c:v>
                </c:pt>
                <c:pt idx="6">
                  <c:v>PF5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0.98299999999999998</c:v>
                </c:pt>
                <c:pt idx="1">
                  <c:v>0.84499999999999997</c:v>
                </c:pt>
                <c:pt idx="2">
                  <c:v>0.86099999999999999</c:v>
                </c:pt>
                <c:pt idx="3">
                  <c:v>0.83899999999999997</c:v>
                </c:pt>
                <c:pt idx="4">
                  <c:v>0.86199999999999999</c:v>
                </c:pt>
                <c:pt idx="5">
                  <c:v>8.9999999999999993E-3</c:v>
                </c:pt>
                <c:pt idx="6">
                  <c:v>0.92900000000000005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5952312"/>
        <c:axId val="325952704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# Constraints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Complete</c:v>
                </c:pt>
                <c:pt idx="1">
                  <c:v>Filtered</c:v>
                </c:pt>
                <c:pt idx="2">
                  <c:v>PF1</c:v>
                </c:pt>
                <c:pt idx="3">
                  <c:v>PF2</c:v>
                </c:pt>
                <c:pt idx="4">
                  <c:v>PF3</c:v>
                </c:pt>
                <c:pt idx="5">
                  <c:v>PF4</c:v>
                </c:pt>
                <c:pt idx="6">
                  <c:v>PF5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5953488"/>
        <c:axId val="325953096"/>
      </c:lineChart>
      <c:catAx>
        <c:axId val="32595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25952704"/>
        <c:crosses val="autoZero"/>
        <c:auto val="1"/>
        <c:lblAlgn val="ctr"/>
        <c:lblOffset val="100"/>
        <c:noMultiLvlLbl val="0"/>
      </c:catAx>
      <c:valAx>
        <c:axId val="325952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 smtClean="0"/>
                  <a:t>Dimension</a:t>
                </a:r>
                <a:r>
                  <a:rPr lang="nl-NL" baseline="0" dirty="0" smtClean="0"/>
                  <a:t> score</a:t>
                </a:r>
                <a:endParaRPr lang="nl-NL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5ABAB">
                <a:alpha val="96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25952312"/>
        <c:crosses val="autoZero"/>
        <c:crossBetween val="between"/>
      </c:valAx>
      <c:valAx>
        <c:axId val="3259530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</a:t>
                </a:r>
                <a:r>
                  <a:rPr lang="en-US" baseline="0" dirty="0" smtClean="0"/>
                  <a:t> of constraints</a:t>
                </a:r>
                <a:endParaRPr lang="nl-NL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25953488"/>
        <c:crosses val="max"/>
        <c:crossBetween val="between"/>
      </c:valAx>
      <c:catAx>
        <c:axId val="32595348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2595309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E6F8B3-D56D-41FE-B887-B7FDC47D758E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0235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Background about Philips flagship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Optimizing Healthcare</a:t>
            </a:r>
            <a:r>
              <a:rPr lang="en-US" baseline="0" dirty="0" smtClean="0"/>
              <a:t> Workflows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Healthcare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6F8B3-D56D-41FE-B887-B7FDC47D758E}" type="slidenum">
              <a:rPr lang="nl-NL" altLang="en-US" smtClean="0"/>
              <a:pPr/>
              <a:t>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2319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Traditional</a:t>
            </a:r>
            <a:r>
              <a:rPr lang="en-US" baseline="0" dirty="0" smtClean="0"/>
              <a:t> process discovery : Event logs -&gt; Discovery algorithm -&gt; Process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Problem: Healthcare data…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Way to incorporate domain knowledge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6F8B3-D56D-41FE-B887-B7FDC47D758E}" type="slidenum">
              <a:rPr lang="nl-NL" altLang="en-US" smtClean="0"/>
              <a:pPr/>
              <a:t>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459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domain knowledge can</a:t>
            </a:r>
            <a:r>
              <a:rPr lang="en-US" baseline="0" dirty="0" smtClean="0"/>
              <a:t> be specified using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Incorporated during any three stages of process mining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 logs: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While event logging. For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While manually logging, provide some recommendations to make the data “process minable”. Don’t Force the user.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 log post-processing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Process Discovery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Couple with already existing process discovery </a:t>
            </a:r>
            <a:r>
              <a:rPr lang="en-US" baseline="0" dirty="0" err="1" smtClean="0"/>
              <a:t>alogorithms</a:t>
            </a:r>
            <a:r>
              <a:rPr lang="en-US" baseline="0" dirty="0" smtClean="0"/>
              <a:t> : To give some weights for constraints for ex.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algorithms considering both event logs and constraints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Model Post Processing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Post process a model to include user specified constraints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Our focus..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6F8B3-D56D-41FE-B887-B7FDC47D758E}" type="slidenum">
              <a:rPr lang="nl-NL" altLang="en-US" smtClean="0"/>
              <a:pPr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984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Process Trees as process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Navigation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and Loop L to R</a:t>
            </a:r>
            <a:r>
              <a:rPr lang="nl-NL" baseline="0" dirty="0" smtClean="0"/>
              <a:t>, And, Or, Xor : order doesn’t matter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Hierarchical structure allows us to construct a generic machinery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6F8B3-D56D-41FE-B887-B7FDC47D758E}" type="slidenum">
              <a:rPr lang="nl-NL" altLang="en-US" smtClean="0"/>
              <a:pPr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3319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en-US" baseline="0" dirty="0" smtClean="0"/>
              <a:t> Declare constraints as a way to incorporate domain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Set</a:t>
            </a:r>
            <a:r>
              <a:rPr lang="en-US" baseline="0" dirty="0" smtClean="0"/>
              <a:t> of templates currently included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 meanings..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6F8B3-D56D-41FE-B887-B7FDC47D758E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8649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6F8B3-D56D-41FE-B887-B7FDC47D758E}" type="slidenum">
              <a:rPr lang="nl-NL" altLang="en-US" smtClean="0"/>
              <a:pPr/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9349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6F8B3-D56D-41FE-B887-B7FDC47D758E}" type="slidenum">
              <a:rPr lang="nl-NL" altLang="en-US" smtClean="0"/>
              <a:pPr/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9495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90" y="3238504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nl-NL" altLang="en-US" noProof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90" y="1619254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nl-NL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6520BE26-47C1-4854-AC38-545481701552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ECE69-5517-49B3-AB69-A91F68B9470F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1995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90" y="215904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4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46CA3ECA-7D53-44AA-87E9-968B8DA124A9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34AA395-AEAA-4F96-AA57-CD848FC1DD25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027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2" r="42676"/>
          <a:stretch/>
        </p:blipFill>
        <p:spPr>
          <a:xfrm>
            <a:off x="5508105" y="1268760"/>
            <a:ext cx="3635896" cy="4032448"/>
          </a:xfrm>
          <a:prstGeom prst="rect">
            <a:avLst/>
          </a:prstGeom>
        </p:spPr>
      </p:pic>
      <p:pic>
        <p:nvPicPr>
          <p:cNvPr id="50181" name="Picture 5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270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90" y="1619254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dirty="0" smtClean="0"/>
              <a:t>Click </a:t>
            </a:r>
            <a:r>
              <a:rPr lang="nl-NL" altLang="en-US" noProof="0" dirty="0" err="1" smtClean="0"/>
              <a:t>to</a:t>
            </a:r>
            <a:r>
              <a:rPr lang="nl-NL" altLang="en-US" noProof="0" dirty="0" smtClean="0"/>
              <a:t> </a:t>
            </a:r>
            <a:r>
              <a:rPr lang="nl-NL" altLang="en-US" noProof="0" dirty="0" err="1" smtClean="0"/>
              <a:t>edit</a:t>
            </a:r>
            <a:r>
              <a:rPr lang="nl-NL" altLang="en-US" noProof="0" dirty="0" smtClean="0"/>
              <a:t> Master </a:t>
            </a:r>
            <a:r>
              <a:rPr lang="nl-NL" altLang="en-US" noProof="0" dirty="0" err="1" smtClean="0"/>
              <a:t>title</a:t>
            </a:r>
            <a:r>
              <a:rPr lang="nl-NL" altLang="en-US" noProof="0" dirty="0" smtClean="0"/>
              <a:t> </a:t>
            </a:r>
            <a:r>
              <a:rPr lang="nl-NL" altLang="en-US" noProof="0" dirty="0" err="1" smtClean="0"/>
              <a:t>style</a:t>
            </a:r>
            <a:endParaRPr lang="nl-NL" altLang="en-US" noProof="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90" y="3238504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dirty="0" smtClean="0"/>
              <a:t>Click </a:t>
            </a:r>
            <a:r>
              <a:rPr lang="nl-NL" altLang="en-US" noProof="0" dirty="0" err="1" smtClean="0"/>
              <a:t>to</a:t>
            </a:r>
            <a:r>
              <a:rPr lang="nl-NL" altLang="en-US" noProof="0" dirty="0" smtClean="0"/>
              <a:t> </a:t>
            </a:r>
            <a:r>
              <a:rPr lang="nl-NL" altLang="en-US" noProof="0" dirty="0" err="1" smtClean="0"/>
              <a:t>edit</a:t>
            </a:r>
            <a:r>
              <a:rPr lang="nl-NL" altLang="en-US" noProof="0" dirty="0" smtClean="0"/>
              <a:t> Master </a:t>
            </a:r>
            <a:r>
              <a:rPr lang="nl-NL" altLang="en-US" noProof="0" dirty="0" err="1" smtClean="0"/>
              <a:t>subtitle</a:t>
            </a:r>
            <a:r>
              <a:rPr lang="nl-NL" altLang="en-US" noProof="0" dirty="0" smtClean="0"/>
              <a:t> </a:t>
            </a:r>
            <a:r>
              <a:rPr lang="nl-NL" altLang="en-US" noProof="0" dirty="0" err="1" smtClean="0"/>
              <a:t>style</a:t>
            </a:r>
            <a:endParaRPr lang="nl-NL" alt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1268413"/>
            <a:ext cx="3743325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270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90" y="1619254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dirty="0" smtClean="0"/>
              <a:t>Click </a:t>
            </a:r>
            <a:r>
              <a:rPr lang="nl-NL" altLang="en-US" noProof="0" dirty="0" err="1" smtClean="0"/>
              <a:t>to</a:t>
            </a:r>
            <a:r>
              <a:rPr lang="nl-NL" altLang="en-US" noProof="0" dirty="0" smtClean="0"/>
              <a:t> </a:t>
            </a:r>
            <a:r>
              <a:rPr lang="nl-NL" altLang="en-US" noProof="0" dirty="0" err="1" smtClean="0"/>
              <a:t>edit</a:t>
            </a:r>
            <a:r>
              <a:rPr lang="nl-NL" altLang="en-US" noProof="0" dirty="0" smtClean="0"/>
              <a:t> Master </a:t>
            </a:r>
            <a:r>
              <a:rPr lang="nl-NL" altLang="en-US" noProof="0" dirty="0" err="1" smtClean="0"/>
              <a:t>title</a:t>
            </a:r>
            <a:r>
              <a:rPr lang="nl-NL" altLang="en-US" noProof="0" dirty="0" smtClean="0"/>
              <a:t> </a:t>
            </a:r>
            <a:r>
              <a:rPr lang="nl-NL" altLang="en-US" noProof="0" dirty="0" err="1" smtClean="0"/>
              <a:t>style</a:t>
            </a:r>
            <a:endParaRPr lang="nl-NL" altLang="en-US" noProof="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90" y="3238504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dirty="0" smtClean="0"/>
              <a:t>Click </a:t>
            </a:r>
            <a:r>
              <a:rPr lang="nl-NL" altLang="en-US" noProof="0" dirty="0" err="1" smtClean="0"/>
              <a:t>to</a:t>
            </a:r>
            <a:r>
              <a:rPr lang="nl-NL" altLang="en-US" noProof="0" dirty="0" smtClean="0"/>
              <a:t> </a:t>
            </a:r>
            <a:r>
              <a:rPr lang="nl-NL" altLang="en-US" noProof="0" dirty="0" err="1" smtClean="0"/>
              <a:t>edit</a:t>
            </a:r>
            <a:r>
              <a:rPr lang="nl-NL" altLang="en-US" noProof="0" dirty="0" smtClean="0"/>
              <a:t> Master </a:t>
            </a:r>
            <a:r>
              <a:rPr lang="nl-NL" altLang="en-US" noProof="0" dirty="0" err="1" smtClean="0"/>
              <a:t>subtitle</a:t>
            </a:r>
            <a:r>
              <a:rPr lang="nl-NL" altLang="en-US" noProof="0" dirty="0" smtClean="0"/>
              <a:t> </a:t>
            </a:r>
            <a:r>
              <a:rPr lang="nl-NL" altLang="en-US" noProof="0" dirty="0" err="1" smtClean="0"/>
              <a:t>style</a:t>
            </a:r>
            <a:endParaRPr lang="nl-NL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8596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https://www.nieuws.nl/media/mwyhne59cz8ocw42o998rp0nu-w620-h352-q90-f-bececed/Philips-presenteert-nieuw-beeldmerk"/>
          <p:cNvPicPr>
            <a:picLocks noChangeAspect="1" noChangeArrowheads="1"/>
          </p:cNvPicPr>
          <p:nvPr userDrawn="1"/>
        </p:nvPicPr>
        <p:blipFill rotWithShape="1">
          <a:blip r:embed="rId2"/>
          <a:srcRect l="23075" r="24182"/>
          <a:stretch/>
        </p:blipFill>
        <p:spPr bwMode="auto">
          <a:xfrm>
            <a:off x="5796136" y="5993507"/>
            <a:ext cx="689750" cy="74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9742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EDCACFDF-92BA-4790-8AEE-D172D156C9D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C05F7B1-CB08-4C0A-9293-67D7C203AB76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873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90" y="1600202"/>
            <a:ext cx="3919537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7" y="1600202"/>
            <a:ext cx="3921125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602812D4-A3D8-4199-A52D-406ADC2AD4BD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3DFDFB-8A99-4C66-AD05-00364C52F8B2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99824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94C291C2-62CB-4AA6-8620-6B2C0B923A0C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B53ADF-5722-4045-90BF-B7328C140A15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1428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C41286AC-ED42-4FC8-A790-DC81E9EBD19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05EC82-2FE1-4065-8BA3-814D4DC82FC0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99408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24DD350F-A4B7-4B49-963E-B49AF60D836D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4D0D33-C83C-47C4-93B0-96AF5490B9F9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84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8D669670-475C-4160-A09E-4F4768DDBA00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B4681F-A79C-4330-B721-7B471F6E4126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5270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02991272-756C-4DA3-AB9C-A768EEF7C859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D6F37A3-4553-4EC7-BAA9-DFE1D001C70A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35701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3F2DF254-C712-48AD-92EB-538E888B9022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79A85E4-B229-4615-9A72-5A16F9D2BD02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60933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4B071AD1-9610-48D0-A67F-6CD41595CE37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82EF6A0-A6E2-425F-A6D1-A427C4BDACF2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21818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90" y="215904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4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B896300E-8764-42B0-AB34-39BB68414467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0630D6-35B7-4C15-86CE-9BA43EDC7EBC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39284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90" y="1619254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90" y="3238504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118924BE-2C42-44AD-8A5C-9717C911D862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C69112-067E-4664-805E-BB35ACBB66BD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2618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54CD4AB8-B08C-41E5-9C74-1FA0980AE399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AD0994-4993-4D66-870C-2596E91776EC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46024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90" y="1600202"/>
            <a:ext cx="3919537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7" y="1600202"/>
            <a:ext cx="3921125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DB9BDD98-776D-43F4-B7DF-FFB1B522702C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5B16BDB-F596-45C0-BC7A-2296CDF4DA06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50640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C6B01157-0CFD-43DE-8626-800E0FC1175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66C583D-4300-4296-8B6E-8CBCC9285D39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32030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A63E5AAA-7A31-46FA-B316-FCFFD29E4937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9DF7ADF-F97C-4242-8C24-2CA5A2BC5635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8242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8CF197D6-3ADF-45E9-BF19-46F7D877AF98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B14D774-19C3-4EC1-B99B-2DCC92E900C3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5038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804894E9-8813-411D-95D6-F1471489F49E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06D0FE4-EF16-4FC1-AF2D-DB873C80BABE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50670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FBCED5C9-32D7-4C4E-87A5-CF4FE88ACB6E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22AF6F-C22E-4379-ABD1-7DDD3A1472BF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72075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60E78F60-1971-4178-9F64-D1FA6C76351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376588-3303-479C-AD7C-58C45F0F1EB1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47918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5A7D70DB-1D5D-44CA-BE20-B067F21B6FFB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A0F26A7-347B-4D48-A7B7-FF91764E093C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10450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90" y="215904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4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98BFD243-FC43-4864-BFE2-FE8ADEE6F44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BE2BAD9-FBD2-40F3-A42D-A3076E1E655B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0040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90" y="1600200"/>
            <a:ext cx="3921125" cy="3959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5" y="1600200"/>
            <a:ext cx="3921125" cy="3959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7F6EDA28-0DD8-48EE-9F35-AFE95868ECED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1E303D7-3B84-41C6-9D78-0492BF824CC4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105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82293BFD-2E7E-4E46-A74A-BAE84EC3E168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61FA4E1-A358-4FF6-87B3-C1EB03C51DFB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6037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5181561E-A138-4B1D-853D-5EB0631A31FA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5A1DE04-89E7-4A4C-9A79-7C01211DC788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317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44717945-9B2A-493A-A4CF-6CE8BB655D6E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2697ED7-0076-47CF-B873-3C5AF68A940A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2257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7EC4AF69-7832-4146-B592-7A83E9FF5C71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8FEA618-E550-4AAF-9756-F53C1AA37FCA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0575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PAGE </a:t>
            </a:r>
            <a:fld id="{529632F0-AEC1-4345-9AE7-41888599E2C0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589BAD-8A9C-42C0-849C-2053FBC3A975}" type="datetime6">
              <a:rPr lang="en-US" altLang="en-US" smtClean="0"/>
              <a:t>December 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3624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1" name="Picture 9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nl-NL" altLang="en-US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9" y="6548442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7" y="6408742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42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altLang="en-US"/>
              <a:t>PAGE </a:t>
            </a:r>
            <a:fld id="{84DCCC49-2D32-46AF-AE96-42703073E3F0}" type="slidenum">
              <a:rPr lang="nl-NL" altLang="en-US"/>
              <a:pPr/>
              <a:t>‹#›</a:t>
            </a:fld>
            <a:endParaRPr lang="nl-NL" altLang="en-US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42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0262C0FD-8A0E-4633-9057-6648D2AC4615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90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nl-NL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7" y="6408742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0" name="Picture 8" descr="cyan ba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9" y="6548442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42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altLang="en-US"/>
              <a:t>PAGE </a:t>
            </a:r>
            <a:fld id="{DFCEC44E-285B-47E4-89E7-7BCAAAA22789}" type="slidenum">
              <a:rPr lang="nl-NL" altLang="en-US"/>
              <a:pPr/>
              <a:t>‹#›</a:t>
            </a:fld>
            <a:endParaRPr lang="nl-NL" altLang="en-US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42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1F1B6FDF-A9DE-46E2-89E6-E78C672E6F0B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2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8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7" y="6408742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39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9" y="6548442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42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altLang="en-US"/>
              <a:t>PAGE </a:t>
            </a:r>
            <a:fld id="{48F1C188-46CE-4545-AB0C-CE548C47BCDC}" type="slidenum">
              <a:rPr lang="nl-NL" altLang="en-US"/>
              <a:pPr/>
              <a:t>‹#›</a:t>
            </a:fld>
            <a:endParaRPr lang="nl-NL" altLang="en-US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42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4BF4CB98-D033-4E95-A17E-DF058976209F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2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Mining with Domain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Prabhakar (</a:t>
            </a:r>
            <a:r>
              <a:rPr lang="en-US" dirty="0" err="1" smtClean="0"/>
              <a:t>Alok</a:t>
            </a:r>
            <a:r>
              <a:rPr lang="en-US" dirty="0" smtClean="0"/>
              <a:t>) Dixit</a:t>
            </a:r>
          </a:p>
          <a:p>
            <a:r>
              <a:rPr lang="en-US" dirty="0"/>
              <a:t>prabhakar.dixit@philips.com</a:t>
            </a:r>
          </a:p>
          <a:p>
            <a:endParaRPr lang="en-US" dirty="0" smtClean="0"/>
          </a:p>
          <a:p>
            <a:r>
              <a:rPr lang="en-US" dirty="0" err="1" smtClean="0"/>
              <a:t>Joos</a:t>
            </a:r>
            <a:r>
              <a:rPr lang="en-US" dirty="0" smtClean="0"/>
              <a:t> Buijs, Wil van der Aalst, Bart Hompes, Hans </a:t>
            </a:r>
            <a:r>
              <a:rPr lang="en-US" dirty="0" err="1" smtClean="0"/>
              <a:t>Buurman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s://www.nieuws.nl/media/mwyhne59cz8ocw42o998rp0nu-w620-h352-q90-f-bececed/Philips-presenteert-nieuw-beeldme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3" y="5445125"/>
            <a:ext cx="21844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22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Operations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9</a:t>
            </a:fld>
            <a:endParaRPr lang="nl-NL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09" y="1450217"/>
            <a:ext cx="1728192" cy="2103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25" y="1787716"/>
            <a:ext cx="1018758" cy="94985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78251" y="2022165"/>
            <a:ext cx="1510183" cy="699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Remove A</a:t>
            </a:r>
            <a:endParaRPr lang="nl-NL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4509120"/>
            <a:ext cx="2631845" cy="14216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75" y="4582793"/>
            <a:ext cx="2434889" cy="12742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9959" y="1698999"/>
            <a:ext cx="136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edits 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nl-NL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5212" y="1698998"/>
            <a:ext cx="136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edits 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nl-NL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5212" y="4509120"/>
            <a:ext cx="136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edits 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nl-NL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959" y="4509120"/>
            <a:ext cx="136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edits 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nl-NL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258133" y="2976689"/>
            <a:ext cx="1680113" cy="1299813"/>
            <a:chOff x="6258133" y="2976689"/>
            <a:chExt cx="1680113" cy="1299813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5958097" y="3276725"/>
              <a:ext cx="1299813" cy="699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96519" y="3325599"/>
              <a:ext cx="16417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</a:rPr>
                <a:t>Add</a:t>
              </a:r>
              <a:br>
                <a:rPr lang="en-US" b="1" dirty="0" smtClean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</a:rPr>
                <a:t>  A</a:t>
              </a:r>
              <a:endParaRPr lang="nl-NL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endParaRPr lang="nl-NL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78250" y="5013175"/>
            <a:ext cx="2643393" cy="808646"/>
            <a:chOff x="3778250" y="5013175"/>
            <a:chExt cx="2643393" cy="808646"/>
          </a:xfrm>
        </p:grpSpPr>
        <p:sp>
          <p:nvSpPr>
            <p:cNvPr id="15" name="Right Arrow 14"/>
            <p:cNvSpPr/>
            <p:nvPr/>
          </p:nvSpPr>
          <p:spPr>
            <a:xfrm rot="10800000">
              <a:off x="3778250" y="5013175"/>
              <a:ext cx="1510183" cy="699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02224" y="5175490"/>
              <a:ext cx="2619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</a:rPr>
                <a:t>Modify XOR</a:t>
              </a:r>
              <a:endParaRPr lang="nl-NL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4565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4" y="1844824"/>
            <a:ext cx="9289032" cy="4367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dirty="0" smtClean="0"/>
              <a:t>/ Architecture of Information Systems</a:t>
            </a:r>
            <a:endParaRPr lang="nl-NL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10</a:t>
            </a:fld>
            <a:endParaRPr lang="nl-NL" alt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855202" y="2767343"/>
            <a:ext cx="2446449" cy="2202091"/>
            <a:chOff x="1855202" y="2767343"/>
            <a:chExt cx="2446449" cy="2202091"/>
          </a:xfrm>
        </p:grpSpPr>
        <p:sp>
          <p:nvSpPr>
            <p:cNvPr id="7" name="Rounded Rectangle 6"/>
            <p:cNvSpPr/>
            <p:nvPr/>
          </p:nvSpPr>
          <p:spPr>
            <a:xfrm>
              <a:off x="1855202" y="2767343"/>
              <a:ext cx="2446449" cy="22020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483" y="2921541"/>
              <a:ext cx="2113743" cy="159564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245929" y="4446282"/>
              <a:ext cx="1775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Modification</a:t>
              </a:r>
              <a:endParaRPr lang="nl-NL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812" y="1556792"/>
            <a:ext cx="2263518" cy="4752527"/>
            <a:chOff x="181812" y="1556792"/>
            <a:chExt cx="2263518" cy="4752527"/>
          </a:xfrm>
        </p:grpSpPr>
        <p:grpSp>
          <p:nvGrpSpPr>
            <p:cNvPr id="51" name="Group 50"/>
            <p:cNvGrpSpPr/>
            <p:nvPr/>
          </p:nvGrpSpPr>
          <p:grpSpPr>
            <a:xfrm>
              <a:off x="181812" y="1556792"/>
              <a:ext cx="1399398" cy="4752527"/>
              <a:chOff x="181812" y="1556792"/>
              <a:chExt cx="1399398" cy="4752527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1812" y="1556792"/>
                <a:ext cx="1399398" cy="475252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108" y="2972677"/>
                <a:ext cx="1354203" cy="1245455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477504" y="4419996"/>
              <a:ext cx="1967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3">
                      <a:lumMod val="50000"/>
                    </a:schemeClr>
                  </a:solidFill>
                </a:rPr>
                <a:t>Input</a:t>
              </a:r>
              <a:endParaRPr lang="nl-NL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1504426" y="3509485"/>
            <a:ext cx="630622" cy="29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Callout 7"/>
          <p:cNvSpPr/>
          <p:nvPr/>
        </p:nvSpPr>
        <p:spPr>
          <a:xfrm>
            <a:off x="4213226" y="1700808"/>
            <a:ext cx="3527126" cy="1656184"/>
          </a:xfrm>
          <a:prstGeom prst="wedgeEllipseCallout">
            <a:avLst>
              <a:gd name="adj1" fmla="val -55802"/>
              <a:gd name="adj2" fmla="val 48376"/>
            </a:avLst>
          </a:prstGeom>
          <a:solidFill>
            <a:schemeClr val="tx2"/>
          </a:solidFill>
          <a:ln w="28575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All possible candidate trees: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Up to ‘n’ number of edits</a:t>
            </a:r>
            <a:endParaRPr lang="nl-NL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3" y="1490735"/>
            <a:ext cx="9516366" cy="4877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dirty="0" smtClean="0"/>
              <a:t>/ Architecture of Information Systems</a:t>
            </a:r>
            <a:endParaRPr lang="nl-NL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11</a:t>
            </a:fld>
            <a:endParaRPr lang="nl-NL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90799" y="2767342"/>
            <a:ext cx="2446449" cy="2202091"/>
            <a:chOff x="4590799" y="2767342"/>
            <a:chExt cx="2446449" cy="2202091"/>
          </a:xfrm>
        </p:grpSpPr>
        <p:sp>
          <p:nvSpPr>
            <p:cNvPr id="22" name="Rounded Rectangle 21"/>
            <p:cNvSpPr/>
            <p:nvPr/>
          </p:nvSpPr>
          <p:spPr>
            <a:xfrm>
              <a:off x="4590799" y="2767342"/>
              <a:ext cx="2446449" cy="22020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776776" y="3348109"/>
              <a:ext cx="2160240" cy="80271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Optimal Models Selection</a:t>
              </a:r>
              <a:endParaRPr lang="nl-NL" sz="2000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9" y="5072088"/>
            <a:ext cx="1001526" cy="1123857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1327946" y="4173577"/>
            <a:ext cx="5551392" cy="1660024"/>
            <a:chOff x="1327946" y="4173577"/>
            <a:chExt cx="5551392" cy="1660024"/>
          </a:xfrm>
        </p:grpSpPr>
        <p:sp>
          <p:nvSpPr>
            <p:cNvPr id="41" name="Bent Arrow 40"/>
            <p:cNvSpPr/>
            <p:nvPr/>
          </p:nvSpPr>
          <p:spPr>
            <a:xfrm rot="5400000" flipH="1">
              <a:off x="2984057" y="2517466"/>
              <a:ext cx="1660024" cy="497224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03927" y="4494856"/>
              <a:ext cx="1775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Verification</a:t>
              </a:r>
              <a:endParaRPr lang="nl-NL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7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Verification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12</a:t>
            </a:fld>
            <a:endParaRPr lang="nl-NL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67544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Sub-tree computation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Reduce computation space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699792" y="3051252"/>
            <a:ext cx="86409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568728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Activity Occurrence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Verification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Verify if an activity is guaranteed to (not) occur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05546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Check Operator type &amp; position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if the common operator is valid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809566" y="3051252"/>
            <a:ext cx="86409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9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Verification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13</a:t>
            </a:fld>
            <a:endParaRPr lang="nl-NL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67544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Sub-tree computation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Reduce computation space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699792" y="3051252"/>
            <a:ext cx="86409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568728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Activity Occurrence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Verification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Verify if an activity is guaranteed to (not) occur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05546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Check Operator type &amp; position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if the common operator is valid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809566" y="3051252"/>
            <a:ext cx="86409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80" y="1614553"/>
            <a:ext cx="6293857" cy="36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Sub-tree computation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14</a:t>
            </a:fld>
            <a:endParaRPr lang="nl-NL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19848" y="1367884"/>
            <a:ext cx="1598907" cy="1168574"/>
            <a:chOff x="270635" y="3393397"/>
            <a:chExt cx="1371044" cy="939262"/>
          </a:xfrm>
        </p:grpSpPr>
        <p:sp>
          <p:nvSpPr>
            <p:cNvPr id="9" name="TextBox 8"/>
            <p:cNvSpPr txBox="1"/>
            <p:nvPr/>
          </p:nvSpPr>
          <p:spPr>
            <a:xfrm>
              <a:off x="270635" y="3409329"/>
              <a:ext cx="13710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&lt;A,B,C,D&gt;</a:t>
              </a:r>
            </a:p>
            <a:p>
              <a:r>
                <a:rPr lang="en-US" sz="2200" b="1" dirty="0" smtClean="0"/>
                <a:t>&lt;A,C,B,D&gt;</a:t>
              </a:r>
            </a:p>
            <a:p>
              <a:r>
                <a:rPr lang="en-US" sz="2200" b="1" dirty="0" smtClean="0"/>
                <a:t>&lt;C,A,D,B&gt;</a:t>
              </a:r>
              <a:endParaRPr lang="nl-NL" sz="2200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3528" y="3393397"/>
              <a:ext cx="1296144" cy="9233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48" y="2536458"/>
            <a:ext cx="1696541" cy="38790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76" y="2780928"/>
            <a:ext cx="3264498" cy="269134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19848" y="1988840"/>
            <a:ext cx="5081201" cy="4459019"/>
            <a:chOff x="219848" y="1956466"/>
            <a:chExt cx="5081201" cy="445901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9754" y="1956466"/>
              <a:ext cx="3351295" cy="360412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848" y="2515408"/>
              <a:ext cx="1701505" cy="3900077"/>
            </a:xfrm>
            <a:prstGeom prst="rect">
              <a:avLst/>
            </a:prstGeom>
          </p:spPr>
        </p:pic>
      </p:grpSp>
      <p:sp>
        <p:nvSpPr>
          <p:cNvPr id="17" name="Right Arrow 16"/>
          <p:cNvSpPr/>
          <p:nvPr/>
        </p:nvSpPr>
        <p:spPr>
          <a:xfrm>
            <a:off x="5072008" y="3910575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18" name="TextBox 17"/>
          <p:cNvSpPr txBox="1"/>
          <p:nvPr/>
        </p:nvSpPr>
        <p:spPr>
          <a:xfrm rot="10800000" flipH="1" flipV="1">
            <a:off x="4733301" y="1440241"/>
            <a:ext cx="441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Response(A,B) : A should eventually be followed by B</a:t>
            </a:r>
            <a:endParaRPr lang="nl-NL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4639" y="1367884"/>
            <a:ext cx="1598907" cy="1168573"/>
            <a:chOff x="270635" y="3393397"/>
            <a:chExt cx="1371044" cy="939261"/>
          </a:xfrm>
        </p:grpSpPr>
        <p:sp>
          <p:nvSpPr>
            <p:cNvPr id="20" name="TextBox 19"/>
            <p:cNvSpPr txBox="1"/>
            <p:nvPr/>
          </p:nvSpPr>
          <p:spPr>
            <a:xfrm>
              <a:off x="270635" y="3409328"/>
              <a:ext cx="13710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&lt;</a:t>
              </a:r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sz="2200" b="1" dirty="0" smtClean="0"/>
                <a:t>,</a:t>
              </a:r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2200" b="1" dirty="0" smtClean="0"/>
                <a:t>,</a:t>
              </a:r>
              <a:r>
                <a:rPr lang="en-US" sz="22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</a:t>
              </a:r>
              <a:r>
                <a:rPr lang="en-US" sz="2200" b="1" dirty="0" smtClean="0"/>
                <a:t>,</a:t>
              </a:r>
              <a:r>
                <a:rPr lang="en-US" sz="22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</a:t>
              </a:r>
              <a:r>
                <a:rPr lang="en-US" sz="2200" b="1" dirty="0" smtClean="0"/>
                <a:t>&gt;</a:t>
              </a:r>
            </a:p>
            <a:p>
              <a:r>
                <a:rPr lang="en-US" sz="2200" b="1" dirty="0" smtClean="0"/>
                <a:t>&lt;</a:t>
              </a:r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sz="2200" b="1" dirty="0" smtClean="0"/>
                <a:t>,</a:t>
              </a:r>
              <a:r>
                <a:rPr lang="en-US" sz="22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</a:t>
              </a:r>
              <a:r>
                <a:rPr lang="en-US" sz="2200" b="1" dirty="0" smtClean="0"/>
                <a:t>,</a:t>
              </a:r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2200" b="1" dirty="0" smtClean="0"/>
                <a:t>,</a:t>
              </a:r>
              <a:r>
                <a:rPr lang="en-US" sz="22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</a:t>
              </a:r>
              <a:r>
                <a:rPr lang="en-US" sz="2200" b="1" dirty="0" smtClean="0"/>
                <a:t>&gt;</a:t>
              </a:r>
            </a:p>
            <a:p>
              <a:r>
                <a:rPr lang="en-US" sz="2200" b="1" dirty="0" smtClean="0"/>
                <a:t>&lt;</a:t>
              </a:r>
              <a:r>
                <a:rPr lang="en-US" sz="22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</a:t>
              </a:r>
              <a:r>
                <a:rPr lang="en-US" sz="2200" b="1" dirty="0" smtClean="0"/>
                <a:t>,</a:t>
              </a:r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sz="2200" b="1" dirty="0" smtClean="0"/>
                <a:t>,</a:t>
              </a:r>
              <a:r>
                <a:rPr lang="en-US" sz="22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</a:t>
              </a:r>
              <a:r>
                <a:rPr lang="en-US" sz="2200" b="1" dirty="0" smtClean="0"/>
                <a:t>,</a:t>
              </a:r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2200" b="1" dirty="0" smtClean="0"/>
                <a:t>&gt;</a:t>
              </a:r>
              <a:endParaRPr lang="nl-NL" sz="2200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3528" y="3393397"/>
              <a:ext cx="1296144" cy="9233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301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Verification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15</a:t>
            </a:fld>
            <a:endParaRPr lang="nl-NL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67544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Sub-tree computation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Reduce computation space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699792" y="3051252"/>
            <a:ext cx="86409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568728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Activity Occurrence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Verification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Verify if an activity is guaranteed to (not) occur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05546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Check Operator type &amp; position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if the common operator is valid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809566" y="3051252"/>
            <a:ext cx="86409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1" y="1706302"/>
            <a:ext cx="3201443" cy="4281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60" y="1702502"/>
            <a:ext cx="3201443" cy="410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Occurrence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16</a:t>
            </a:fld>
            <a:endParaRPr lang="nl-NL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2334206"/>
            <a:ext cx="3598863" cy="2967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34206"/>
            <a:ext cx="3596048" cy="2967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H="1" flipV="1">
            <a:off x="4733301" y="1440241"/>
            <a:ext cx="441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Response(A,B) : A should eventually be followed by B</a:t>
            </a:r>
            <a:endParaRPr lang="nl-NL" b="1" dirty="0"/>
          </a:p>
        </p:txBody>
      </p:sp>
      <p:sp>
        <p:nvSpPr>
          <p:cNvPr id="12" name="Right Arrow 11"/>
          <p:cNvSpPr/>
          <p:nvPr/>
        </p:nvSpPr>
        <p:spPr>
          <a:xfrm>
            <a:off x="3563889" y="328498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7880749" y="2086573"/>
            <a:ext cx="151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Always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Sometimes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Never</a:t>
            </a:r>
            <a:endParaRPr lang="nl-NL" i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330" y="5024210"/>
            <a:ext cx="322593" cy="2880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899" y="4132129"/>
            <a:ext cx="1228024" cy="11951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401" y="4132129"/>
            <a:ext cx="1241498" cy="1169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0046" y="3235782"/>
            <a:ext cx="2464484" cy="2076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4088" y="3220764"/>
            <a:ext cx="1509173" cy="12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Occurrence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32856"/>
            <a:ext cx="3498588" cy="363455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17</a:t>
            </a:fld>
            <a:endParaRPr lang="nl-NL" altLang="en-US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4733301" y="1440241"/>
            <a:ext cx="441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Response(A,B) : A should eventually be followed by B</a:t>
            </a:r>
            <a:endParaRPr lang="nl-NL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780" y="5616915"/>
            <a:ext cx="369145" cy="3009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262" y="4770527"/>
            <a:ext cx="1311295" cy="11473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286" y="3915596"/>
            <a:ext cx="1661202" cy="2012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838" y="3899548"/>
            <a:ext cx="2394650" cy="20444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8838" y="3021181"/>
            <a:ext cx="2412123" cy="29355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3796" y="3009903"/>
            <a:ext cx="3754215" cy="300337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563889" y="328498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0072" y="2132856"/>
            <a:ext cx="3781253" cy="3928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0749" y="2086573"/>
            <a:ext cx="151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Always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Sometimes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Never</a:t>
            </a:r>
            <a:endParaRPr lang="nl-N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Verification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18</a:t>
            </a:fld>
            <a:endParaRPr lang="nl-NL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67544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Sub-tree computation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Reduce computation space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699792" y="3051252"/>
            <a:ext cx="86409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568728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Activity Occurrence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Verification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Verify if an activity is guaranteed to (not) occur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05546" y="1916832"/>
            <a:ext cx="2232248" cy="3312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Check Operator type &amp; position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if the common operator is valid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809566" y="3051252"/>
            <a:ext cx="86409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795547"/>
            <a:ext cx="5646243" cy="35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42" y="1652832"/>
            <a:ext cx="4685557" cy="2413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</a:t>
            </a:fld>
            <a:endParaRPr lang="nl-NL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325607" y="1828965"/>
            <a:ext cx="1703579" cy="858918"/>
            <a:chOff x="1916299" y="3648410"/>
            <a:chExt cx="1944713" cy="1081088"/>
          </a:xfrm>
        </p:grpSpPr>
        <p:sp>
          <p:nvSpPr>
            <p:cNvPr id="8" name="Right Arrow 7"/>
            <p:cNvSpPr/>
            <p:nvPr/>
          </p:nvSpPr>
          <p:spPr>
            <a:xfrm>
              <a:off x="3480012" y="3988876"/>
              <a:ext cx="381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2" descr="C:\Users\Bart\Documents\TUe\Eindpresentatie\Images\rest\d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299" y="3648410"/>
              <a:ext cx="975682" cy="1081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Oval Callout 20"/>
          <p:cNvSpPr/>
          <p:nvPr/>
        </p:nvSpPr>
        <p:spPr>
          <a:xfrm>
            <a:off x="951347" y="2640694"/>
            <a:ext cx="1296144" cy="813126"/>
          </a:xfrm>
          <a:prstGeom prst="wedgeEllipseCallout">
            <a:avLst>
              <a:gd name="adj1" fmla="val 46508"/>
              <a:gd name="adj2" fmla="val -627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Log</a:t>
            </a:r>
            <a:endParaRPr lang="nl-NL" dirty="0"/>
          </a:p>
        </p:txBody>
      </p:sp>
      <p:sp>
        <p:nvSpPr>
          <p:cNvPr id="22" name="Oval Callout 21"/>
          <p:cNvSpPr/>
          <p:nvPr/>
        </p:nvSpPr>
        <p:spPr>
          <a:xfrm>
            <a:off x="6856823" y="3905177"/>
            <a:ext cx="1691865" cy="813126"/>
          </a:xfrm>
          <a:prstGeom prst="wedgeEllipseCallout">
            <a:avLst>
              <a:gd name="adj1" fmla="val -60115"/>
              <a:gd name="adj2" fmla="val -563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Model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1424485" y="4133063"/>
            <a:ext cx="6064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Healthcare: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Incomplete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Noisy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Domain expert knows only some fractions/rules/constraints of the overall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60517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996" y="2111973"/>
            <a:ext cx="3727452" cy="3872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&amp; Position Verification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19</a:t>
            </a:fld>
            <a:endParaRPr lang="nl-NL" altLang="en-US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4733301" y="1440241"/>
            <a:ext cx="441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Response(A,B) : A should eventually be followed by B</a:t>
            </a:r>
            <a:endParaRPr lang="nl-NL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53" y="2111973"/>
            <a:ext cx="3658137" cy="38003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80749" y="2086573"/>
            <a:ext cx="151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Always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Sometimes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Never</a:t>
            </a:r>
            <a:endParaRPr lang="nl-NL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867" y="1547819"/>
            <a:ext cx="3960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 Operator type for each ancestor of A</a:t>
            </a:r>
          </a:p>
          <a:p>
            <a:endParaRPr lang="en-US" b="1" dirty="0"/>
          </a:p>
          <a:p>
            <a:r>
              <a:rPr lang="en-US" b="1" dirty="0" smtClean="0"/>
              <a:t>Response:</a:t>
            </a:r>
          </a:p>
          <a:p>
            <a:r>
              <a:rPr lang="en-US" b="1" dirty="0" smtClean="0"/>
              <a:t>Valid common parent operators:</a:t>
            </a:r>
          </a:p>
          <a:p>
            <a:r>
              <a:rPr lang="en-US" b="1" dirty="0" smtClean="0"/>
              <a:t>(</a:t>
            </a:r>
            <a:r>
              <a:rPr lang="en-US" b="1" dirty="0" err="1" smtClean="0"/>
              <a:t>Seq</a:t>
            </a:r>
            <a:r>
              <a:rPr lang="en-US" b="1" dirty="0" smtClean="0"/>
              <a:t>) and (Loop)</a:t>
            </a:r>
          </a:p>
          <a:p>
            <a:r>
              <a:rPr lang="en-US" b="1" dirty="0" smtClean="0"/>
              <a:t>Position : </a:t>
            </a:r>
            <a:r>
              <a:rPr lang="en-US" b="1" i="1" dirty="0" smtClean="0"/>
              <a:t>After </a:t>
            </a:r>
            <a:r>
              <a:rPr lang="en-US" b="1" dirty="0" smtClean="0"/>
              <a:t>‘A’</a:t>
            </a:r>
          </a:p>
          <a:p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1763406"/>
            <a:ext cx="3672408" cy="124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18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: Synthetic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20</a:t>
            </a:fld>
            <a:endParaRPr lang="nl-NL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12" y="1362680"/>
            <a:ext cx="4884415" cy="15578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2801" y="3599150"/>
            <a:ext cx="30909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Constraints:</a:t>
            </a:r>
            <a:endParaRPr lang="nl-N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smtClean="0"/>
              <a:t>response(A,B</a:t>
            </a:r>
            <a:r>
              <a:rPr lang="nl-NL" sz="2400" b="1" dirty="0"/>
              <a:t>), </a:t>
            </a:r>
            <a:endParaRPr lang="nl-N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smtClean="0"/>
              <a:t>precedence(A,B</a:t>
            </a:r>
            <a:r>
              <a:rPr lang="nl-NL" sz="2400" b="1" dirty="0"/>
              <a:t>), </a:t>
            </a:r>
            <a:endParaRPr lang="nl-N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smtClean="0"/>
              <a:t>response(C,D</a:t>
            </a:r>
            <a:r>
              <a:rPr lang="nl-NL" sz="2400" b="1" dirty="0"/>
              <a:t>), </a:t>
            </a:r>
            <a:endParaRPr lang="nl-N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smtClean="0"/>
              <a:t>precedence(C,D</a:t>
            </a:r>
            <a:r>
              <a:rPr lang="nl-NL" sz="2400" b="1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90" y="1844824"/>
            <a:ext cx="7488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&lt;</a:t>
            </a:r>
            <a:r>
              <a:rPr lang="nl-NL" sz="2400" b="1" dirty="0"/>
              <a:t>A,B,C,D&gt;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A,C,B,D&gt;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A,C,D,B&gt;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C,A,D,B&gt;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C,A,B,D&gt;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C,D,A,B&gt;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C,D,B,A&gt;</a:t>
            </a:r>
            <a:r>
              <a:rPr lang="nl-NL" sz="2400" b="1" baseline="30000" dirty="0"/>
              <a:t>6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C,B,A,D&gt;</a:t>
            </a:r>
            <a:r>
              <a:rPr lang="nl-NL" sz="2400" b="1" baseline="30000" dirty="0"/>
              <a:t>6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D,A,C,B&gt;</a:t>
            </a:r>
            <a:r>
              <a:rPr lang="nl-NL" sz="2400" b="1" baseline="30000" dirty="0"/>
              <a:t>6</a:t>
            </a:r>
            <a:r>
              <a:rPr lang="nl-NL" sz="2400" b="1" dirty="0"/>
              <a:t> </a:t>
            </a:r>
          </a:p>
          <a:p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611190" y="1844823"/>
            <a:ext cx="7488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&lt;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,C,D&gt;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,C,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,D&gt;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,C,D,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C,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,D,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C,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,D&gt;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C,D,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&gt;</a:t>
            </a:r>
            <a:r>
              <a:rPr lang="nl-NL" sz="2400" b="1" baseline="30000" dirty="0"/>
              <a:t>90</a:t>
            </a:r>
            <a:r>
              <a:rPr lang="nl-NL" sz="2400" b="1" dirty="0"/>
              <a:t>, </a:t>
            </a:r>
            <a:br>
              <a:rPr lang="nl-NL" sz="2400" b="1" dirty="0"/>
            </a:br>
            <a:r>
              <a:rPr lang="nl-NL" sz="2400" b="1" dirty="0"/>
              <a:t>&lt;C,D,B,A&gt;</a:t>
            </a:r>
            <a:r>
              <a:rPr lang="nl-NL" sz="2400" b="1" baseline="30000" dirty="0"/>
              <a:t>6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C,B,A,D&gt;</a:t>
            </a:r>
            <a:r>
              <a:rPr lang="nl-NL" sz="2400" b="1" baseline="30000" dirty="0"/>
              <a:t>6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D,A,C,B&gt;</a:t>
            </a:r>
            <a:r>
              <a:rPr lang="nl-NL" sz="2400" b="1" baseline="30000" dirty="0"/>
              <a:t>6</a:t>
            </a:r>
            <a:r>
              <a:rPr lang="nl-NL" sz="2400" b="1" dirty="0"/>
              <a:t> </a:t>
            </a:r>
          </a:p>
          <a:p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611190" y="1844823"/>
            <a:ext cx="7488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&lt;</a:t>
            </a:r>
            <a:r>
              <a:rPr lang="nl-NL" sz="2400" b="1" dirty="0" smtClean="0">
                <a:solidFill>
                  <a:srgbClr val="FF0000"/>
                </a:solidFill>
              </a:rPr>
              <a:t>A</a:t>
            </a:r>
            <a:r>
              <a:rPr lang="nl-NL" sz="2400" b="1" dirty="0" smtClean="0"/>
              <a:t>,</a:t>
            </a:r>
            <a:r>
              <a:rPr lang="nl-NL" sz="2400" b="1" dirty="0" smtClean="0">
                <a:solidFill>
                  <a:srgbClr val="FF0000"/>
                </a:solidFill>
              </a:rPr>
              <a:t>B</a:t>
            </a:r>
            <a:r>
              <a:rPr lang="nl-NL" sz="2400" b="1" dirty="0" smtClean="0"/>
              <a:t>,</a:t>
            </a:r>
            <a:r>
              <a:rPr lang="nl-NL" sz="2400" b="1" dirty="0" smtClean="0">
                <a:solidFill>
                  <a:srgbClr val="00B050"/>
                </a:solidFill>
              </a:rPr>
              <a:t>C</a:t>
            </a:r>
            <a:r>
              <a:rPr lang="nl-NL" sz="2400" b="1" dirty="0" smtClean="0"/>
              <a:t>,</a:t>
            </a:r>
            <a:r>
              <a:rPr lang="nl-NL" sz="2400" b="1" dirty="0" smtClean="0">
                <a:solidFill>
                  <a:srgbClr val="00B050"/>
                </a:solidFill>
              </a:rPr>
              <a:t>D</a:t>
            </a:r>
            <a:r>
              <a:rPr lang="nl-NL" sz="2400" b="1" dirty="0" smtClean="0"/>
              <a:t>&gt;</a:t>
            </a:r>
            <a:r>
              <a:rPr lang="nl-NL" sz="2400" b="1" baseline="30000" dirty="0" smtClean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00B050"/>
                </a:solidFill>
              </a:rPr>
              <a:t>C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00B050"/>
                </a:solidFill>
              </a:rPr>
              <a:t>D</a:t>
            </a:r>
            <a:r>
              <a:rPr lang="nl-NL" sz="2400" b="1" dirty="0"/>
              <a:t>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00B050"/>
                </a:solidFill>
              </a:rPr>
              <a:t>C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00B050"/>
                </a:solidFill>
              </a:rPr>
              <a:t>D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>
                <a:solidFill>
                  <a:srgbClr val="00B050"/>
                </a:solidFill>
              </a:rPr>
              <a:t>C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00B050"/>
                </a:solidFill>
              </a:rPr>
              <a:t>D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>
                <a:solidFill>
                  <a:srgbClr val="00B050"/>
                </a:solidFill>
              </a:rPr>
              <a:t>C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00B050"/>
                </a:solidFill>
              </a:rPr>
              <a:t>D</a:t>
            </a:r>
            <a:r>
              <a:rPr lang="nl-NL" sz="2400" b="1" dirty="0"/>
              <a:t>&gt;</a:t>
            </a:r>
            <a:r>
              <a:rPr lang="nl-NL" sz="2400" b="1" baseline="30000" dirty="0"/>
              <a:t>90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>
                <a:solidFill>
                  <a:srgbClr val="00B050"/>
                </a:solidFill>
              </a:rPr>
              <a:t>C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00B050"/>
                </a:solidFill>
              </a:rPr>
              <a:t>D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&gt;</a:t>
            </a:r>
            <a:r>
              <a:rPr lang="nl-NL" sz="2400" b="1" baseline="30000" dirty="0"/>
              <a:t>90</a:t>
            </a:r>
            <a:r>
              <a:rPr lang="nl-NL" sz="2400" b="1" dirty="0"/>
              <a:t>, </a:t>
            </a:r>
            <a:br>
              <a:rPr lang="nl-NL" sz="2400" b="1" dirty="0"/>
            </a:br>
            <a:r>
              <a:rPr lang="nl-NL" sz="2400" b="1" dirty="0"/>
              <a:t>&lt;</a:t>
            </a:r>
            <a:r>
              <a:rPr lang="nl-NL" sz="2400" b="1" dirty="0">
                <a:solidFill>
                  <a:srgbClr val="00B050"/>
                </a:solidFill>
              </a:rPr>
              <a:t>C</a:t>
            </a:r>
            <a:r>
              <a:rPr lang="nl-NL" sz="2400" b="1" dirty="0"/>
              <a:t>,</a:t>
            </a:r>
            <a:r>
              <a:rPr lang="nl-NL" sz="2400" b="1" dirty="0">
                <a:solidFill>
                  <a:srgbClr val="00B050"/>
                </a:solidFill>
              </a:rPr>
              <a:t>D</a:t>
            </a:r>
            <a:r>
              <a:rPr lang="nl-NL" sz="2400" b="1" dirty="0"/>
              <a:t>,B,A&gt;</a:t>
            </a:r>
            <a:r>
              <a:rPr lang="nl-NL" sz="2400" b="1" baseline="30000" dirty="0"/>
              <a:t>6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>
                <a:solidFill>
                  <a:srgbClr val="00B050"/>
                </a:solidFill>
              </a:rPr>
              <a:t>C</a:t>
            </a:r>
            <a:r>
              <a:rPr lang="nl-NL" sz="2400" b="1" dirty="0"/>
              <a:t>,B,A,</a:t>
            </a:r>
            <a:r>
              <a:rPr lang="nl-NL" sz="2400" b="1" dirty="0">
                <a:solidFill>
                  <a:srgbClr val="00B050"/>
                </a:solidFill>
              </a:rPr>
              <a:t>D</a:t>
            </a:r>
            <a:r>
              <a:rPr lang="nl-NL" sz="2400" b="1" dirty="0"/>
              <a:t>&gt;</a:t>
            </a:r>
            <a:r>
              <a:rPr lang="nl-NL" sz="2400" b="1" baseline="30000" dirty="0"/>
              <a:t>6</a:t>
            </a:r>
            <a:r>
              <a:rPr lang="nl-NL" sz="2400" b="1" dirty="0" smtClean="0"/>
              <a:t>,</a:t>
            </a:r>
          </a:p>
          <a:p>
            <a:r>
              <a:rPr lang="nl-NL" sz="2400" b="1" dirty="0" smtClean="0"/>
              <a:t>&lt;</a:t>
            </a:r>
            <a:r>
              <a:rPr lang="nl-NL" sz="2400" b="1" dirty="0"/>
              <a:t>D,</a:t>
            </a:r>
            <a:r>
              <a:rPr lang="nl-NL" sz="2400" b="1" dirty="0">
                <a:solidFill>
                  <a:srgbClr val="FF0000"/>
                </a:solidFill>
              </a:rPr>
              <a:t>A</a:t>
            </a:r>
            <a:r>
              <a:rPr lang="nl-NL" sz="2400" b="1" dirty="0"/>
              <a:t>,C,</a:t>
            </a:r>
            <a:r>
              <a:rPr lang="nl-NL" sz="2400" b="1" dirty="0">
                <a:solidFill>
                  <a:srgbClr val="FF0000"/>
                </a:solidFill>
              </a:rPr>
              <a:t>B</a:t>
            </a:r>
            <a:r>
              <a:rPr lang="nl-NL" sz="2400" b="1" dirty="0"/>
              <a:t>&gt;</a:t>
            </a:r>
            <a:r>
              <a:rPr lang="nl-NL" sz="2400" b="1" baseline="30000" dirty="0"/>
              <a:t>6</a:t>
            </a:r>
            <a:r>
              <a:rPr lang="nl-NL" sz="2400" b="1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829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: Synthetic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21</a:t>
            </a:fld>
            <a:endParaRPr lang="nl-NL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" y="4496969"/>
            <a:ext cx="3893577" cy="1241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474" y="2636912"/>
            <a:ext cx="3987750" cy="2554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1332" y="1509264"/>
            <a:ext cx="30909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Constraints:</a:t>
            </a:r>
            <a:endParaRPr lang="nl-N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smtClean="0"/>
              <a:t>response(A,B</a:t>
            </a:r>
            <a:r>
              <a:rPr lang="nl-NL" sz="2400" b="1" dirty="0"/>
              <a:t>), </a:t>
            </a:r>
            <a:endParaRPr lang="nl-N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smtClean="0"/>
              <a:t>precedence(A,B</a:t>
            </a:r>
            <a:r>
              <a:rPr lang="nl-NL" sz="2400" b="1" dirty="0"/>
              <a:t>), </a:t>
            </a:r>
            <a:endParaRPr lang="nl-N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smtClean="0"/>
              <a:t>response(C,D</a:t>
            </a:r>
            <a:r>
              <a:rPr lang="nl-NL" sz="2400" b="1" dirty="0"/>
              <a:t>), </a:t>
            </a:r>
            <a:endParaRPr lang="nl-N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smtClean="0"/>
              <a:t>precedence(C,D</a:t>
            </a:r>
            <a:r>
              <a:rPr lang="nl-NL" sz="2400" b="1" dirty="0"/>
              <a:t>)</a:t>
            </a:r>
          </a:p>
        </p:txBody>
      </p:sp>
      <p:sp>
        <p:nvSpPr>
          <p:cNvPr id="9" name="Cross 8"/>
          <p:cNvSpPr/>
          <p:nvPr/>
        </p:nvSpPr>
        <p:spPr>
          <a:xfrm>
            <a:off x="1547664" y="3539194"/>
            <a:ext cx="576064" cy="57606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ight Arrow 11"/>
          <p:cNvSpPr/>
          <p:nvPr/>
        </p:nvSpPr>
        <p:spPr>
          <a:xfrm>
            <a:off x="4134294" y="3160224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5980737" y="535344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edits: 2</a:t>
            </a:r>
            <a:endParaRPr lang="nl-NL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45347"/>
              </p:ext>
            </p:extLst>
          </p:nvPr>
        </p:nvGraphicFramePr>
        <p:xfrm>
          <a:off x="3563888" y="1402213"/>
          <a:ext cx="45365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83"/>
                <a:gridCol w="924393"/>
                <a:gridCol w="864096"/>
                <a:gridCol w="720080"/>
                <a:gridCol w="600854"/>
                <a:gridCol w="767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Tree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#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Const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Fitness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Prec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Gen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Simp</a:t>
                      </a:r>
                      <a:endParaRPr lang="nl-NL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Org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nl-NL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0,833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0,96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nl-NL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Mod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nl-NL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0,997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nl-NL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0,96</a:t>
                      </a:r>
                      <a:endParaRPr lang="nl-NL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nl-NL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9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Real-life Event Log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traffic fine management process</a:t>
            </a:r>
          </a:p>
          <a:p>
            <a:pPr lvl="1"/>
            <a:r>
              <a:rPr lang="en-US" dirty="0" smtClean="0"/>
              <a:t>11 Event classes, 150,370 cases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22</a:t>
            </a:fld>
            <a:endParaRPr lang="nl-NL" altLang="en-US"/>
          </a:p>
        </p:txBody>
      </p:sp>
      <p:sp>
        <p:nvSpPr>
          <p:cNvPr id="7" name="Rounded Rectangle 6"/>
          <p:cNvSpPr/>
          <p:nvPr/>
        </p:nvSpPr>
        <p:spPr>
          <a:xfrm>
            <a:off x="755576" y="2636912"/>
            <a:ext cx="2160240" cy="15121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1. Mine process tree using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complete log 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99793" y="2636912"/>
            <a:ext cx="2160240" cy="15121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2. </a:t>
            </a:r>
            <a:r>
              <a:rPr lang="en-US" sz="2000" b="1" dirty="0">
                <a:solidFill>
                  <a:srgbClr val="002060"/>
                </a:solidFill>
              </a:rPr>
              <a:t>Learn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domain rules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based on this process tree</a:t>
            </a:r>
          </a:p>
          <a:p>
            <a:pPr algn="ctr"/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6447805" y="2632224"/>
            <a:ext cx="2160240" cy="15121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3. Filter log to contain 10% cases</a:t>
            </a:r>
            <a:endParaRPr lang="nl-NL" sz="2000" b="1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44010" y="4429706"/>
            <a:ext cx="2160240" cy="15121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4. Create </a:t>
            </a:r>
            <a:r>
              <a:rPr lang="en-US" sz="2000" b="1" dirty="0" smtClean="0">
                <a:solidFill>
                  <a:srgbClr val="00B050"/>
                </a:solidFill>
              </a:rPr>
              <a:t>process tree </a:t>
            </a:r>
            <a:r>
              <a:rPr lang="en-US" sz="2000" b="1" dirty="0" smtClean="0">
                <a:solidFill>
                  <a:srgbClr val="002060"/>
                </a:solidFill>
              </a:rPr>
              <a:t>from filtered log</a:t>
            </a:r>
            <a:endParaRPr lang="nl-NL" sz="2000" b="1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3345" y="4438834"/>
            <a:ext cx="2160240" cy="15121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5. Create candidate trees using </a:t>
            </a:r>
            <a:r>
              <a:rPr lang="en-US" sz="2000" b="1" dirty="0" smtClean="0">
                <a:solidFill>
                  <a:srgbClr val="00B050"/>
                </a:solidFill>
              </a:rPr>
              <a:t>process tree </a:t>
            </a:r>
            <a:r>
              <a:rPr lang="en-US" sz="2000" b="1" dirty="0" smtClean="0">
                <a:solidFill>
                  <a:srgbClr val="002060"/>
                </a:solidFill>
              </a:rPr>
              <a:t>from step 4</a:t>
            </a:r>
            <a:endParaRPr lang="nl-NL" sz="2000" b="1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5576" y="4438834"/>
            <a:ext cx="2160240" cy="15121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6. Evaluate based on </a:t>
            </a:r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rules</a:t>
            </a:r>
            <a:r>
              <a:rPr lang="en-US" sz="2000" b="1" dirty="0" smtClean="0">
                <a:solidFill>
                  <a:srgbClr val="002060"/>
                </a:solidFill>
              </a:rPr>
              <a:t> from step 2 &amp;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complete log</a:t>
            </a:r>
            <a:endParaRPr lang="nl-NL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19489" y="3158542"/>
            <a:ext cx="676630" cy="45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ight Arrow 13"/>
          <p:cNvSpPr/>
          <p:nvPr/>
        </p:nvSpPr>
        <p:spPr>
          <a:xfrm>
            <a:off x="5760033" y="3158542"/>
            <a:ext cx="676630" cy="45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ight Arrow 14"/>
          <p:cNvSpPr/>
          <p:nvPr/>
        </p:nvSpPr>
        <p:spPr>
          <a:xfrm rot="10800000">
            <a:off x="5756585" y="4869160"/>
            <a:ext cx="676630" cy="45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 rot="10800000">
            <a:off x="2902260" y="4870761"/>
            <a:ext cx="676630" cy="45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ight Arrow 17"/>
          <p:cNvSpPr/>
          <p:nvPr/>
        </p:nvSpPr>
        <p:spPr>
          <a:xfrm rot="5400000">
            <a:off x="7459231" y="4063349"/>
            <a:ext cx="294443" cy="45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10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Real-life Event Log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23</a:t>
            </a:fld>
            <a:endParaRPr lang="nl-NL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14" y="1828005"/>
            <a:ext cx="8153325" cy="19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14" y="4149080"/>
            <a:ext cx="8341084" cy="17095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Original log model</a:t>
            </a:r>
            <a:endParaRPr lang="nl-N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977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Filtered log model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4886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Real-life Event Log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90" y="1484784"/>
            <a:ext cx="7993062" cy="4138613"/>
          </a:xfrm>
        </p:spPr>
        <p:txBody>
          <a:bodyPr/>
          <a:lstStyle/>
          <a:p>
            <a:r>
              <a:rPr lang="en-US" dirty="0" smtClean="0"/>
              <a:t>9 Constraints:</a:t>
            </a:r>
          </a:p>
          <a:p>
            <a:r>
              <a:rPr lang="en-US" i="1" dirty="0" smtClean="0"/>
              <a:t>Responded-Existence : “Notify </a:t>
            </a:r>
            <a:r>
              <a:rPr lang="en-US" i="1" dirty="0"/>
              <a:t>Result Appeal to </a:t>
            </a:r>
            <a:r>
              <a:rPr lang="en-US" i="1" dirty="0" smtClean="0"/>
              <a:t>Offender” , “Insert </a:t>
            </a:r>
            <a:r>
              <a:rPr lang="en-US" i="1" dirty="0"/>
              <a:t>Date Appeal to </a:t>
            </a:r>
            <a:r>
              <a:rPr lang="en-US" i="1" dirty="0" smtClean="0"/>
              <a:t>Prefecture” </a:t>
            </a:r>
          </a:p>
          <a:p>
            <a:endParaRPr lang="en-US" i="1" dirty="0"/>
          </a:p>
          <a:p>
            <a:r>
              <a:rPr lang="en-US" i="1" dirty="0" err="1" smtClean="0"/>
              <a:t>NotResponse</a:t>
            </a:r>
            <a:r>
              <a:rPr lang="en-US" i="1" dirty="0" smtClean="0"/>
              <a:t> : “Add penalty”, “Insert </a:t>
            </a:r>
            <a:r>
              <a:rPr lang="en-US" i="1" dirty="0"/>
              <a:t>Date Appeal to </a:t>
            </a:r>
            <a:r>
              <a:rPr lang="en-US" i="1" dirty="0" smtClean="0"/>
              <a:t>Prefecture”</a:t>
            </a:r>
          </a:p>
          <a:p>
            <a:endParaRPr lang="en-US" dirty="0" smtClean="0"/>
          </a:p>
          <a:p>
            <a:r>
              <a:rPr lang="en-US" dirty="0" smtClean="0"/>
              <a:t>Edit distance : 3</a:t>
            </a:r>
          </a:p>
          <a:p>
            <a:r>
              <a:rPr lang="en-US" dirty="0" smtClean="0"/>
              <a:t>Terminate after 500,000 unique trees </a:t>
            </a:r>
          </a:p>
          <a:p>
            <a:pPr lvl="1"/>
            <a:r>
              <a:rPr lang="en-US" dirty="0" smtClean="0"/>
              <a:t>Pareto front : 54 process trees</a:t>
            </a:r>
          </a:p>
          <a:p>
            <a:pPr lvl="1"/>
            <a:endParaRPr lang="en-US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24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183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Real-life Event Log</a:t>
            </a:r>
            <a:endParaRPr lang="nl-NL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179389" y="1268760"/>
          <a:ext cx="8424861" cy="4470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7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Smarter Modification Approach</a:t>
            </a:r>
          </a:p>
          <a:p>
            <a:pPr lvl="1"/>
            <a:r>
              <a:rPr lang="en-US" dirty="0" smtClean="0"/>
              <a:t>Modify the process tree using the constraints</a:t>
            </a:r>
          </a:p>
          <a:p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During Process Discovery</a:t>
            </a:r>
          </a:p>
          <a:p>
            <a:pPr lvl="1"/>
            <a:r>
              <a:rPr lang="en-US" dirty="0" smtClean="0"/>
              <a:t>During Event logging</a:t>
            </a:r>
          </a:p>
          <a:p>
            <a:r>
              <a:rPr lang="en-US" dirty="0" smtClean="0"/>
              <a:t>Domain knowledge beyond control flow (case/event level attributes)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26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753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27</a:t>
            </a:fld>
            <a:endParaRPr lang="nl-NL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1988840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Thank you!!</a:t>
            </a:r>
            <a:endParaRPr lang="nl-NL" sz="6000" dirty="0">
              <a:latin typeface="Adobe Garamond Pro Bold" panose="02020702060506020403" pitchFamily="18" charset="0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7386" y="4221088"/>
            <a:ext cx="36036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latin typeface="Century Schoolbook" panose="02040604050505020304" pitchFamily="18" charset="0"/>
              </a:rPr>
              <a:t>Questions?</a:t>
            </a:r>
            <a:endParaRPr lang="nl-NL" sz="45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32" y="1929240"/>
            <a:ext cx="1947682" cy="4453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06" y="239344"/>
            <a:ext cx="8024812" cy="922338"/>
          </a:xfrm>
        </p:spPr>
        <p:txBody>
          <a:bodyPr/>
          <a:lstStyle/>
          <a:p>
            <a:r>
              <a:rPr lang="en-US" dirty="0" smtClean="0"/>
              <a:t>General Idea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2</a:t>
            </a:fld>
            <a:endParaRPr lang="nl-NL" altLang="en-US"/>
          </a:p>
        </p:txBody>
      </p:sp>
      <p:sp>
        <p:nvSpPr>
          <p:cNvPr id="14" name="Right Arrow 13"/>
          <p:cNvSpPr/>
          <p:nvPr/>
        </p:nvSpPr>
        <p:spPr>
          <a:xfrm>
            <a:off x="1680175" y="3474363"/>
            <a:ext cx="911191" cy="681500"/>
          </a:xfrm>
          <a:prstGeom prst="rightArrow">
            <a:avLst/>
          </a:prstGeom>
          <a:solidFill>
            <a:schemeClr val="tx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IMi</a:t>
            </a:r>
            <a:endParaRPr lang="nl-NL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101" y="3290405"/>
            <a:ext cx="1598907" cy="1168574"/>
            <a:chOff x="270635" y="3393397"/>
            <a:chExt cx="1371044" cy="939262"/>
          </a:xfrm>
        </p:grpSpPr>
        <p:sp>
          <p:nvSpPr>
            <p:cNvPr id="12" name="TextBox 11"/>
            <p:cNvSpPr txBox="1"/>
            <p:nvPr/>
          </p:nvSpPr>
          <p:spPr>
            <a:xfrm>
              <a:off x="270635" y="3409329"/>
              <a:ext cx="13710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&lt;A,B,C,D&gt;</a:t>
              </a:r>
            </a:p>
            <a:p>
              <a:r>
                <a:rPr lang="en-US" sz="2200" b="1" dirty="0" smtClean="0"/>
                <a:t>&lt;A,C,B,D&gt;</a:t>
              </a:r>
            </a:p>
            <a:p>
              <a:r>
                <a:rPr lang="en-US" sz="2200" b="1" dirty="0" smtClean="0"/>
                <a:t>&lt;C,A,D,B&gt;</a:t>
              </a:r>
              <a:endParaRPr lang="nl-NL" sz="2200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3528" y="3393397"/>
              <a:ext cx="1296144" cy="9233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28996" y="1388351"/>
            <a:ext cx="2439642" cy="3070627"/>
            <a:chOff x="6528996" y="1388351"/>
            <a:chExt cx="2439642" cy="307062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7439" y="1388351"/>
              <a:ext cx="1791199" cy="3070627"/>
            </a:xfrm>
            <a:prstGeom prst="rect">
              <a:avLst/>
            </a:prstGeom>
          </p:spPr>
        </p:pic>
        <p:sp>
          <p:nvSpPr>
            <p:cNvPr id="37" name="Right Arrow 36"/>
            <p:cNvSpPr/>
            <p:nvPr/>
          </p:nvSpPr>
          <p:spPr>
            <a:xfrm rot="19769324">
              <a:off x="6528996" y="3141369"/>
              <a:ext cx="648072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57381" y="2309044"/>
            <a:ext cx="2226812" cy="2079707"/>
            <a:chOff x="4557381" y="2309044"/>
            <a:chExt cx="2226812" cy="207970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360" y="2975007"/>
              <a:ext cx="1259859" cy="1413744"/>
            </a:xfrm>
            <a:prstGeom prst="rect">
              <a:avLst/>
            </a:prstGeom>
          </p:spPr>
        </p:pic>
        <p:sp>
          <p:nvSpPr>
            <p:cNvPr id="31" name="Cross 30"/>
            <p:cNvSpPr/>
            <p:nvPr/>
          </p:nvSpPr>
          <p:spPr>
            <a:xfrm>
              <a:off x="4557381" y="3502150"/>
              <a:ext cx="545785" cy="54578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ounded Rectangular Callout 39"/>
            <p:cNvSpPr/>
            <p:nvPr/>
          </p:nvSpPr>
          <p:spPr>
            <a:xfrm>
              <a:off x="5200017" y="2309044"/>
              <a:ext cx="1584176" cy="682940"/>
            </a:xfrm>
            <a:prstGeom prst="wedgeRoundRectCallo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Domain Knowledge</a:t>
              </a:r>
              <a:endParaRPr lang="nl-NL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97360" y="4305782"/>
            <a:ext cx="4032730" cy="1531432"/>
            <a:chOff x="5097360" y="4305782"/>
            <a:chExt cx="4032730" cy="153143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7360" y="5016334"/>
              <a:ext cx="4032730" cy="820880"/>
            </a:xfrm>
            <a:prstGeom prst="rect">
              <a:avLst/>
            </a:prstGeom>
          </p:spPr>
        </p:pic>
        <p:sp>
          <p:nvSpPr>
            <p:cNvPr id="38" name="Right Arrow 37"/>
            <p:cNvSpPr/>
            <p:nvPr/>
          </p:nvSpPr>
          <p:spPr>
            <a:xfrm rot="2424160">
              <a:off x="6443293" y="4305782"/>
              <a:ext cx="648072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90" y="3287921"/>
            <a:ext cx="2579642" cy="1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dirty="0" smtClean="0"/>
              <a:t>/ Architecture of Information Systems</a:t>
            </a:r>
            <a:endParaRPr lang="nl-NL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3</a:t>
            </a:fld>
            <a:endParaRPr lang="nl-NL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90799" y="2767342"/>
            <a:ext cx="2446449" cy="2202091"/>
            <a:chOff x="4590799" y="2767342"/>
            <a:chExt cx="2446449" cy="2202091"/>
          </a:xfrm>
        </p:grpSpPr>
        <p:sp>
          <p:nvSpPr>
            <p:cNvPr id="22" name="Rounded Rectangle 21"/>
            <p:cNvSpPr/>
            <p:nvPr/>
          </p:nvSpPr>
          <p:spPr>
            <a:xfrm>
              <a:off x="4590799" y="2767342"/>
              <a:ext cx="2446449" cy="22020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776776" y="3348109"/>
              <a:ext cx="2160240" cy="80271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Optimal Models Selection</a:t>
              </a:r>
              <a:endParaRPr lang="nl-NL" sz="20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55202" y="2767343"/>
            <a:ext cx="2446449" cy="2202091"/>
            <a:chOff x="1855202" y="2767343"/>
            <a:chExt cx="2446449" cy="2202091"/>
          </a:xfrm>
        </p:grpSpPr>
        <p:sp>
          <p:nvSpPr>
            <p:cNvPr id="7" name="Rounded Rectangle 6"/>
            <p:cNvSpPr/>
            <p:nvPr/>
          </p:nvSpPr>
          <p:spPr>
            <a:xfrm>
              <a:off x="1855202" y="2767343"/>
              <a:ext cx="2446449" cy="22020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9483" y="2921541"/>
              <a:ext cx="2113743" cy="159564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245929" y="4446282"/>
              <a:ext cx="1775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Modification</a:t>
              </a:r>
              <a:endParaRPr lang="nl-NL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4146154" y="3509485"/>
            <a:ext cx="630622" cy="29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9" y="5072088"/>
            <a:ext cx="1001526" cy="1123857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81812" y="1556792"/>
            <a:ext cx="2263518" cy="4752527"/>
            <a:chOff x="181812" y="1556792"/>
            <a:chExt cx="2263518" cy="4752527"/>
          </a:xfrm>
        </p:grpSpPr>
        <p:grpSp>
          <p:nvGrpSpPr>
            <p:cNvPr id="51" name="Group 50"/>
            <p:cNvGrpSpPr/>
            <p:nvPr/>
          </p:nvGrpSpPr>
          <p:grpSpPr>
            <a:xfrm>
              <a:off x="181812" y="1556792"/>
              <a:ext cx="1399398" cy="4752527"/>
              <a:chOff x="181812" y="1556792"/>
              <a:chExt cx="1399398" cy="4752527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1812" y="1556792"/>
                <a:ext cx="1399398" cy="475252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108" y="2972677"/>
                <a:ext cx="1354203" cy="1245455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477504" y="4419996"/>
              <a:ext cx="1967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3">
                      <a:lumMod val="50000"/>
                    </a:schemeClr>
                  </a:solidFill>
                </a:rPr>
                <a:t>Input</a:t>
              </a:r>
              <a:endParaRPr lang="nl-NL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13" name="Picture 2" descr="C:\Users\Bart\Documents\TUe\Eindpresentatie\Images\rest\d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72" y="1798713"/>
            <a:ext cx="954273" cy="95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1327946" y="4173577"/>
            <a:ext cx="5551392" cy="1660024"/>
            <a:chOff x="1327946" y="4173577"/>
            <a:chExt cx="5551392" cy="1660024"/>
          </a:xfrm>
        </p:grpSpPr>
        <p:sp>
          <p:nvSpPr>
            <p:cNvPr id="41" name="Bent Arrow 40"/>
            <p:cNvSpPr/>
            <p:nvPr/>
          </p:nvSpPr>
          <p:spPr>
            <a:xfrm rot="5400000" flipH="1">
              <a:off x="2984057" y="2517466"/>
              <a:ext cx="1660024" cy="497224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03927" y="4494856"/>
              <a:ext cx="1775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Verification</a:t>
              </a:r>
              <a:endParaRPr lang="nl-NL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601174" y="2634308"/>
            <a:ext cx="2203207" cy="2260658"/>
            <a:chOff x="7616394" y="2634308"/>
            <a:chExt cx="2203207" cy="226065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9930" y="3236161"/>
              <a:ext cx="1332325" cy="887106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7616394" y="2692875"/>
              <a:ext cx="1399398" cy="22020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51775" y="4419996"/>
              <a:ext cx="1967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3">
                      <a:lumMod val="50000"/>
                    </a:schemeClr>
                  </a:solidFill>
                </a:rPr>
                <a:t>Output</a:t>
              </a:r>
              <a:endParaRPr lang="nl-NL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51775" y="2634308"/>
              <a:ext cx="1967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3">
                      <a:lumMod val="50000"/>
                    </a:schemeClr>
                  </a:solidFill>
                </a:rPr>
                <a:t>Pareto </a:t>
              </a:r>
            </a:p>
            <a:p>
              <a:r>
                <a:rPr lang="en-US" sz="2000" b="1" dirty="0" smtClean="0">
                  <a:solidFill>
                    <a:schemeClr val="accent3">
                      <a:lumMod val="50000"/>
                    </a:schemeClr>
                  </a:solidFill>
                </a:rPr>
                <a:t>Front</a:t>
              </a:r>
              <a:endParaRPr lang="nl-NL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1504426" y="3509485"/>
            <a:ext cx="630622" cy="29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ight Arrow 34"/>
          <p:cNvSpPr/>
          <p:nvPr/>
        </p:nvSpPr>
        <p:spPr>
          <a:xfrm>
            <a:off x="6953784" y="3509485"/>
            <a:ext cx="630622" cy="29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1356345" y="1292645"/>
            <a:ext cx="6600031" cy="2062433"/>
            <a:chOff x="1356345" y="1292645"/>
            <a:chExt cx="6600031" cy="2062433"/>
          </a:xfrm>
        </p:grpSpPr>
        <p:grpSp>
          <p:nvGrpSpPr>
            <p:cNvPr id="47" name="Group 46"/>
            <p:cNvGrpSpPr/>
            <p:nvPr/>
          </p:nvGrpSpPr>
          <p:grpSpPr>
            <a:xfrm>
              <a:off x="1356345" y="1971722"/>
              <a:ext cx="4837533" cy="1383356"/>
              <a:chOff x="1356345" y="1971722"/>
              <a:chExt cx="4837533" cy="1383356"/>
            </a:xfrm>
          </p:grpSpPr>
          <p:sp>
            <p:nvSpPr>
              <p:cNvPr id="40" name="Bent Arrow 39"/>
              <p:cNvSpPr/>
              <p:nvPr/>
            </p:nvSpPr>
            <p:spPr>
              <a:xfrm rot="5400000">
                <a:off x="3102453" y="263652"/>
                <a:ext cx="1345318" cy="4837533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477422" y="1971722"/>
                <a:ext cx="1967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Quality check </a:t>
                </a:r>
                <a:endParaRPr lang="nl-NL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" name="Oval Callout 2"/>
            <p:cNvSpPr/>
            <p:nvPr/>
          </p:nvSpPr>
          <p:spPr>
            <a:xfrm>
              <a:off x="4301651" y="1292645"/>
              <a:ext cx="3654725" cy="717114"/>
            </a:xfrm>
            <a:prstGeom prst="wedgeEllipseCallout">
              <a:avLst>
                <a:gd name="adj1" fmla="val -51348"/>
                <a:gd name="adj2" fmla="val 6524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Replay Fitness, Precision, </a:t>
              </a:r>
              <a:r>
                <a:rPr lang="en-US" sz="1600" b="1" dirty="0" err="1" smtClean="0"/>
                <a:t>Simp</a:t>
              </a:r>
              <a:r>
                <a:rPr lang="en-US" sz="1600" b="1" dirty="0" smtClean="0"/>
                <a:t>., Gen.</a:t>
              </a:r>
              <a:endParaRPr lang="nl-NL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78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4</a:t>
            </a:fld>
            <a:endParaRPr lang="nl-NL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24" y="1771506"/>
            <a:ext cx="3596952" cy="3314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454" y="2576102"/>
            <a:ext cx="2530059" cy="9297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3505823"/>
            <a:ext cx="2880610" cy="1463167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4860032" y="3789040"/>
            <a:ext cx="1510444" cy="1512168"/>
          </a:xfrm>
          <a:prstGeom prst="flowChart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82" y="2696196"/>
            <a:ext cx="1221147" cy="13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6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Trees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5</a:t>
            </a:fld>
            <a:endParaRPr lang="nl-NL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64680" y="1772816"/>
            <a:ext cx="3557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Sound and 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Five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Seq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I-OR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X-OR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Seq</a:t>
            </a:r>
            <a:r>
              <a:rPr lang="en-US" dirty="0" smtClean="0"/>
              <a:t>’ and ‘Loop’ navigated from L to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not fixed for other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30" y="1772816"/>
            <a:ext cx="3528366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Knowledge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Declare templates</a:t>
            </a:r>
          </a:p>
          <a:p>
            <a:r>
              <a:rPr lang="en-US" dirty="0" smtClean="0"/>
              <a:t>Response(A,B)</a:t>
            </a:r>
          </a:p>
          <a:p>
            <a:pPr lvl="1"/>
            <a:r>
              <a:rPr lang="en-US" dirty="0" smtClean="0"/>
              <a:t>A is </a:t>
            </a:r>
            <a:r>
              <a:rPr lang="en-US" i="1" dirty="0" smtClean="0"/>
              <a:t>always</a:t>
            </a:r>
            <a:r>
              <a:rPr lang="en-US" dirty="0" smtClean="0"/>
              <a:t> eventually followed by B</a:t>
            </a:r>
          </a:p>
          <a:p>
            <a:pPr lvl="1"/>
            <a:r>
              <a:rPr lang="en-US" dirty="0" smtClean="0"/>
              <a:t>Trace 1 : &lt;…A,….B…&gt;</a:t>
            </a:r>
          </a:p>
          <a:p>
            <a:pPr lvl="1"/>
            <a:r>
              <a:rPr lang="en-US" dirty="0"/>
              <a:t>Trace </a:t>
            </a:r>
            <a:r>
              <a:rPr lang="en-US" dirty="0" smtClean="0"/>
              <a:t>2 </a:t>
            </a:r>
            <a:r>
              <a:rPr lang="en-US" dirty="0"/>
              <a:t>: &lt;…..</a:t>
            </a:r>
            <a:r>
              <a:rPr lang="en-US" dirty="0" smtClean="0"/>
              <a:t>B,……..&gt;</a:t>
            </a:r>
          </a:p>
          <a:p>
            <a:pPr lvl="1"/>
            <a:r>
              <a:rPr lang="en-US" dirty="0"/>
              <a:t>Trace </a:t>
            </a:r>
            <a:r>
              <a:rPr lang="en-US" dirty="0" smtClean="0"/>
              <a:t>3 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&lt;..A………..&gt;</a:t>
            </a:r>
          </a:p>
          <a:p>
            <a:pPr lvl="1"/>
            <a:r>
              <a:rPr lang="en-US" dirty="0"/>
              <a:t>Trace </a:t>
            </a:r>
            <a:r>
              <a:rPr lang="en-US" dirty="0" smtClean="0"/>
              <a:t>4 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&lt;..B,…..A...&gt;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Other Constraints:</a:t>
            </a:r>
          </a:p>
          <a:p>
            <a:pPr lvl="1"/>
            <a:r>
              <a:rPr lang="en-US" dirty="0" smtClean="0"/>
              <a:t>Precedence(A,B), Coexistence(A,B), Responded-existence(A,B), Not-Succession(A,B), Not-Coexistence(A,B), Existence(A,n1,n2)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6</a:t>
            </a:fld>
            <a:endParaRPr lang="nl-NL" alt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6411801" y="1484784"/>
            <a:ext cx="2232248" cy="2520280"/>
          </a:xfrm>
          <a:prstGeom prst="flowChartMultidocumen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User Specified Constraints</a:t>
            </a:r>
            <a:endParaRPr lang="nl-NL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4" y="1844824"/>
            <a:ext cx="9289032" cy="4367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dirty="0" smtClean="0"/>
              <a:t>/ Architecture of Information Systems</a:t>
            </a:r>
            <a:endParaRPr lang="nl-NL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7</a:t>
            </a:fld>
            <a:endParaRPr lang="nl-NL" alt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855202" y="2767343"/>
            <a:ext cx="2446449" cy="2202091"/>
            <a:chOff x="1855202" y="2767343"/>
            <a:chExt cx="2446449" cy="2202091"/>
          </a:xfrm>
        </p:grpSpPr>
        <p:sp>
          <p:nvSpPr>
            <p:cNvPr id="7" name="Rounded Rectangle 6"/>
            <p:cNvSpPr/>
            <p:nvPr/>
          </p:nvSpPr>
          <p:spPr>
            <a:xfrm>
              <a:off x="1855202" y="2767343"/>
              <a:ext cx="2446449" cy="22020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483" y="2921541"/>
              <a:ext cx="2113743" cy="159564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245929" y="4446282"/>
              <a:ext cx="1775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Modification</a:t>
              </a:r>
              <a:endParaRPr lang="nl-NL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812" y="1556792"/>
            <a:ext cx="2263518" cy="4752527"/>
            <a:chOff x="181812" y="1556792"/>
            <a:chExt cx="2263518" cy="4752527"/>
          </a:xfrm>
        </p:grpSpPr>
        <p:grpSp>
          <p:nvGrpSpPr>
            <p:cNvPr id="51" name="Group 50"/>
            <p:cNvGrpSpPr/>
            <p:nvPr/>
          </p:nvGrpSpPr>
          <p:grpSpPr>
            <a:xfrm>
              <a:off x="181812" y="1556792"/>
              <a:ext cx="1399398" cy="4752527"/>
              <a:chOff x="181812" y="1556792"/>
              <a:chExt cx="1399398" cy="4752527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1812" y="1556792"/>
                <a:ext cx="1399398" cy="475252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108" y="2972677"/>
                <a:ext cx="1354203" cy="1245455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477504" y="4419996"/>
              <a:ext cx="1967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3">
                      <a:lumMod val="50000"/>
                    </a:schemeClr>
                  </a:solidFill>
                </a:rPr>
                <a:t>Input</a:t>
              </a:r>
              <a:endParaRPr lang="nl-NL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1504426" y="3509485"/>
            <a:ext cx="630622" cy="29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4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“Brute force” modification approach</a:t>
            </a:r>
          </a:p>
          <a:p>
            <a:endParaRPr lang="en-US" dirty="0"/>
          </a:p>
          <a:p>
            <a:r>
              <a:rPr lang="en-US" dirty="0" smtClean="0"/>
              <a:t>Three basic edit operations </a:t>
            </a:r>
          </a:p>
          <a:p>
            <a:pPr lvl="1"/>
            <a:r>
              <a:rPr lang="en-US" dirty="0" smtClean="0"/>
              <a:t>Add Node</a:t>
            </a:r>
          </a:p>
          <a:p>
            <a:pPr lvl="1"/>
            <a:r>
              <a:rPr lang="en-US" dirty="0" smtClean="0"/>
              <a:t>Remove Node</a:t>
            </a:r>
          </a:p>
          <a:p>
            <a:pPr lvl="1"/>
            <a:r>
              <a:rPr lang="en-US" dirty="0" smtClean="0"/>
              <a:t>Modify Node</a:t>
            </a:r>
          </a:p>
          <a:p>
            <a:endParaRPr lang="en-US" dirty="0" smtClean="0"/>
          </a:p>
          <a:p>
            <a:r>
              <a:rPr lang="en-US" dirty="0" smtClean="0"/>
              <a:t>Explore the space until a certain </a:t>
            </a:r>
            <a:r>
              <a:rPr lang="en-US" i="1" dirty="0" smtClean="0"/>
              <a:t>depth</a:t>
            </a:r>
          </a:p>
          <a:p>
            <a:pPr lvl="1"/>
            <a:r>
              <a:rPr lang="en-US" i="1" dirty="0" smtClean="0"/>
              <a:t>Maximum edit operations</a:t>
            </a:r>
            <a:endParaRPr lang="nl-NL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2EA4-5303-45DD-BBCF-B62C1F800F20}" type="datetime6">
              <a:rPr lang="en-US" altLang="en-US" smtClean="0"/>
              <a:t>December 15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/ Architecture of Information Systems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altLang="en-US" smtClean="0"/>
              <a:t>PAGE </a:t>
            </a:r>
            <a:fld id="{DFCEC44E-285B-47E4-89E7-7BCAAAA22789}" type="slidenum">
              <a:rPr lang="nl-NL" altLang="en-US" smtClean="0"/>
              <a:pPr/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991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2015-02-20</Template>
  <TotalTime>19971</TotalTime>
  <Words>1181</Words>
  <Application>Microsoft Office PowerPoint</Application>
  <PresentationFormat>On-screen Show (4:3)</PresentationFormat>
  <Paragraphs>342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Adobe Gothic Std B</vt:lpstr>
      <vt:lpstr>Adobe Garamond Pro Bold</vt:lpstr>
      <vt:lpstr>Arial</vt:lpstr>
      <vt:lpstr>Century Schoolbook</vt:lpstr>
      <vt:lpstr>Cyan transparant</vt:lpstr>
      <vt:lpstr>Cyan photo</vt:lpstr>
      <vt:lpstr>Cyan bullets</vt:lpstr>
      <vt:lpstr>Process Mining with Domain Knowledge</vt:lpstr>
      <vt:lpstr>Motivation</vt:lpstr>
      <vt:lpstr>General Idea</vt:lpstr>
      <vt:lpstr>Outline</vt:lpstr>
      <vt:lpstr>Possible Approaches</vt:lpstr>
      <vt:lpstr>Process Trees</vt:lpstr>
      <vt:lpstr>Domain Knowledge</vt:lpstr>
      <vt:lpstr>Outline</vt:lpstr>
      <vt:lpstr>Modification</vt:lpstr>
      <vt:lpstr>Modification Operations</vt:lpstr>
      <vt:lpstr>Outline</vt:lpstr>
      <vt:lpstr>Outline</vt:lpstr>
      <vt:lpstr>Constraint Verification</vt:lpstr>
      <vt:lpstr>Constraint Verification</vt:lpstr>
      <vt:lpstr>Sub-tree computation</vt:lpstr>
      <vt:lpstr>Constraint Verification</vt:lpstr>
      <vt:lpstr>Activity Occurrence</vt:lpstr>
      <vt:lpstr>Activity Occurrence</vt:lpstr>
      <vt:lpstr>Constraint Verification</vt:lpstr>
      <vt:lpstr>Operator &amp; Position Verification</vt:lpstr>
      <vt:lpstr>Evaluation : Synthetic </vt:lpstr>
      <vt:lpstr>Evaluation : Synthetic </vt:lpstr>
      <vt:lpstr>Evaluation: Real-life Event Log</vt:lpstr>
      <vt:lpstr>Evaluation: Real-life Event Log</vt:lpstr>
      <vt:lpstr>Evaluation: Real-life Event Log</vt:lpstr>
      <vt:lpstr>Evaluation: Real-life Event Log</vt:lpstr>
      <vt:lpstr>Next Steps</vt:lpstr>
      <vt:lpstr>PowerPoint Presentation</vt:lpstr>
    </vt:vector>
  </TitlesOfParts>
  <Company>Eindhoven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Mining for Healthcare Workflows</dc:title>
  <dc:creator>prabhakar.dixit@philips.com</dc:creator>
  <dc:description>Design by Volle Kracht_x000d_
Template by Orange Pepper BV_x000d_
Copyright 2008</dc:description>
  <cp:lastModifiedBy>Philips</cp:lastModifiedBy>
  <cp:revision>929</cp:revision>
  <dcterms:created xsi:type="dcterms:W3CDTF">2015-02-20T09:16:36Z</dcterms:created>
  <dcterms:modified xsi:type="dcterms:W3CDTF">2015-12-17T13:42:22Z</dcterms:modified>
</cp:coreProperties>
</file>