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6" r:id="rId2"/>
    <p:sldId id="261" r:id="rId3"/>
    <p:sldId id="319" r:id="rId4"/>
    <p:sldId id="320" r:id="rId5"/>
    <p:sldId id="348" r:id="rId6"/>
    <p:sldId id="327" r:id="rId7"/>
    <p:sldId id="328" r:id="rId8"/>
    <p:sldId id="330" r:id="rId9"/>
    <p:sldId id="336" r:id="rId10"/>
    <p:sldId id="332" r:id="rId11"/>
    <p:sldId id="337" r:id="rId12"/>
    <p:sldId id="322" r:id="rId13"/>
    <p:sldId id="334" r:id="rId14"/>
    <p:sldId id="335" r:id="rId15"/>
    <p:sldId id="333" r:id="rId16"/>
    <p:sldId id="329" r:id="rId17"/>
    <p:sldId id="338" r:id="rId18"/>
    <p:sldId id="339" r:id="rId19"/>
    <p:sldId id="340" r:id="rId20"/>
    <p:sldId id="341" r:id="rId21"/>
    <p:sldId id="342" r:id="rId22"/>
    <p:sldId id="343" r:id="rId23"/>
    <p:sldId id="345" r:id="rId24"/>
    <p:sldId id="346" r:id="rId25"/>
    <p:sldId id="257" r:id="rId26"/>
    <p:sldId id="260" r:id="rId27"/>
    <p:sldId id="325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AFAFA"/>
    <a:srgbClr val="29A4D0"/>
    <a:srgbClr val="EE0F68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1" autoAdjust="0"/>
    <p:restoredTop sz="88558" autoAdjust="0"/>
  </p:normalViewPr>
  <p:slideViewPr>
    <p:cSldViewPr>
      <p:cViewPr varScale="1">
        <p:scale>
          <a:sx n="108" d="100"/>
          <a:sy n="108" d="100"/>
        </p:scale>
        <p:origin x="-51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0B821-444D-4194-9974-068682AEC23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9BBA-F59A-41FC-80D8-0DBBBE4C51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2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07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9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6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0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98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8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6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3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41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76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4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7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32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1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96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82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07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8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6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4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4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0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8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0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0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0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2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7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6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2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8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E6E6E6"/>
          </a:fgClr>
          <a:bgClr>
            <a:srgbClr val="FAFAF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ABC6-8DE9-497E-B13B-CF0BA07D8BC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055"/>
            <a:ext cx="1563154" cy="4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2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.com.cn/tags/index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ronews.com/how-page-load-speed-impacts-seo-and-user-experience-2013-0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ronews.com/how-page-load-speed-impacts-seo-and-user-experience-2013-04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ronews.com/how-page-load-speed-impacts-seo-and-user-experience-2013-04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13558710">
            <a:off x="7777765" y="-623661"/>
            <a:ext cx="1198993" cy="3096344"/>
          </a:xfrm>
          <a:prstGeom prst="triangle">
            <a:avLst>
              <a:gd name="adj" fmla="val 65111"/>
            </a:avLst>
          </a:pr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49041" y="2146300"/>
            <a:ext cx="4533900" cy="2997200"/>
          </a:xfrm>
          <a:custGeom>
            <a:avLst/>
            <a:gdLst>
              <a:gd name="connsiteX0" fmla="*/ 1638300 w 4533900"/>
              <a:gd name="connsiteY0" fmla="*/ 0 h 2997200"/>
              <a:gd name="connsiteX1" fmla="*/ 4533900 w 4533900"/>
              <a:gd name="connsiteY1" fmla="*/ 762000 h 2997200"/>
              <a:gd name="connsiteX2" fmla="*/ 0 w 4533900"/>
              <a:gd name="connsiteY2" fmla="*/ 2997200 h 2997200"/>
              <a:gd name="connsiteX3" fmla="*/ 1638300 w 4533900"/>
              <a:gd name="connsiteY3" fmla="*/ 0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997200">
                <a:moveTo>
                  <a:pt x="1638300" y="0"/>
                </a:moveTo>
                <a:lnTo>
                  <a:pt x="4533900" y="762000"/>
                </a:lnTo>
                <a:lnTo>
                  <a:pt x="0" y="2997200"/>
                </a:lnTo>
                <a:lnTo>
                  <a:pt x="163830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461187"/>
            <a:ext cx="3435179" cy="3682313"/>
          </a:xfrm>
          <a:custGeom>
            <a:avLst/>
            <a:gdLst>
              <a:gd name="connsiteX0" fmla="*/ 0 w 3435179"/>
              <a:gd name="connsiteY0" fmla="*/ 3657600 h 3682313"/>
              <a:gd name="connsiteX1" fmla="*/ 1754660 w 3435179"/>
              <a:gd name="connsiteY1" fmla="*/ 3682313 h 3682313"/>
              <a:gd name="connsiteX2" fmla="*/ 3385752 w 3435179"/>
              <a:gd name="connsiteY2" fmla="*/ 630194 h 3682313"/>
              <a:gd name="connsiteX3" fmla="*/ 3435179 w 3435179"/>
              <a:gd name="connsiteY3" fmla="*/ 0 h 3682313"/>
              <a:gd name="connsiteX4" fmla="*/ 12357 w 3435179"/>
              <a:gd name="connsiteY4" fmla="*/ 2792627 h 3682313"/>
              <a:gd name="connsiteX5" fmla="*/ 0 w 3435179"/>
              <a:gd name="connsiteY5" fmla="*/ 3657600 h 368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5179" h="3682313">
                <a:moveTo>
                  <a:pt x="0" y="3657600"/>
                </a:moveTo>
                <a:lnTo>
                  <a:pt x="1754660" y="3682313"/>
                </a:lnTo>
                <a:lnTo>
                  <a:pt x="3385752" y="630194"/>
                </a:lnTo>
                <a:lnTo>
                  <a:pt x="3435179" y="0"/>
                </a:lnTo>
                <a:lnTo>
                  <a:pt x="12357" y="2792627"/>
                </a:lnTo>
                <a:lnTo>
                  <a:pt x="0" y="365760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512631" y="-259493"/>
            <a:ext cx="3303573" cy="2100649"/>
          </a:xfrm>
          <a:custGeom>
            <a:avLst/>
            <a:gdLst>
              <a:gd name="connsiteX0" fmla="*/ 0 w 3225113"/>
              <a:gd name="connsiteY0" fmla="*/ 1692876 h 2100649"/>
              <a:gd name="connsiteX1" fmla="*/ 1556951 w 3225113"/>
              <a:gd name="connsiteY1" fmla="*/ 2100649 h 2100649"/>
              <a:gd name="connsiteX2" fmla="*/ 3225113 w 3225113"/>
              <a:gd name="connsiteY2" fmla="*/ 0 h 2100649"/>
              <a:gd name="connsiteX3" fmla="*/ 0 w 3225113"/>
              <a:gd name="connsiteY3" fmla="*/ 1692876 h 21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113" h="2100649">
                <a:moveTo>
                  <a:pt x="0" y="1692876"/>
                </a:moveTo>
                <a:lnTo>
                  <a:pt x="1556951" y="2100649"/>
                </a:lnTo>
                <a:lnTo>
                  <a:pt x="3225113" y="0"/>
                </a:lnTo>
                <a:lnTo>
                  <a:pt x="0" y="1692876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 rot="934107">
            <a:off x="3514374" y="1541973"/>
            <a:ext cx="422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HTML+CSS</a:t>
            </a:r>
            <a:r>
              <a:rPr lang="zh-CN" altLang="en-US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14" name="TextBox 13"/>
          <p:cNvSpPr txBox="1"/>
          <p:nvPr/>
        </p:nvSpPr>
        <p:spPr>
          <a:xfrm rot="934107">
            <a:off x="3678132" y="2148449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市场中心 </a:t>
            </a:r>
            <a:r>
              <a:rPr lang="en-US" altLang="zh-CN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沈</a:t>
            </a:r>
            <a:r>
              <a:rPr lang="zh-CN" altLang="en-US" sz="2000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冲</a:t>
            </a:r>
            <a:endParaRPr lang="zh-CN" altLang="en-US" sz="2000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4515966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市场</a:t>
            </a:r>
            <a:r>
              <a:rPr lang="zh-CN" altLang="en-US" sz="12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中心 </a:t>
            </a:r>
            <a:r>
              <a:rPr lang="en-US" altLang="zh-CN" sz="12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前端框架组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63638"/>
            <a:ext cx="3579862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63688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其它标签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hlinkClick r:id="rId3"/>
          </p:cNvPr>
          <p:cNvSpPr/>
          <p:nvPr/>
        </p:nvSpPr>
        <p:spPr>
          <a:xfrm>
            <a:off x="1763688" y="1421368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67676"/>
                </a:solidFill>
              </a:rPr>
              <a:t>http://w3school.com.cn/tags/index.asp</a:t>
            </a:r>
          </a:p>
        </p:txBody>
      </p:sp>
    </p:spTree>
    <p:extLst>
      <p:ext uri="{BB962C8B-B14F-4D97-AF65-F5344CB8AC3E}">
        <p14:creationId xmlns:p14="http://schemas.microsoft.com/office/powerpoint/2010/main" val="19002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9" y="1487204"/>
            <a:ext cx="617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reset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原则</a:t>
            </a:r>
          </a:p>
          <a:p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但凡是浏览器默认的样式，都不要使用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9410" y="252190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body,dl,dd,p,h1h2,h3,h4,h5,h6{margin:0;font-size:12px;}</a:t>
            </a:r>
          </a:p>
          <a:p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ol,ul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{margin:0;padding:0;list-style:none;}</a:t>
            </a:r>
          </a:p>
          <a:p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a{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text-decoration:none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;}</a:t>
            </a:r>
            <a:b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border:none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;}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样式重置</a:t>
            </a:r>
          </a:p>
        </p:txBody>
      </p:sp>
    </p:spTree>
    <p:extLst>
      <p:ext uri="{BB962C8B-B14F-4D97-AF65-F5344CB8AC3E}">
        <p14:creationId xmlns:p14="http://schemas.microsoft.com/office/powerpoint/2010/main" val="17665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734474" y="657994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4" name="圆角矩形 33"/>
          <p:cNvSpPr>
            <a:spLocks noChangeAspect="1"/>
          </p:cNvSpPr>
          <p:nvPr/>
        </p:nvSpPr>
        <p:spPr>
          <a:xfrm>
            <a:off x="3271873" y="1524402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365FAA"/>
                </a:solidFill>
                <a:latin typeface="微软雅黑"/>
              </a:rPr>
              <a:t>NO.2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284038" y="2783285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26982" y="2917568"/>
            <a:ext cx="291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</a:rPr>
              <a:t>selector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55776" y="1999874"/>
            <a:ext cx="373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CSS</a:t>
            </a:r>
            <a:r>
              <a:rPr lang="zh-CN" altLang="en-US" sz="32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常用选择器</a:t>
            </a:r>
            <a:endParaRPr lang="zh-CN" altLang="en-US" sz="32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485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9" y="843558"/>
            <a:ext cx="617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842969" y="1362255"/>
            <a:ext cx="617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类选择器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969" y="1880952"/>
            <a:ext cx="617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标签选择器</a:t>
            </a:r>
            <a:endParaRPr lang="zh-CN" altLang="en-US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842969" y="2399649"/>
            <a:ext cx="617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群组选择器、包含选择器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842969" y="2918346"/>
            <a:ext cx="617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</a:p>
        </p:txBody>
      </p:sp>
    </p:spTree>
    <p:extLst>
      <p:ext uri="{BB962C8B-B14F-4D97-AF65-F5344CB8AC3E}">
        <p14:creationId xmlns:p14="http://schemas.microsoft.com/office/powerpoint/2010/main" val="199137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9" y="1487204"/>
            <a:ext cx="617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基础选择器优先级</a:t>
            </a:r>
          </a:p>
          <a:p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style&gt;id&gt;class&gt;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类型选择器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选择器优先级</a:t>
            </a:r>
          </a:p>
        </p:txBody>
      </p:sp>
    </p:spTree>
    <p:extLst>
      <p:ext uri="{BB962C8B-B14F-4D97-AF65-F5344CB8AC3E}">
        <p14:creationId xmlns:p14="http://schemas.microsoft.com/office/powerpoint/2010/main" val="181583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734474" y="657994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4" name="圆角矩形 33"/>
          <p:cNvSpPr>
            <a:spLocks noChangeAspect="1"/>
          </p:cNvSpPr>
          <p:nvPr/>
        </p:nvSpPr>
        <p:spPr>
          <a:xfrm>
            <a:off x="3271873" y="1524402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365FAA"/>
                </a:solidFill>
                <a:latin typeface="微软雅黑"/>
              </a:rPr>
              <a:t>NO.3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284038" y="2783285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26982" y="2917568"/>
            <a:ext cx="291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</a:rPr>
              <a:t>Attributes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55776" y="1999874"/>
            <a:ext cx="373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CSS</a:t>
            </a:r>
            <a:r>
              <a:rPr lang="zh-CN" altLang="en-US" sz="36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常用属性</a:t>
            </a:r>
            <a:endParaRPr lang="zh-CN" altLang="en-US" sz="36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77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9" y="1487204"/>
            <a:ext cx="617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行间样式表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&lt;div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style=“</a:t>
            </a:r>
            <a:r>
              <a:rPr lang="mr-IN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”&gt;&lt;/div&gt;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9410" y="2521906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内部样式表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&lt;style&gt;</a:t>
            </a:r>
            <a:r>
              <a:rPr lang="mr-IN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&lt;/style&gt;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840479" y="71321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样式表出现的位置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840479" y="3556608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外联样式表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&lt;link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style.css”rel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stylesheet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03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9" y="1487204"/>
            <a:ext cx="61773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边框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border-width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边框宽度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border-style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边框样式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border-color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边框颜色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边框样式：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solid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实线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dashed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虚线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dotted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点线（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不兼容）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常见样式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endParaRPr lang="zh-CN" altLang="en-US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3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8" y="1487204"/>
            <a:ext cx="7905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背景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background-color:red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      背景色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background-image:url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mr-IN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.”)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背景图片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background-repeat:no-repeat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背景图是否重复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repeat-x|y|repeat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background-position:center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0;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背景图位置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background-attatch:fixed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背景图是否滚动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(scroll)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样式合并 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background:red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mr-IN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.”)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no-repeat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center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fixed;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常见样式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9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8" y="1487204"/>
            <a:ext cx="7905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font-weight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文字着重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font-style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  文字倾斜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font-size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    文字大小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line-height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行高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font-family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字体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样式合并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font:font-style|font-weight|font-size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line-height|font-family</a:t>
            </a:r>
            <a:endParaRPr lang="en-US" altLang="zh-CN" sz="16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font:italic</a:t>
            </a:r>
            <a:r>
              <a:rPr lang="en-US" altLang="zh-CN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bold 30px/30px "</a:t>
            </a:r>
            <a:r>
              <a:rPr lang="zh-CN" altLang="en-US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楷体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常见样式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文字设置</a:t>
            </a:r>
          </a:p>
        </p:txBody>
      </p:sp>
    </p:spTree>
    <p:extLst>
      <p:ext uri="{BB962C8B-B14F-4D97-AF65-F5344CB8AC3E}">
        <p14:creationId xmlns:p14="http://schemas.microsoft.com/office/powerpoint/2010/main" val="11113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742303" y="2286001"/>
            <a:ext cx="1989438" cy="2866768"/>
          </a:xfrm>
          <a:custGeom>
            <a:avLst/>
            <a:gdLst>
              <a:gd name="connsiteX0" fmla="*/ 1989438 w 1989438"/>
              <a:gd name="connsiteY0" fmla="*/ 0 h 2866768"/>
              <a:gd name="connsiteX1" fmla="*/ 0 w 1989438"/>
              <a:gd name="connsiteY1" fmla="*/ 2866768 h 2866768"/>
              <a:gd name="connsiteX2" fmla="*/ 1495168 w 1989438"/>
              <a:gd name="connsiteY2" fmla="*/ 0 h 2866768"/>
              <a:gd name="connsiteX3" fmla="*/ 1989438 w 1989438"/>
              <a:gd name="connsiteY3" fmla="*/ 0 h 28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9438" h="2866768">
                <a:moveTo>
                  <a:pt x="1989438" y="0"/>
                </a:moveTo>
                <a:lnTo>
                  <a:pt x="0" y="2866768"/>
                </a:lnTo>
                <a:lnTo>
                  <a:pt x="1495168" y="0"/>
                </a:lnTo>
                <a:lnTo>
                  <a:pt x="1989438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37071"/>
            <a:ext cx="3447535" cy="5115698"/>
          </a:xfrm>
          <a:custGeom>
            <a:avLst/>
            <a:gdLst>
              <a:gd name="connsiteX0" fmla="*/ 0 w 3447535"/>
              <a:gd name="connsiteY0" fmla="*/ 5103341 h 5115698"/>
              <a:gd name="connsiteX1" fmla="*/ 1705233 w 3447535"/>
              <a:gd name="connsiteY1" fmla="*/ 5115698 h 5115698"/>
              <a:gd name="connsiteX2" fmla="*/ 3249827 w 3447535"/>
              <a:gd name="connsiteY2" fmla="*/ 2224216 h 5115698"/>
              <a:gd name="connsiteX3" fmla="*/ 3447535 w 3447535"/>
              <a:gd name="connsiteY3" fmla="*/ 0 h 5115698"/>
              <a:gd name="connsiteX4" fmla="*/ 24714 w 3447535"/>
              <a:gd name="connsiteY4" fmla="*/ 3892379 h 5115698"/>
              <a:gd name="connsiteX5" fmla="*/ 0 w 3447535"/>
              <a:gd name="connsiteY5" fmla="*/ 5103341 h 511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535" h="5115698">
                <a:moveTo>
                  <a:pt x="0" y="5103341"/>
                </a:moveTo>
                <a:lnTo>
                  <a:pt x="1705233" y="5115698"/>
                </a:lnTo>
                <a:lnTo>
                  <a:pt x="3249827" y="2224216"/>
                </a:lnTo>
                <a:lnTo>
                  <a:pt x="3447535" y="0"/>
                </a:lnTo>
                <a:lnTo>
                  <a:pt x="24714" y="3892379"/>
                </a:lnTo>
                <a:lnTo>
                  <a:pt x="0" y="5103341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63500" dist="381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 rot="18096680">
            <a:off x="1881994" y="3899054"/>
            <a:ext cx="185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28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4363" y="1851670"/>
            <a:ext cx="203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常用标签</a:t>
            </a:r>
            <a:endParaRPr lang="en-US" altLang="zh-CN" sz="1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262184" y="2039532"/>
            <a:ext cx="1692875" cy="1396314"/>
          </a:xfrm>
          <a:custGeom>
            <a:avLst/>
            <a:gdLst>
              <a:gd name="connsiteX0" fmla="*/ 1692875 w 1692875"/>
              <a:gd name="connsiteY0" fmla="*/ 0 h 1396314"/>
              <a:gd name="connsiteX1" fmla="*/ 902043 w 1692875"/>
              <a:gd name="connsiteY1" fmla="*/ 0 h 1396314"/>
              <a:gd name="connsiteX2" fmla="*/ 0 w 1692875"/>
              <a:gd name="connsiteY2" fmla="*/ 1396314 h 139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2875" h="1396314">
                <a:moveTo>
                  <a:pt x="1692875" y="0"/>
                </a:moveTo>
                <a:lnTo>
                  <a:pt x="902043" y="0"/>
                </a:lnTo>
                <a:lnTo>
                  <a:pt x="0" y="1396314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732976" y="2607528"/>
            <a:ext cx="2401023" cy="2535972"/>
          </a:xfrm>
          <a:custGeom>
            <a:avLst/>
            <a:gdLst>
              <a:gd name="connsiteX0" fmla="*/ 0 w 2362200"/>
              <a:gd name="connsiteY0" fmla="*/ 2423160 h 2423160"/>
              <a:gd name="connsiteX1" fmla="*/ 1546860 w 2362200"/>
              <a:gd name="connsiteY1" fmla="*/ 0 h 2423160"/>
              <a:gd name="connsiteX2" fmla="*/ 2362200 w 2362200"/>
              <a:gd name="connsiteY2" fmla="*/ 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2423160">
                <a:moveTo>
                  <a:pt x="0" y="2423160"/>
                </a:moveTo>
                <a:lnTo>
                  <a:pt x="1546860" y="0"/>
                </a:lnTo>
                <a:lnTo>
                  <a:pt x="23622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25"/>
          <p:cNvSpPr txBox="1"/>
          <p:nvPr/>
        </p:nvSpPr>
        <p:spPr>
          <a:xfrm>
            <a:off x="5412681" y="293299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  <a:endParaRPr lang="en-US" altLang="zh-CN" sz="1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35757" y="3119953"/>
            <a:ext cx="1915866" cy="2023547"/>
          </a:xfrm>
          <a:custGeom>
            <a:avLst/>
            <a:gdLst>
              <a:gd name="connsiteX0" fmla="*/ 0 w 2362200"/>
              <a:gd name="connsiteY0" fmla="*/ 2423160 h 2423160"/>
              <a:gd name="connsiteX1" fmla="*/ 1546860 w 2362200"/>
              <a:gd name="connsiteY1" fmla="*/ 0 h 2423160"/>
              <a:gd name="connsiteX2" fmla="*/ 2362200 w 2362200"/>
              <a:gd name="connsiteY2" fmla="*/ 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2423160">
                <a:moveTo>
                  <a:pt x="0" y="2423160"/>
                </a:moveTo>
                <a:lnTo>
                  <a:pt x="1546860" y="0"/>
                </a:lnTo>
                <a:lnTo>
                  <a:pt x="23622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8"/>
          <p:cNvSpPr/>
          <p:nvPr/>
        </p:nvSpPr>
        <p:spPr>
          <a:xfrm>
            <a:off x="3980322" y="3564800"/>
            <a:ext cx="1455774" cy="1587970"/>
          </a:xfrm>
          <a:custGeom>
            <a:avLst/>
            <a:gdLst>
              <a:gd name="connsiteX0" fmla="*/ 0 w 2362200"/>
              <a:gd name="connsiteY0" fmla="*/ 2423160 h 2423160"/>
              <a:gd name="connsiteX1" fmla="*/ 1546860 w 2362200"/>
              <a:gd name="connsiteY1" fmla="*/ 0 h 2423160"/>
              <a:gd name="connsiteX2" fmla="*/ 2362200 w 2362200"/>
              <a:gd name="connsiteY2" fmla="*/ 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2423160">
                <a:moveTo>
                  <a:pt x="0" y="2423160"/>
                </a:moveTo>
                <a:lnTo>
                  <a:pt x="1546860" y="0"/>
                </a:lnTo>
                <a:lnTo>
                  <a:pt x="23622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5"/>
          <p:cNvSpPr txBox="1"/>
          <p:nvPr/>
        </p:nvSpPr>
        <p:spPr>
          <a:xfrm>
            <a:off x="5609345" y="3398562"/>
            <a:ext cx="1550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1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5"/>
          <p:cNvSpPr txBox="1"/>
          <p:nvPr/>
        </p:nvSpPr>
        <p:spPr>
          <a:xfrm>
            <a:off x="5325196" y="2441031"/>
            <a:ext cx="1550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常用选择器</a:t>
            </a:r>
            <a:endParaRPr lang="en-US" altLang="zh-CN" sz="1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27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8" y="1487204"/>
            <a:ext cx="79054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color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               文字颜色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text-align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       文本对齐方式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text-indent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    首行缩进（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缩进字符）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ext-decoration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文本修饰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etter-spacing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字母间距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ord-spacing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单词间距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white-space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   强制不换行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常见样式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文本设置</a:t>
            </a:r>
          </a:p>
        </p:txBody>
      </p:sp>
    </p:spTree>
    <p:extLst>
      <p:ext uri="{BB962C8B-B14F-4D97-AF65-F5344CB8AC3E}">
        <p14:creationId xmlns:p14="http://schemas.microsoft.com/office/powerpoint/2010/main" val="3522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8" y="1487204"/>
            <a:ext cx="7905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内边距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adding-top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adding-right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adding-bottom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paddding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-left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padding:top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bottom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left;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注意：内边距相当于给盒子加了填充厚度，会影响盒子大小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常见样式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endParaRPr lang="zh-CN" altLang="en-US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9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42968" y="1487204"/>
            <a:ext cx="7905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外边距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margin-top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-right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-bottom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-left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 err="1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:top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bottom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left;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注意：上下外边距会重合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父子级包含的时候，子级的</a:t>
            </a:r>
            <a:r>
              <a:rPr lang="en-US" altLang="zh-CN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margin-top</a:t>
            </a:r>
            <a:r>
              <a:rPr lang="zh-CN" altLang="en-US" sz="16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会传给父级</a:t>
            </a:r>
            <a:endParaRPr lang="en-US" altLang="zh-CN" sz="16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常见样式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endParaRPr lang="zh-CN" altLang="en-US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4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盒模型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628650"/>
            <a:ext cx="4100013" cy="38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/>
          <p:nvPr/>
        </p:nvSpPr>
        <p:spPr>
          <a:xfrm>
            <a:off x="827958" y="1351652"/>
            <a:ext cx="790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盒模型大小计算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盒模型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95686"/>
            <a:ext cx="4356100" cy="1841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168116"/>
            <a:ext cx="4152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3917092" y="1532238"/>
            <a:ext cx="3472249" cy="2001794"/>
          </a:xfrm>
          <a:custGeom>
            <a:avLst/>
            <a:gdLst>
              <a:gd name="connsiteX0" fmla="*/ 3472249 w 3472249"/>
              <a:gd name="connsiteY0" fmla="*/ 2001794 h 2001794"/>
              <a:gd name="connsiteX1" fmla="*/ 3064476 w 3472249"/>
              <a:gd name="connsiteY1" fmla="*/ 0 h 2001794"/>
              <a:gd name="connsiteX2" fmla="*/ 0 w 3472249"/>
              <a:gd name="connsiteY2" fmla="*/ 568411 h 2001794"/>
              <a:gd name="connsiteX3" fmla="*/ 395416 w 3472249"/>
              <a:gd name="connsiteY3" fmla="*/ 1977081 h 2001794"/>
              <a:gd name="connsiteX4" fmla="*/ 3472249 w 3472249"/>
              <a:gd name="connsiteY4" fmla="*/ 2001794 h 200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2249" h="2001794">
                <a:moveTo>
                  <a:pt x="3472249" y="2001794"/>
                </a:moveTo>
                <a:lnTo>
                  <a:pt x="3064476" y="0"/>
                </a:lnTo>
                <a:lnTo>
                  <a:pt x="0" y="568411"/>
                </a:lnTo>
                <a:lnTo>
                  <a:pt x="395416" y="1977081"/>
                </a:lnTo>
                <a:lnTo>
                  <a:pt x="3472249" y="2001794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  <a:effectLst>
            <a:outerShdw blurRad="63500" dist="381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2303" y="543697"/>
            <a:ext cx="3262183" cy="2001795"/>
          </a:xfrm>
          <a:custGeom>
            <a:avLst/>
            <a:gdLst>
              <a:gd name="connsiteX0" fmla="*/ 630194 w 3262183"/>
              <a:gd name="connsiteY0" fmla="*/ 0 h 2001795"/>
              <a:gd name="connsiteX1" fmla="*/ 0 w 3262183"/>
              <a:gd name="connsiteY1" fmla="*/ 1618735 h 2001795"/>
              <a:gd name="connsiteX2" fmla="*/ 3262183 w 3262183"/>
              <a:gd name="connsiteY2" fmla="*/ 2001795 h 2001795"/>
              <a:gd name="connsiteX3" fmla="*/ 3150973 w 3262183"/>
              <a:gd name="connsiteY3" fmla="*/ 840260 h 2001795"/>
              <a:gd name="connsiteX4" fmla="*/ 630194 w 3262183"/>
              <a:gd name="connsiteY4" fmla="*/ 0 h 200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183" h="2001795">
                <a:moveTo>
                  <a:pt x="630194" y="0"/>
                </a:moveTo>
                <a:lnTo>
                  <a:pt x="0" y="1618735"/>
                </a:lnTo>
                <a:lnTo>
                  <a:pt x="3262183" y="2001795"/>
                </a:lnTo>
                <a:lnTo>
                  <a:pt x="3150973" y="840260"/>
                </a:lnTo>
                <a:lnTo>
                  <a:pt x="630194" y="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63500" dist="381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 rot="20929775">
            <a:off x="5182480" y="1886994"/>
            <a:ext cx="2736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AFAF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800" dirty="0" smtClean="0">
              <a:solidFill>
                <a:srgbClr val="FAFA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rot="346925">
            <a:off x="2909714" y="984835"/>
            <a:ext cx="2736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AFAFA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endParaRPr lang="zh-CN" altLang="en-US" sz="8800" dirty="0" smtClean="0">
              <a:solidFill>
                <a:srgbClr val="FAFAF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30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501900" y="2768600"/>
            <a:ext cx="5168900" cy="2400300"/>
          </a:xfrm>
          <a:custGeom>
            <a:avLst/>
            <a:gdLst>
              <a:gd name="connsiteX0" fmla="*/ 0 w 5168900"/>
              <a:gd name="connsiteY0" fmla="*/ 203200 h 2400300"/>
              <a:gd name="connsiteX1" fmla="*/ 3136900 w 5168900"/>
              <a:gd name="connsiteY1" fmla="*/ 0 h 2400300"/>
              <a:gd name="connsiteX2" fmla="*/ 5168900 w 5168900"/>
              <a:gd name="connsiteY2" fmla="*/ 2400300 h 2400300"/>
              <a:gd name="connsiteX3" fmla="*/ 0 w 5168900"/>
              <a:gd name="connsiteY3" fmla="*/ 2032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400300">
                <a:moveTo>
                  <a:pt x="0" y="203200"/>
                </a:moveTo>
                <a:lnTo>
                  <a:pt x="3136900" y="0"/>
                </a:lnTo>
                <a:lnTo>
                  <a:pt x="5168900" y="2400300"/>
                </a:lnTo>
                <a:lnTo>
                  <a:pt x="0" y="20320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486400" y="1536700"/>
            <a:ext cx="3708400" cy="3624580"/>
          </a:xfrm>
          <a:custGeom>
            <a:avLst/>
            <a:gdLst>
              <a:gd name="connsiteX0" fmla="*/ 0 w 3708400"/>
              <a:gd name="connsiteY0" fmla="*/ 0 h 3670300"/>
              <a:gd name="connsiteX1" fmla="*/ 139700 w 3708400"/>
              <a:gd name="connsiteY1" fmla="*/ 1206500 h 3670300"/>
              <a:gd name="connsiteX2" fmla="*/ 2184400 w 3708400"/>
              <a:gd name="connsiteY2" fmla="*/ 3670300 h 3670300"/>
              <a:gd name="connsiteX3" fmla="*/ 3708400 w 3708400"/>
              <a:gd name="connsiteY3" fmla="*/ 3670300 h 3670300"/>
              <a:gd name="connsiteX4" fmla="*/ 0 w 3708400"/>
              <a:gd name="connsiteY4" fmla="*/ 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8400" h="3670300">
                <a:moveTo>
                  <a:pt x="0" y="0"/>
                </a:moveTo>
                <a:lnTo>
                  <a:pt x="139700" y="1206500"/>
                </a:lnTo>
                <a:lnTo>
                  <a:pt x="2184400" y="3670300"/>
                </a:lnTo>
                <a:lnTo>
                  <a:pt x="3708400" y="3670300"/>
                </a:lnTo>
                <a:lnTo>
                  <a:pt x="0" y="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 rot="21360000">
            <a:off x="2254938" y="1529328"/>
            <a:ext cx="3204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</a:p>
        </p:txBody>
      </p:sp>
      <p:sp>
        <p:nvSpPr>
          <p:cNvPr id="10" name="TextBox 9"/>
          <p:cNvSpPr txBox="1"/>
          <p:nvPr/>
        </p:nvSpPr>
        <p:spPr>
          <a:xfrm rot="21351901">
            <a:off x="3799384" y="2411547"/>
            <a:ext cx="162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000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13558710">
            <a:off x="7777765" y="-623661"/>
            <a:ext cx="1198993" cy="3096344"/>
          </a:xfrm>
          <a:prstGeom prst="triangle">
            <a:avLst>
              <a:gd name="adj" fmla="val 65111"/>
            </a:avLst>
          </a:pr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49041" y="2146300"/>
            <a:ext cx="4533900" cy="2997200"/>
          </a:xfrm>
          <a:custGeom>
            <a:avLst/>
            <a:gdLst>
              <a:gd name="connsiteX0" fmla="*/ 1638300 w 4533900"/>
              <a:gd name="connsiteY0" fmla="*/ 0 h 2997200"/>
              <a:gd name="connsiteX1" fmla="*/ 4533900 w 4533900"/>
              <a:gd name="connsiteY1" fmla="*/ 762000 h 2997200"/>
              <a:gd name="connsiteX2" fmla="*/ 0 w 4533900"/>
              <a:gd name="connsiteY2" fmla="*/ 2997200 h 2997200"/>
              <a:gd name="connsiteX3" fmla="*/ 1638300 w 4533900"/>
              <a:gd name="connsiteY3" fmla="*/ 0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997200">
                <a:moveTo>
                  <a:pt x="1638300" y="0"/>
                </a:moveTo>
                <a:lnTo>
                  <a:pt x="4533900" y="762000"/>
                </a:lnTo>
                <a:lnTo>
                  <a:pt x="0" y="2997200"/>
                </a:lnTo>
                <a:lnTo>
                  <a:pt x="163830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461187"/>
            <a:ext cx="3435179" cy="3682313"/>
          </a:xfrm>
          <a:custGeom>
            <a:avLst/>
            <a:gdLst>
              <a:gd name="connsiteX0" fmla="*/ 0 w 3435179"/>
              <a:gd name="connsiteY0" fmla="*/ 3657600 h 3682313"/>
              <a:gd name="connsiteX1" fmla="*/ 1754660 w 3435179"/>
              <a:gd name="connsiteY1" fmla="*/ 3682313 h 3682313"/>
              <a:gd name="connsiteX2" fmla="*/ 3385752 w 3435179"/>
              <a:gd name="connsiteY2" fmla="*/ 630194 h 3682313"/>
              <a:gd name="connsiteX3" fmla="*/ 3435179 w 3435179"/>
              <a:gd name="connsiteY3" fmla="*/ 0 h 3682313"/>
              <a:gd name="connsiteX4" fmla="*/ 12357 w 3435179"/>
              <a:gd name="connsiteY4" fmla="*/ 2792627 h 3682313"/>
              <a:gd name="connsiteX5" fmla="*/ 0 w 3435179"/>
              <a:gd name="connsiteY5" fmla="*/ 3657600 h 368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5179" h="3682313">
                <a:moveTo>
                  <a:pt x="0" y="3657600"/>
                </a:moveTo>
                <a:lnTo>
                  <a:pt x="1754660" y="3682313"/>
                </a:lnTo>
                <a:lnTo>
                  <a:pt x="3385752" y="630194"/>
                </a:lnTo>
                <a:lnTo>
                  <a:pt x="3435179" y="0"/>
                </a:lnTo>
                <a:lnTo>
                  <a:pt x="12357" y="2792627"/>
                </a:lnTo>
                <a:lnTo>
                  <a:pt x="0" y="365760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512631" y="-259493"/>
            <a:ext cx="3303573" cy="2100649"/>
          </a:xfrm>
          <a:custGeom>
            <a:avLst/>
            <a:gdLst>
              <a:gd name="connsiteX0" fmla="*/ 0 w 3225113"/>
              <a:gd name="connsiteY0" fmla="*/ 1692876 h 2100649"/>
              <a:gd name="connsiteX1" fmla="*/ 1556951 w 3225113"/>
              <a:gd name="connsiteY1" fmla="*/ 2100649 h 2100649"/>
              <a:gd name="connsiteX2" fmla="*/ 3225113 w 3225113"/>
              <a:gd name="connsiteY2" fmla="*/ 0 h 2100649"/>
              <a:gd name="connsiteX3" fmla="*/ 0 w 3225113"/>
              <a:gd name="connsiteY3" fmla="*/ 1692876 h 21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113" h="2100649">
                <a:moveTo>
                  <a:pt x="0" y="1692876"/>
                </a:moveTo>
                <a:lnTo>
                  <a:pt x="1556951" y="2100649"/>
                </a:lnTo>
                <a:lnTo>
                  <a:pt x="3225113" y="0"/>
                </a:lnTo>
                <a:lnTo>
                  <a:pt x="0" y="1692876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700087"/>
            <a:ext cx="3743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734474" y="657994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4" name="圆角矩形 33"/>
          <p:cNvSpPr>
            <a:spLocks noChangeAspect="1"/>
          </p:cNvSpPr>
          <p:nvPr/>
        </p:nvSpPr>
        <p:spPr>
          <a:xfrm>
            <a:off x="3271873" y="1524402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365FAA"/>
                </a:solidFill>
                <a:latin typeface="微软雅黑"/>
              </a:rPr>
              <a:t>NO.1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284038" y="2783285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26982" y="2917568"/>
            <a:ext cx="291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</a:rPr>
              <a:t>Tags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46442" y="1988315"/>
            <a:ext cx="378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HTML</a:t>
            </a:r>
            <a:r>
              <a:rPr lang="zh-CN" altLang="en-US" sz="32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常用标签</a:t>
            </a:r>
            <a:endParaRPr lang="zh-CN" altLang="en-US" sz="32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05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div</a:t>
            </a:r>
          </a:p>
        </p:txBody>
      </p:sp>
      <p:sp>
        <p:nvSpPr>
          <p:cNvPr id="31" name="矩形 30">
            <a:hlinkClick r:id="rId3"/>
          </p:cNvPr>
          <p:cNvSpPr/>
          <p:nvPr/>
        </p:nvSpPr>
        <p:spPr>
          <a:xfrm>
            <a:off x="842969" y="1498312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DIV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标签可以定义定义文档中的分区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把文档分割成不同的独立的部分，一般用作模块组织工具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1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a/span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>
            <a:hlinkClick r:id="rId3"/>
          </p:cNvPr>
          <p:cNvSpPr/>
          <p:nvPr/>
        </p:nvSpPr>
        <p:spPr>
          <a:xfrm>
            <a:off x="755576" y="1510067"/>
            <a:ext cx="5179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标签</a:t>
            </a:r>
            <a:r>
              <a:rPr lang="zh-CN" altLang="en-US" sz="1600" b="1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链接、下载、锚点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>
            <a:hlinkClick r:id="rId3"/>
          </p:cNvPr>
          <p:cNvSpPr/>
          <p:nvPr/>
        </p:nvSpPr>
        <p:spPr>
          <a:xfrm>
            <a:off x="844973" y="2441065"/>
            <a:ext cx="80475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标签四个伪类：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en-US" altLang="zh-CN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link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（未访问初始颜色）、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en-US" altLang="zh-CN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visited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（访问过后的颜色）、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en-US" altLang="zh-CN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hover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（悬停颜色）、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en-US" altLang="zh-CN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active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（鼠标按下时链接的颜色）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伪类的顺序（</a:t>
            </a:r>
            <a:r>
              <a:rPr lang="en-US" altLang="zh-CN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LVHA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>
            <a:hlinkClick r:id="rId3"/>
          </p:cNvPr>
          <p:cNvSpPr/>
          <p:nvPr/>
        </p:nvSpPr>
        <p:spPr>
          <a:xfrm>
            <a:off x="842969" y="4356948"/>
            <a:ext cx="5179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span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标签</a:t>
            </a:r>
            <a:r>
              <a:rPr lang="zh-CN" altLang="en-US" sz="1600" b="1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区分样式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775" y="1072206"/>
            <a:ext cx="1928831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h1-h6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320107" y="1557910"/>
            <a:ext cx="2468891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段落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05651" y="1059582"/>
            <a:ext cx="336269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strong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强调（粗体）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332972" y="1570534"/>
            <a:ext cx="250369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强调（斜体）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331775" y="2221632"/>
            <a:ext cx="214485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无序列表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305651" y="2253750"/>
            <a:ext cx="212330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有序列表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1331775" y="2801365"/>
            <a:ext cx="232052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列表项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300117" y="3359588"/>
            <a:ext cx="2528251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自定义列表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302104" y="2803806"/>
            <a:ext cx="394230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自定义列表标题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300117" y="3939321"/>
            <a:ext cx="300198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自定义列表项</a:t>
            </a:r>
            <a:endParaRPr lang="en-US" altLang="zh-CN" sz="2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2969" y="69872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>
            <a:hlinkClick r:id="rId3"/>
          </p:cNvPr>
          <p:cNvSpPr/>
          <p:nvPr/>
        </p:nvSpPr>
        <p:spPr>
          <a:xfrm>
            <a:off x="842968" y="1331973"/>
            <a:ext cx="5179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mg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单标签 显示图片 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</a:t>
            </a:r>
            <a:r>
              <a:rPr lang="en-US" altLang="zh-CN" sz="1600" b="1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src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（绝对路径、相对路径）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>
            <a:hlinkClick r:id="rId3"/>
          </p:cNvPr>
          <p:cNvSpPr/>
          <p:nvPr/>
        </p:nvSpPr>
        <p:spPr>
          <a:xfrm>
            <a:off x="842968" y="2088333"/>
            <a:ext cx="80475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img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标签特性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支持宽高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只设置宽度或者高度等比缩放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b="1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空隙问题</a:t>
            </a:r>
            <a:endParaRPr lang="en-US" altLang="zh-CN" sz="1600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1386523"/>
            <a:ext cx="5976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表格的常用属性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表格边框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cellpadding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单元格内容之间的空白、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cellspacing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单元格之间的留白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表格宽度、高度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colspan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合并列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owspan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合并行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1403648" y="55552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表格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able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thead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tbody</a:t>
            </a:r>
            <a:r>
              <a:rPr lang="en-US" altLang="zh-CN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th</a:t>
            </a:r>
            <a:r>
              <a:rPr lang="en-US" altLang="zh-CN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td</a:t>
            </a:r>
            <a:endParaRPr lang="en-US" altLang="zh-CN" sz="24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96905" y="3729212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表格的常用样式</a:t>
            </a:r>
          </a:p>
          <a:p>
            <a:r>
              <a:rPr lang="en-US" altLang="zh-CN" sz="20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border-collapse:collapse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合并单元格边框间隙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th,td</a:t>
            </a:r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{padding:0;}</a:t>
            </a:r>
          </a:p>
        </p:txBody>
      </p:sp>
    </p:spTree>
    <p:extLst>
      <p:ext uri="{BB962C8B-B14F-4D97-AF65-F5344CB8AC3E}">
        <p14:creationId xmlns:p14="http://schemas.microsoft.com/office/powerpoint/2010/main" val="14958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1017191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表单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1403648" y="55552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表单、表单元素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79696" y="1482797"/>
            <a:ext cx="5976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&lt;input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type=“</a:t>
            </a:r>
            <a:r>
              <a:rPr lang="mr-IN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”name=“”value=“”/&gt;</a:t>
            </a:r>
          </a:p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 文本框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password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密码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radio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单选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heckbox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多选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ubmit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提交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reset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重置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按钮</a:t>
            </a:r>
            <a:endParaRPr lang="en-US" altLang="zh-CN" sz="20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      上传</a:t>
            </a:r>
            <a:endParaRPr lang="en-US" altLang="zh-CN" sz="2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hidden</a:t>
            </a:r>
            <a:r>
              <a:rPr lang="zh-CN" altLang="en-US" sz="2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           隐藏</a:t>
            </a:r>
            <a:endParaRPr lang="en-US" altLang="zh-CN" sz="20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4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5400" b="1" dirty="0" smtClean="0">
            <a:solidFill>
              <a:srgbClr val="76767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9439</TotalTime>
  <Words>664</Words>
  <Application>Microsoft Office PowerPoint</Application>
  <PresentationFormat>全屏显示(16:9)</PresentationFormat>
  <Paragraphs>186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chenzhilei</dc:creator>
  <cp:lastModifiedBy>研发中心-王皓23182</cp:lastModifiedBy>
  <cp:revision>311</cp:revision>
  <dcterms:created xsi:type="dcterms:W3CDTF">2012-11-28T02:45:16Z</dcterms:created>
  <dcterms:modified xsi:type="dcterms:W3CDTF">2017-06-27T00:31:24Z</dcterms:modified>
</cp:coreProperties>
</file>