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32" r:id="rId2"/>
    <p:sldId id="259" r:id="rId3"/>
    <p:sldId id="316" r:id="rId4"/>
    <p:sldId id="320" r:id="rId5"/>
    <p:sldId id="321" r:id="rId6"/>
    <p:sldId id="323" r:id="rId7"/>
    <p:sldId id="324" r:id="rId8"/>
    <p:sldId id="322" r:id="rId9"/>
    <p:sldId id="326" r:id="rId10"/>
    <p:sldId id="318" r:id="rId11"/>
    <p:sldId id="325" r:id="rId12"/>
    <p:sldId id="327" r:id="rId13"/>
    <p:sldId id="328" r:id="rId14"/>
    <p:sldId id="329" r:id="rId15"/>
    <p:sldId id="330" r:id="rId16"/>
    <p:sldId id="331" r:id="rId17"/>
    <p:sldId id="319" r:id="rId18"/>
    <p:sldId id="258" r:id="rId19"/>
    <p:sldId id="333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2C2"/>
    <a:srgbClr val="CBE917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33" autoAdjust="0"/>
  </p:normalViewPr>
  <p:slideViewPr>
    <p:cSldViewPr>
      <p:cViewPr varScale="1">
        <p:scale>
          <a:sx n="89" d="100"/>
          <a:sy n="89" d="100"/>
        </p:scale>
        <p:origin x="89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E93A6-F5B0-4782-A102-E877652631C4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CC2BC1C-9744-43E2-B8E9-73FD8493F109}">
      <dgm:prSet phldrT="[文本]" custT="1"/>
      <dgm:spPr/>
      <dgm:t>
        <a:bodyPr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H5</a:t>
          </a: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特性及应用</a:t>
          </a:r>
        </a:p>
      </dgm:t>
    </dgm:pt>
    <dgm:pt modelId="{7BE080D9-3703-449B-B604-12ADBDC84D06}" type="parTrans" cxnId="{9EFB0642-5343-4E65-B956-899A8DE757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8E613-51F3-4698-B3E9-894277568FA3}" type="sibTrans" cxnId="{9EFB0642-5343-4E65-B956-899A8DE757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AF4D92-8363-47AA-8BD4-953D855C6B36}">
      <dgm:prSet phldrT="[文本]" custT="1"/>
      <dgm:spPr/>
      <dgm:t>
        <a:bodyPr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CSS3</a:t>
          </a: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常用属性写法</a:t>
          </a:r>
        </a:p>
      </dgm:t>
    </dgm:pt>
    <dgm:pt modelId="{4D90F35A-28F7-4188-A36D-3E3ABF310E74}" type="parTrans" cxnId="{7BB6653E-58D6-4709-9A47-714E749DD6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E8E54-1E05-4732-BAFD-0A949575BD15}" type="sibTrans" cxnId="{7BB6653E-58D6-4709-9A47-714E749DD6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0DF595-41D1-4B41-88DD-0BCCE37E851F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作业</a:t>
          </a:r>
        </a:p>
      </dgm:t>
    </dgm:pt>
    <dgm:pt modelId="{B6A4CB3C-CED0-4A66-A82C-6A98F6F2A7AC}" type="parTrans" cxnId="{7DBFF058-3A6F-4A9A-8A4A-AC15408264C1}">
      <dgm:prSet/>
      <dgm:spPr/>
      <dgm:t>
        <a:bodyPr/>
        <a:lstStyle/>
        <a:p>
          <a:endParaRPr lang="zh-CN" altLang="en-US"/>
        </a:p>
      </dgm:t>
    </dgm:pt>
    <dgm:pt modelId="{9827CFDF-49C8-4F4C-9CB1-711B6B084D7B}" type="sibTrans" cxnId="{7DBFF058-3A6F-4A9A-8A4A-AC15408264C1}">
      <dgm:prSet/>
      <dgm:spPr/>
      <dgm:t>
        <a:bodyPr/>
        <a:lstStyle/>
        <a:p>
          <a:endParaRPr lang="zh-CN" altLang="en-US"/>
        </a:p>
      </dgm:t>
    </dgm:pt>
    <dgm:pt modelId="{29F8A7E1-2BF4-4237-B266-CA41DF2E61F8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</a:p>
      </dgm:t>
    </dgm:pt>
    <dgm:pt modelId="{498028BF-C709-4EB6-8B0B-46DEBCE587C1}" type="parTrans" cxnId="{D0601952-9720-4C98-B19F-2B17189F1134}">
      <dgm:prSet/>
      <dgm:spPr/>
      <dgm:t>
        <a:bodyPr/>
        <a:lstStyle/>
        <a:p>
          <a:endParaRPr lang="zh-CN" altLang="en-US"/>
        </a:p>
      </dgm:t>
    </dgm:pt>
    <dgm:pt modelId="{48A3999E-71AB-47CE-9751-D67A9C0CF084}" type="sibTrans" cxnId="{D0601952-9720-4C98-B19F-2B17189F1134}">
      <dgm:prSet/>
      <dgm:spPr/>
      <dgm:t>
        <a:bodyPr/>
        <a:lstStyle/>
        <a:p>
          <a:endParaRPr lang="zh-CN" altLang="en-US"/>
        </a:p>
      </dgm:t>
    </dgm:pt>
    <dgm:pt modelId="{419EA9BD-46DF-4BDD-A2D0-9B3FDF097303}" type="pres">
      <dgm:prSet presAssocID="{5AEE93A6-F5B0-4782-A102-E877652631C4}" presName="Name0" presStyleCnt="0">
        <dgm:presLayoutVars>
          <dgm:chMax val="7"/>
          <dgm:chPref val="7"/>
          <dgm:dir/>
        </dgm:presLayoutVars>
      </dgm:prSet>
      <dgm:spPr/>
    </dgm:pt>
    <dgm:pt modelId="{2959C678-4F3E-439F-8BC1-D1E15B35EA4A}" type="pres">
      <dgm:prSet presAssocID="{5AEE93A6-F5B0-4782-A102-E877652631C4}" presName="Name1" presStyleCnt="0"/>
      <dgm:spPr/>
    </dgm:pt>
    <dgm:pt modelId="{3421B72C-F2D1-450D-890E-8A2F0FD1FD01}" type="pres">
      <dgm:prSet presAssocID="{5AEE93A6-F5B0-4782-A102-E877652631C4}" presName="cycle" presStyleCnt="0"/>
      <dgm:spPr/>
    </dgm:pt>
    <dgm:pt modelId="{B1340AE6-ED85-4DBE-AED2-9044B434DCE0}" type="pres">
      <dgm:prSet presAssocID="{5AEE93A6-F5B0-4782-A102-E877652631C4}" presName="srcNode" presStyleLbl="node1" presStyleIdx="0" presStyleCnt="4"/>
      <dgm:spPr/>
    </dgm:pt>
    <dgm:pt modelId="{5B434C30-8EDC-42B7-8355-84784AF81158}" type="pres">
      <dgm:prSet presAssocID="{5AEE93A6-F5B0-4782-A102-E877652631C4}" presName="conn" presStyleLbl="parChTrans1D2" presStyleIdx="0" presStyleCnt="1"/>
      <dgm:spPr/>
    </dgm:pt>
    <dgm:pt modelId="{1D441734-D91A-4C05-B02A-E0A8099F619B}" type="pres">
      <dgm:prSet presAssocID="{5AEE93A6-F5B0-4782-A102-E877652631C4}" presName="extraNode" presStyleLbl="node1" presStyleIdx="0" presStyleCnt="4"/>
      <dgm:spPr/>
    </dgm:pt>
    <dgm:pt modelId="{7203D509-49FA-4C89-B2E0-869CD161655E}" type="pres">
      <dgm:prSet presAssocID="{5AEE93A6-F5B0-4782-A102-E877652631C4}" presName="dstNode" presStyleLbl="node1" presStyleIdx="0" presStyleCnt="4"/>
      <dgm:spPr/>
    </dgm:pt>
    <dgm:pt modelId="{DC821BFB-55AD-4D00-934F-7F5263EE58B8}" type="pres">
      <dgm:prSet presAssocID="{29F8A7E1-2BF4-4237-B266-CA41DF2E61F8}" presName="text_1" presStyleLbl="node1" presStyleIdx="0" presStyleCnt="4">
        <dgm:presLayoutVars>
          <dgm:bulletEnabled val="1"/>
        </dgm:presLayoutVars>
      </dgm:prSet>
      <dgm:spPr/>
    </dgm:pt>
    <dgm:pt modelId="{8F9FE9F9-7B73-40B9-8601-6D2F59DBC10E}" type="pres">
      <dgm:prSet presAssocID="{29F8A7E1-2BF4-4237-B266-CA41DF2E61F8}" presName="accent_1" presStyleCnt="0"/>
      <dgm:spPr/>
    </dgm:pt>
    <dgm:pt modelId="{AA7672F1-5995-459F-AF85-EE067BB4BFAA}" type="pres">
      <dgm:prSet presAssocID="{29F8A7E1-2BF4-4237-B266-CA41DF2E61F8}" presName="accentRepeatNode" presStyleLbl="solidFgAcc1" presStyleIdx="0" presStyleCnt="4"/>
      <dgm:spPr/>
    </dgm:pt>
    <dgm:pt modelId="{CF464F88-63F8-4254-AE68-97A7FC214D30}" type="pres">
      <dgm:prSet presAssocID="{1CC2BC1C-9744-43E2-B8E9-73FD8493F109}" presName="text_2" presStyleLbl="node1" presStyleIdx="1" presStyleCnt="4">
        <dgm:presLayoutVars>
          <dgm:bulletEnabled val="1"/>
        </dgm:presLayoutVars>
      </dgm:prSet>
      <dgm:spPr/>
    </dgm:pt>
    <dgm:pt modelId="{B4EF7337-F144-4EE6-8C49-2835F700A4B6}" type="pres">
      <dgm:prSet presAssocID="{1CC2BC1C-9744-43E2-B8E9-73FD8493F109}" presName="accent_2" presStyleCnt="0"/>
      <dgm:spPr/>
    </dgm:pt>
    <dgm:pt modelId="{969CC33D-378E-4934-809F-FB1D67A97A7A}" type="pres">
      <dgm:prSet presAssocID="{1CC2BC1C-9744-43E2-B8E9-73FD8493F109}" presName="accentRepeatNode" presStyleLbl="solidFgAcc1" presStyleIdx="1" presStyleCnt="4"/>
      <dgm:spPr/>
    </dgm:pt>
    <dgm:pt modelId="{8521F0DF-9036-4A9D-B386-1475BAB923EB}" type="pres">
      <dgm:prSet presAssocID="{19AF4D92-8363-47AA-8BD4-953D855C6B36}" presName="text_3" presStyleLbl="node1" presStyleIdx="2" presStyleCnt="4">
        <dgm:presLayoutVars>
          <dgm:bulletEnabled val="1"/>
        </dgm:presLayoutVars>
      </dgm:prSet>
      <dgm:spPr/>
    </dgm:pt>
    <dgm:pt modelId="{DACD8C61-D27E-4FAC-B3C6-E68824ECD28A}" type="pres">
      <dgm:prSet presAssocID="{19AF4D92-8363-47AA-8BD4-953D855C6B36}" presName="accent_3" presStyleCnt="0"/>
      <dgm:spPr/>
    </dgm:pt>
    <dgm:pt modelId="{551768FC-F32A-426A-B177-C7E36C25EA5C}" type="pres">
      <dgm:prSet presAssocID="{19AF4D92-8363-47AA-8BD4-953D855C6B36}" presName="accentRepeatNode" presStyleLbl="solidFgAcc1" presStyleIdx="2" presStyleCnt="4"/>
      <dgm:spPr/>
    </dgm:pt>
    <dgm:pt modelId="{BA3553CA-9B7D-467E-9BA9-5EF1FA56B838}" type="pres">
      <dgm:prSet presAssocID="{310DF595-41D1-4B41-88DD-0BCCE37E851F}" presName="text_4" presStyleLbl="node1" presStyleIdx="3" presStyleCnt="4">
        <dgm:presLayoutVars>
          <dgm:bulletEnabled val="1"/>
        </dgm:presLayoutVars>
      </dgm:prSet>
      <dgm:spPr/>
    </dgm:pt>
    <dgm:pt modelId="{88155FAB-62B8-47D5-A14D-BBB5311E6FA1}" type="pres">
      <dgm:prSet presAssocID="{310DF595-41D1-4B41-88DD-0BCCE37E851F}" presName="accent_4" presStyleCnt="0"/>
      <dgm:spPr/>
    </dgm:pt>
    <dgm:pt modelId="{3C80C79F-5923-471C-9BC7-1EBD126AA8B5}" type="pres">
      <dgm:prSet presAssocID="{310DF595-41D1-4B41-88DD-0BCCE37E851F}" presName="accentRepeatNode" presStyleLbl="solidFgAcc1" presStyleIdx="3" presStyleCnt="4"/>
      <dgm:spPr/>
    </dgm:pt>
  </dgm:ptLst>
  <dgm:cxnLst>
    <dgm:cxn modelId="{179ECB03-E806-40C5-A76D-4F483ECB6777}" type="presOf" srcId="{5AEE93A6-F5B0-4782-A102-E877652631C4}" destId="{419EA9BD-46DF-4BDD-A2D0-9B3FDF097303}" srcOrd="0" destOrd="0" presId="urn:microsoft.com/office/officeart/2008/layout/VerticalCurvedList"/>
    <dgm:cxn modelId="{995C9209-0953-4DEF-B5FD-401DA3333082}" type="presOf" srcId="{48A3999E-71AB-47CE-9751-D67A9C0CF084}" destId="{5B434C30-8EDC-42B7-8355-84784AF81158}" srcOrd="0" destOrd="0" presId="urn:microsoft.com/office/officeart/2008/layout/VerticalCurvedList"/>
    <dgm:cxn modelId="{F12ABD1F-234F-411C-81F7-DBC44CBC83EB}" type="presOf" srcId="{1CC2BC1C-9744-43E2-B8E9-73FD8493F109}" destId="{CF464F88-63F8-4254-AE68-97A7FC214D30}" srcOrd="0" destOrd="0" presId="urn:microsoft.com/office/officeart/2008/layout/VerticalCurvedList"/>
    <dgm:cxn modelId="{7BB6653E-58D6-4709-9A47-714E749DD6B9}" srcId="{5AEE93A6-F5B0-4782-A102-E877652631C4}" destId="{19AF4D92-8363-47AA-8BD4-953D855C6B36}" srcOrd="2" destOrd="0" parTransId="{4D90F35A-28F7-4188-A36D-3E3ABF310E74}" sibTransId="{8CFE8E54-1E05-4732-BAFD-0A949575BD15}"/>
    <dgm:cxn modelId="{9EFB0642-5343-4E65-B956-899A8DE7574B}" srcId="{5AEE93A6-F5B0-4782-A102-E877652631C4}" destId="{1CC2BC1C-9744-43E2-B8E9-73FD8493F109}" srcOrd="1" destOrd="0" parTransId="{7BE080D9-3703-449B-B604-12ADBDC84D06}" sibTransId="{7038E613-51F3-4698-B3E9-894277568FA3}"/>
    <dgm:cxn modelId="{D0601952-9720-4C98-B19F-2B17189F1134}" srcId="{5AEE93A6-F5B0-4782-A102-E877652631C4}" destId="{29F8A7E1-2BF4-4237-B266-CA41DF2E61F8}" srcOrd="0" destOrd="0" parTransId="{498028BF-C709-4EB6-8B0B-46DEBCE587C1}" sibTransId="{48A3999E-71AB-47CE-9751-D67A9C0CF084}"/>
    <dgm:cxn modelId="{40BCC155-0FAB-45DF-8ABC-4F5F51CE107A}" type="presOf" srcId="{310DF595-41D1-4B41-88DD-0BCCE37E851F}" destId="{BA3553CA-9B7D-467E-9BA9-5EF1FA56B838}" srcOrd="0" destOrd="0" presId="urn:microsoft.com/office/officeart/2008/layout/VerticalCurvedList"/>
    <dgm:cxn modelId="{7DBFF058-3A6F-4A9A-8A4A-AC15408264C1}" srcId="{5AEE93A6-F5B0-4782-A102-E877652631C4}" destId="{310DF595-41D1-4B41-88DD-0BCCE37E851F}" srcOrd="3" destOrd="0" parTransId="{B6A4CB3C-CED0-4A66-A82C-6A98F6F2A7AC}" sibTransId="{9827CFDF-49C8-4F4C-9CB1-711B6B084D7B}"/>
    <dgm:cxn modelId="{36B99485-3199-4FC2-84F1-B358B74325A4}" type="presOf" srcId="{19AF4D92-8363-47AA-8BD4-953D855C6B36}" destId="{8521F0DF-9036-4A9D-B386-1475BAB923EB}" srcOrd="0" destOrd="0" presId="urn:microsoft.com/office/officeart/2008/layout/VerticalCurvedList"/>
    <dgm:cxn modelId="{9474A0B2-1F09-4AF3-88E8-F6EC4B800AD3}" type="presOf" srcId="{29F8A7E1-2BF4-4237-B266-CA41DF2E61F8}" destId="{DC821BFB-55AD-4D00-934F-7F5263EE58B8}" srcOrd="0" destOrd="0" presId="urn:microsoft.com/office/officeart/2008/layout/VerticalCurvedList"/>
    <dgm:cxn modelId="{61F6C105-DAA3-4EA7-AF1F-5490AA023A12}" type="presParOf" srcId="{419EA9BD-46DF-4BDD-A2D0-9B3FDF097303}" destId="{2959C678-4F3E-439F-8BC1-D1E15B35EA4A}" srcOrd="0" destOrd="0" presId="urn:microsoft.com/office/officeart/2008/layout/VerticalCurvedList"/>
    <dgm:cxn modelId="{B6901E74-A16A-4FF1-8D4B-C1D39B7BDA3E}" type="presParOf" srcId="{2959C678-4F3E-439F-8BC1-D1E15B35EA4A}" destId="{3421B72C-F2D1-450D-890E-8A2F0FD1FD01}" srcOrd="0" destOrd="0" presId="urn:microsoft.com/office/officeart/2008/layout/VerticalCurvedList"/>
    <dgm:cxn modelId="{F738F042-C731-41CB-8B2D-78B9F1103A6C}" type="presParOf" srcId="{3421B72C-F2D1-450D-890E-8A2F0FD1FD01}" destId="{B1340AE6-ED85-4DBE-AED2-9044B434DCE0}" srcOrd="0" destOrd="0" presId="urn:microsoft.com/office/officeart/2008/layout/VerticalCurvedList"/>
    <dgm:cxn modelId="{60F731DF-3A57-4676-A5DE-76B13C338EA3}" type="presParOf" srcId="{3421B72C-F2D1-450D-890E-8A2F0FD1FD01}" destId="{5B434C30-8EDC-42B7-8355-84784AF81158}" srcOrd="1" destOrd="0" presId="urn:microsoft.com/office/officeart/2008/layout/VerticalCurvedList"/>
    <dgm:cxn modelId="{1CE5DE62-0EB5-4B1A-BCEA-AB1003CD0530}" type="presParOf" srcId="{3421B72C-F2D1-450D-890E-8A2F0FD1FD01}" destId="{1D441734-D91A-4C05-B02A-E0A8099F619B}" srcOrd="2" destOrd="0" presId="urn:microsoft.com/office/officeart/2008/layout/VerticalCurvedList"/>
    <dgm:cxn modelId="{403F7126-BAA5-41F0-B831-7E08661BF7F2}" type="presParOf" srcId="{3421B72C-F2D1-450D-890E-8A2F0FD1FD01}" destId="{7203D509-49FA-4C89-B2E0-869CD161655E}" srcOrd="3" destOrd="0" presId="urn:microsoft.com/office/officeart/2008/layout/VerticalCurvedList"/>
    <dgm:cxn modelId="{882857CA-0A41-407E-8DDE-A3C4D5CCF41D}" type="presParOf" srcId="{2959C678-4F3E-439F-8BC1-D1E15B35EA4A}" destId="{DC821BFB-55AD-4D00-934F-7F5263EE58B8}" srcOrd="1" destOrd="0" presId="urn:microsoft.com/office/officeart/2008/layout/VerticalCurvedList"/>
    <dgm:cxn modelId="{DF45522B-FF76-4C4E-A2A3-DFA260081C9F}" type="presParOf" srcId="{2959C678-4F3E-439F-8BC1-D1E15B35EA4A}" destId="{8F9FE9F9-7B73-40B9-8601-6D2F59DBC10E}" srcOrd="2" destOrd="0" presId="urn:microsoft.com/office/officeart/2008/layout/VerticalCurvedList"/>
    <dgm:cxn modelId="{4E5EEDA4-1135-41AB-9DE3-D3C6EEEB1FF6}" type="presParOf" srcId="{8F9FE9F9-7B73-40B9-8601-6D2F59DBC10E}" destId="{AA7672F1-5995-459F-AF85-EE067BB4BFAA}" srcOrd="0" destOrd="0" presId="urn:microsoft.com/office/officeart/2008/layout/VerticalCurvedList"/>
    <dgm:cxn modelId="{C497088E-50CC-4283-9D8A-7075F7BF9CA5}" type="presParOf" srcId="{2959C678-4F3E-439F-8BC1-D1E15B35EA4A}" destId="{CF464F88-63F8-4254-AE68-97A7FC214D30}" srcOrd="3" destOrd="0" presId="urn:microsoft.com/office/officeart/2008/layout/VerticalCurvedList"/>
    <dgm:cxn modelId="{A3E0B4FA-CD99-4F53-B033-57A710B5F37A}" type="presParOf" srcId="{2959C678-4F3E-439F-8BC1-D1E15B35EA4A}" destId="{B4EF7337-F144-4EE6-8C49-2835F700A4B6}" srcOrd="4" destOrd="0" presId="urn:microsoft.com/office/officeart/2008/layout/VerticalCurvedList"/>
    <dgm:cxn modelId="{9740ABC8-8001-4DE9-9BD6-456CE50A59DE}" type="presParOf" srcId="{B4EF7337-F144-4EE6-8C49-2835F700A4B6}" destId="{969CC33D-378E-4934-809F-FB1D67A97A7A}" srcOrd="0" destOrd="0" presId="urn:microsoft.com/office/officeart/2008/layout/VerticalCurvedList"/>
    <dgm:cxn modelId="{A3E38CB6-7A00-490B-B1CB-7D9ED7B376C9}" type="presParOf" srcId="{2959C678-4F3E-439F-8BC1-D1E15B35EA4A}" destId="{8521F0DF-9036-4A9D-B386-1475BAB923EB}" srcOrd="5" destOrd="0" presId="urn:microsoft.com/office/officeart/2008/layout/VerticalCurvedList"/>
    <dgm:cxn modelId="{AA3EBDFF-F2CF-4418-9B35-98D21B5BABA1}" type="presParOf" srcId="{2959C678-4F3E-439F-8BC1-D1E15B35EA4A}" destId="{DACD8C61-D27E-4FAC-B3C6-E68824ECD28A}" srcOrd="6" destOrd="0" presId="urn:microsoft.com/office/officeart/2008/layout/VerticalCurvedList"/>
    <dgm:cxn modelId="{1F41BFCE-B870-478E-839D-BDEC12147E21}" type="presParOf" srcId="{DACD8C61-D27E-4FAC-B3C6-E68824ECD28A}" destId="{551768FC-F32A-426A-B177-C7E36C25EA5C}" srcOrd="0" destOrd="0" presId="urn:microsoft.com/office/officeart/2008/layout/VerticalCurvedList"/>
    <dgm:cxn modelId="{65ABB724-5377-45B6-B7F5-6AF0C9E02016}" type="presParOf" srcId="{2959C678-4F3E-439F-8BC1-D1E15B35EA4A}" destId="{BA3553CA-9B7D-467E-9BA9-5EF1FA56B838}" srcOrd="7" destOrd="0" presId="urn:microsoft.com/office/officeart/2008/layout/VerticalCurvedList"/>
    <dgm:cxn modelId="{AEC7284B-D2D1-4EAE-9185-F3D381F3C79E}" type="presParOf" srcId="{2959C678-4F3E-439F-8BC1-D1E15B35EA4A}" destId="{88155FAB-62B8-47D5-A14D-BBB5311E6FA1}" srcOrd="8" destOrd="0" presId="urn:microsoft.com/office/officeart/2008/layout/VerticalCurvedList"/>
    <dgm:cxn modelId="{DF6520F8-9F99-4536-96D8-D7FA7423104F}" type="presParOf" srcId="{88155FAB-62B8-47D5-A14D-BBB5311E6FA1}" destId="{3C80C79F-5923-471C-9BC7-1EBD126AA8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34C30-8EDC-42B7-8355-84784AF8115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21BFB-55AD-4D00-934F-7F5263EE58B8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</a:p>
      </dsp:txBody>
      <dsp:txXfrm>
        <a:off x="460128" y="312440"/>
        <a:ext cx="5580684" cy="625205"/>
      </dsp:txXfrm>
    </dsp:sp>
    <dsp:sp modelId="{AA7672F1-5995-459F-AF85-EE067BB4BFAA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64F88-63F8-4254-AE68-97A7FC214D30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H5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特性及应用</a:t>
          </a:r>
        </a:p>
      </dsp:txBody>
      <dsp:txXfrm>
        <a:off x="818573" y="1250411"/>
        <a:ext cx="5222240" cy="625205"/>
      </dsp:txXfrm>
    </dsp:sp>
    <dsp:sp modelId="{969CC33D-378E-4934-809F-FB1D67A97A7A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1F0DF-9036-4A9D-B386-1475BAB923EB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CSS3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常用属性写法</a:t>
          </a:r>
        </a:p>
      </dsp:txBody>
      <dsp:txXfrm>
        <a:off x="818573" y="2188382"/>
        <a:ext cx="5222240" cy="625205"/>
      </dsp:txXfrm>
    </dsp:sp>
    <dsp:sp modelId="{551768FC-F32A-426A-B177-C7E36C25EA5C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553CA-9B7D-467E-9BA9-5EF1FA56B838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作业</a:t>
          </a:r>
        </a:p>
      </dsp:txBody>
      <dsp:txXfrm>
        <a:off x="460128" y="3126353"/>
        <a:ext cx="5580684" cy="625205"/>
      </dsp:txXfrm>
    </dsp:sp>
    <dsp:sp modelId="{3C80C79F-5923-471C-9BC7-1EBD126AA8B5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8EB2-10D6-44D1-8D16-35D220E2A873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0FBF1-AD83-4651-B2EC-71F0C5F6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1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62E-4F34-4FC7-82C4-8835B465CE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7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0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9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859216" cy="85725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7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1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7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/video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2698626"/>
            <a:ext cx="6400800" cy="629208"/>
          </a:xfrm>
        </p:spPr>
        <p:txBody>
          <a:bodyPr>
            <a:normAutofit/>
          </a:bodyPr>
          <a:lstStyle/>
          <a:p>
            <a:endParaRPr lang="zh-CN" altLang="en-US" sz="1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47A174-1F5A-4CD7-BE0B-0E6B9D77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700087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1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Video </a:t>
            </a:r>
            <a:r>
              <a:rPr lang="zh-CN" altLang="en-US" dirty="0"/>
              <a:t>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b="1" dirty="0"/>
              <a:t>使用：</a:t>
            </a:r>
            <a:r>
              <a:rPr lang="en-US" altLang="zh-CN" b="1" dirty="0"/>
              <a:t>&lt;video </a:t>
            </a:r>
            <a:r>
              <a:rPr lang="en-US" altLang="zh-CN" b="1" dirty="0" err="1"/>
              <a:t>src</a:t>
            </a:r>
            <a:r>
              <a:rPr lang="en-US" altLang="zh-CN" b="1" dirty="0"/>
              <a:t>="movie.ogg" controls="controls"&gt;&lt;/video&gt;</a:t>
            </a:r>
          </a:p>
          <a:p>
            <a:r>
              <a:rPr lang="zh-CN" altLang="en-US" b="1" dirty="0"/>
              <a:t>兼容性应用：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&lt;video width="320" height="240" controls="controls"&gt;</a:t>
            </a:r>
          </a:p>
          <a:p>
            <a:pPr marL="0" indent="0">
              <a:buNone/>
            </a:pPr>
            <a:r>
              <a:rPr lang="en-US" altLang="zh-CN" b="1" dirty="0"/>
              <a:t>  &lt;source </a:t>
            </a:r>
            <a:r>
              <a:rPr lang="en-US" altLang="zh-CN" b="1" dirty="0" err="1"/>
              <a:t>src</a:t>
            </a:r>
            <a:r>
              <a:rPr lang="en-US" altLang="zh-CN" b="1" dirty="0"/>
              <a:t>="movie.ogg" type="video/</a:t>
            </a:r>
            <a:r>
              <a:rPr lang="en-US" altLang="zh-CN" b="1" dirty="0" err="1"/>
              <a:t>ogg</a:t>
            </a:r>
            <a:r>
              <a:rPr lang="en-US" altLang="zh-CN" b="1" dirty="0"/>
              <a:t>"&gt;</a:t>
            </a:r>
          </a:p>
          <a:p>
            <a:pPr marL="0" indent="0">
              <a:buNone/>
            </a:pPr>
            <a:r>
              <a:rPr lang="en-US" altLang="zh-CN" b="1" dirty="0"/>
              <a:t>  &lt;source </a:t>
            </a:r>
            <a:r>
              <a:rPr lang="en-US" altLang="zh-CN" b="1" dirty="0" err="1"/>
              <a:t>src</a:t>
            </a:r>
            <a:r>
              <a:rPr lang="en-US" altLang="zh-CN" b="1" dirty="0"/>
              <a:t>="movie.mp4" type="video/mp4"&gt;</a:t>
            </a:r>
          </a:p>
          <a:p>
            <a:pPr marL="0" indent="0">
              <a:buNone/>
            </a:pPr>
            <a:r>
              <a:rPr lang="en-US" altLang="zh-CN" b="1" dirty="0"/>
              <a:t>&lt;/video&gt;</a:t>
            </a:r>
          </a:p>
          <a:p>
            <a:r>
              <a:rPr lang="zh-CN" altLang="en-US" b="1" dirty="0"/>
              <a:t>视频格式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ea typeface="PingFangSC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500" dirty="0">
                <a:solidFill>
                  <a:schemeClr val="bg1"/>
                </a:solidFill>
                <a:latin typeface="Arial" panose="020B0604020202020204" pitchFamily="34" charset="0"/>
                <a:ea typeface="PingFangSC-Regular"/>
              </a:rPr>
              <a:t>Ogg = 带有 Theora 视频编码和 Vorbis 音频编码的 Ogg 文件</a:t>
            </a:r>
            <a:endParaRPr lang="zh-CN" altLang="zh-CN" sz="2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500" dirty="0">
                <a:solidFill>
                  <a:schemeClr val="bg1"/>
                </a:solidFill>
                <a:latin typeface="Arial" panose="020B0604020202020204" pitchFamily="34" charset="0"/>
                <a:ea typeface="PingFangSC-Regular"/>
              </a:rPr>
              <a:t>MPEG4 = 带有 H.264 视频编码和 AAC 音频编码的 MPEG 4 文件</a:t>
            </a:r>
            <a:endParaRPr lang="zh-CN" altLang="zh-CN" sz="2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500" dirty="0">
                <a:solidFill>
                  <a:schemeClr val="bg1"/>
                </a:solidFill>
                <a:latin typeface="Arial" panose="020B0604020202020204" pitchFamily="34" charset="0"/>
                <a:ea typeface="PingFangSC-Regular"/>
              </a:rPr>
              <a:t>WebM = 带有 VP8 视频编码和 Vorbis 音频编码的 WebM 文件</a:t>
            </a:r>
            <a:endParaRPr lang="zh-CN" altLang="zh-CN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b="1" dirty="0"/>
          </a:p>
          <a:p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6B75F-B0FD-43D3-BFA6-08B60127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96303"/>
              </p:ext>
            </p:extLst>
          </p:nvPr>
        </p:nvGraphicFramePr>
        <p:xfrm>
          <a:off x="827585" y="2931790"/>
          <a:ext cx="5040561" cy="1078230"/>
        </p:xfrm>
        <a:graphic>
          <a:graphicData uri="http://schemas.openxmlformats.org/drawingml/2006/table">
            <a:tbl>
              <a:tblPr/>
              <a:tblGrid>
                <a:gridCol w="1707186">
                  <a:extLst>
                    <a:ext uri="{9D8B030D-6E8A-4147-A177-3AD203B41FA5}">
                      <a16:colId xmlns:a16="http://schemas.microsoft.com/office/drawing/2014/main" val="1950723287"/>
                    </a:ext>
                  </a:extLst>
                </a:gridCol>
                <a:gridCol w="666675">
                  <a:extLst>
                    <a:ext uri="{9D8B030D-6E8A-4147-A177-3AD203B41FA5}">
                      <a16:colId xmlns:a16="http://schemas.microsoft.com/office/drawing/2014/main" val="3974518088"/>
                    </a:ext>
                  </a:extLst>
                </a:gridCol>
                <a:gridCol w="666675">
                  <a:extLst>
                    <a:ext uri="{9D8B030D-6E8A-4147-A177-3AD203B41FA5}">
                      <a16:colId xmlns:a16="http://schemas.microsoft.com/office/drawing/2014/main" val="4115850585"/>
                    </a:ext>
                  </a:extLst>
                </a:gridCol>
                <a:gridCol w="666675">
                  <a:extLst>
                    <a:ext uri="{9D8B030D-6E8A-4147-A177-3AD203B41FA5}">
                      <a16:colId xmlns:a16="http://schemas.microsoft.com/office/drawing/2014/main" val="3804936864"/>
                    </a:ext>
                  </a:extLst>
                </a:gridCol>
                <a:gridCol w="666675">
                  <a:extLst>
                    <a:ext uri="{9D8B030D-6E8A-4147-A177-3AD203B41FA5}">
                      <a16:colId xmlns:a16="http://schemas.microsoft.com/office/drawing/2014/main" val="3458010147"/>
                    </a:ext>
                  </a:extLst>
                </a:gridCol>
                <a:gridCol w="666675">
                  <a:extLst>
                    <a:ext uri="{9D8B030D-6E8A-4147-A177-3AD203B41FA5}">
                      <a16:colId xmlns:a16="http://schemas.microsoft.com/office/drawing/2014/main" val="3516111349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50" dirty="0">
                          <a:solidFill>
                            <a:srgbClr val="FFFFFF"/>
                          </a:solidFill>
                          <a:effectLst/>
                        </a:rPr>
                        <a:t>格式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IE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Opera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Chrome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Safari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25898"/>
                  </a:ext>
                </a:extLst>
              </a:tr>
              <a:tr h="164881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 err="1">
                          <a:effectLst/>
                        </a:rPr>
                        <a:t>Ogg</a:t>
                      </a:r>
                      <a:endParaRPr lang="en-US" sz="105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No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>
                          <a:effectLst/>
                        </a:rPr>
                        <a:t>3.5+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>
                          <a:effectLst/>
                        </a:rPr>
                        <a:t>10.5+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>
                          <a:effectLst/>
                        </a:rPr>
                        <a:t>5.0+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No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85299"/>
                  </a:ext>
                </a:extLst>
              </a:tr>
              <a:tr h="164881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MPEG 4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 dirty="0">
                          <a:effectLst/>
                        </a:rPr>
                        <a:t>9.0+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No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No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>
                          <a:effectLst/>
                        </a:rPr>
                        <a:t>5.0+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>
                          <a:effectLst/>
                        </a:rPr>
                        <a:t>3.0+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7773"/>
                  </a:ext>
                </a:extLst>
              </a:tr>
              <a:tr h="164881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 err="1">
                          <a:effectLst/>
                        </a:rPr>
                        <a:t>WebM</a:t>
                      </a:r>
                      <a:endParaRPr lang="en-US" sz="105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No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 dirty="0">
                          <a:effectLst/>
                        </a:rPr>
                        <a:t>4.0+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 dirty="0">
                          <a:effectLst/>
                        </a:rPr>
                        <a:t>10.6+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50" dirty="0">
                          <a:effectLst/>
                        </a:rPr>
                        <a:t>6.0+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No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63C6-FED9-458A-A551-A505DB8A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&lt;video&gt; </a:t>
            </a:r>
            <a:r>
              <a:rPr lang="zh-CN" altLang="en-US" b="1" dirty="0"/>
              <a:t>标签的属性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0FDA-5D50-4683-9FF3-6DC0025D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属性	               值	                描述</a:t>
            </a:r>
          </a:p>
          <a:p>
            <a:r>
              <a:rPr lang="en-US" altLang="zh-CN" dirty="0" err="1"/>
              <a:t>Autoplay</a:t>
            </a:r>
            <a:r>
              <a:rPr lang="en-US" altLang="zh-CN" dirty="0"/>
              <a:t>      </a:t>
            </a:r>
            <a:r>
              <a:rPr lang="en-US" altLang="zh-CN" dirty="0" err="1"/>
              <a:t>autoplay</a:t>
            </a:r>
            <a:r>
              <a:rPr lang="en-US" altLang="zh-CN" dirty="0"/>
              <a:t>	</a:t>
            </a:r>
            <a:r>
              <a:rPr lang="zh-CN" altLang="en-US" dirty="0"/>
              <a:t>如果出现该属性，则视频在就绪后马上播放。</a:t>
            </a:r>
          </a:p>
          <a:p>
            <a:r>
              <a:rPr lang="en-US" altLang="zh-CN" dirty="0"/>
              <a:t>Controls       </a:t>
            </a:r>
            <a:r>
              <a:rPr lang="en-US" altLang="zh-CN" dirty="0" err="1"/>
              <a:t>controls</a:t>
            </a:r>
            <a:r>
              <a:rPr lang="en-US" altLang="zh-CN" dirty="0"/>
              <a:t>	</a:t>
            </a:r>
            <a:r>
              <a:rPr lang="zh-CN" altLang="en-US" dirty="0"/>
              <a:t>如果出现该属性，则向用户显示控件，比如播放按钮。</a:t>
            </a:r>
          </a:p>
          <a:p>
            <a:r>
              <a:rPr lang="en-US" altLang="zh-CN" dirty="0"/>
              <a:t>height	         pixels	                 </a:t>
            </a:r>
            <a:r>
              <a:rPr lang="zh-CN" altLang="en-US" dirty="0"/>
              <a:t>设置视频播放器的高度。</a:t>
            </a:r>
          </a:p>
          <a:p>
            <a:r>
              <a:rPr lang="en-US" altLang="zh-CN" dirty="0"/>
              <a:t>loop	         loop	                  </a:t>
            </a:r>
            <a:r>
              <a:rPr lang="zh-CN" altLang="en-US" dirty="0"/>
              <a:t>如果出现该属性，则当媒介文件完成播放后再次开始播放。</a:t>
            </a:r>
          </a:p>
          <a:p>
            <a:r>
              <a:rPr lang="en-US" altLang="zh-CN" dirty="0"/>
              <a:t>Preload        </a:t>
            </a:r>
            <a:r>
              <a:rPr lang="en-US" altLang="zh-CN" dirty="0" err="1"/>
              <a:t>preload</a:t>
            </a:r>
            <a:r>
              <a:rPr lang="en-US" altLang="zh-CN" dirty="0"/>
              <a:t>	</a:t>
            </a:r>
            <a:r>
              <a:rPr lang="zh-CN" altLang="en-US" dirty="0"/>
              <a:t>如果出现该属性，则视频在页面加载时进行加载，并预备播放。</a:t>
            </a:r>
          </a:p>
          <a:p>
            <a:pPr marL="0" indent="0">
              <a:buNone/>
            </a:pPr>
            <a:r>
              <a:rPr lang="zh-CN" altLang="en-US" dirty="0"/>
              <a:t>                                                        如果使用 </a:t>
            </a:r>
            <a:r>
              <a:rPr lang="en-US" altLang="zh-CN" dirty="0"/>
              <a:t>"</a:t>
            </a:r>
            <a:r>
              <a:rPr lang="en-US" altLang="zh-CN" dirty="0" err="1"/>
              <a:t>autoplay</a:t>
            </a:r>
            <a:r>
              <a:rPr lang="en-US" altLang="zh-CN" dirty="0"/>
              <a:t>"</a:t>
            </a:r>
            <a:r>
              <a:rPr lang="zh-CN" altLang="en-US" dirty="0"/>
              <a:t>，则忽略该属性。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	         </a:t>
            </a:r>
            <a:r>
              <a:rPr lang="en-US" altLang="zh-CN" dirty="0" err="1"/>
              <a:t>url</a:t>
            </a:r>
            <a:r>
              <a:rPr lang="en-US" altLang="zh-CN" dirty="0"/>
              <a:t>	                  </a:t>
            </a:r>
            <a:r>
              <a:rPr lang="zh-CN" altLang="en-US" dirty="0"/>
              <a:t>要播放的视频的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width	        pixels	                   </a:t>
            </a:r>
            <a:r>
              <a:rPr lang="zh-CN" altLang="en-US" dirty="0"/>
              <a:t>设置视频播放器的宽度。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 action="ppaction://hlinkfile"/>
              </a:rPr>
              <a:t>DEMO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7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BA711-8DA4-4993-998C-2CE41AB6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6733A5-634E-4E71-95E4-34588241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/>
              <a:t>&lt;audio controls="controls"&gt;</a:t>
            </a:r>
          </a:p>
          <a:p>
            <a:pPr marL="0" indent="0">
              <a:buNone/>
            </a:pPr>
            <a:r>
              <a:rPr lang="en-US" altLang="zh-CN" sz="1200" dirty="0"/>
              <a:t>  &lt;source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=“xxx.ogg" type="audio/</a:t>
            </a:r>
            <a:r>
              <a:rPr lang="en-US" altLang="zh-CN" sz="1200" dirty="0" err="1"/>
              <a:t>ogg</a:t>
            </a:r>
            <a:r>
              <a:rPr lang="en-US" altLang="zh-CN" sz="1200" dirty="0"/>
              <a:t>"&gt;</a:t>
            </a:r>
          </a:p>
          <a:p>
            <a:pPr marL="0" indent="0">
              <a:buNone/>
            </a:pPr>
            <a:r>
              <a:rPr lang="en-US" altLang="zh-CN" sz="1200" dirty="0"/>
              <a:t>  &lt;source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=“xxx.mp3" type="audio/mpeg"&gt;</a:t>
            </a:r>
          </a:p>
          <a:p>
            <a:pPr marL="0" indent="0">
              <a:buNone/>
            </a:pPr>
            <a:r>
              <a:rPr lang="en-US" altLang="zh-CN" sz="1200" dirty="0"/>
              <a:t>&lt;/audio&gt;</a:t>
            </a:r>
            <a:endParaRPr lang="zh-CN" altLang="en-US" sz="1200" dirty="0"/>
          </a:p>
        </p:txBody>
      </p:sp>
      <p:graphicFrame>
        <p:nvGraphicFramePr>
          <p:cNvPr id="10" name="内容占位符 4">
            <a:extLst>
              <a:ext uri="{FF2B5EF4-FFF2-40B4-BE49-F238E27FC236}">
                <a16:creationId xmlns:a16="http://schemas.microsoft.com/office/drawing/2014/main" id="{0EB1B3DA-D37E-4769-B5E7-F4D650869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365836"/>
              </p:ext>
            </p:extLst>
          </p:nvPr>
        </p:nvGraphicFramePr>
        <p:xfrm>
          <a:off x="539552" y="2643758"/>
          <a:ext cx="7560840" cy="1809750"/>
        </p:xfrm>
        <a:graphic>
          <a:graphicData uri="http://schemas.openxmlformats.org/drawingml/2006/table">
            <a:tbl>
              <a:tblPr/>
              <a:tblGrid>
                <a:gridCol w="1415339">
                  <a:extLst>
                    <a:ext uri="{9D8B030D-6E8A-4147-A177-3AD203B41FA5}">
                      <a16:colId xmlns:a16="http://schemas.microsoft.com/office/drawing/2014/main" val="1698640974"/>
                    </a:ext>
                  </a:extLst>
                </a:gridCol>
                <a:gridCol w="1415339">
                  <a:extLst>
                    <a:ext uri="{9D8B030D-6E8A-4147-A177-3AD203B41FA5}">
                      <a16:colId xmlns:a16="http://schemas.microsoft.com/office/drawing/2014/main" val="1731740878"/>
                    </a:ext>
                  </a:extLst>
                </a:gridCol>
                <a:gridCol w="1415339">
                  <a:extLst>
                    <a:ext uri="{9D8B030D-6E8A-4147-A177-3AD203B41FA5}">
                      <a16:colId xmlns:a16="http://schemas.microsoft.com/office/drawing/2014/main" val="81206237"/>
                    </a:ext>
                  </a:extLst>
                </a:gridCol>
                <a:gridCol w="1415339">
                  <a:extLst>
                    <a:ext uri="{9D8B030D-6E8A-4147-A177-3AD203B41FA5}">
                      <a16:colId xmlns:a16="http://schemas.microsoft.com/office/drawing/2014/main" val="4263781950"/>
                    </a:ext>
                  </a:extLst>
                </a:gridCol>
                <a:gridCol w="1415339">
                  <a:extLst>
                    <a:ext uri="{9D8B030D-6E8A-4147-A177-3AD203B41FA5}">
                      <a16:colId xmlns:a16="http://schemas.microsoft.com/office/drawing/2014/main" val="4156148635"/>
                    </a:ext>
                  </a:extLst>
                </a:gridCol>
                <a:gridCol w="484145">
                  <a:extLst>
                    <a:ext uri="{9D8B030D-6E8A-4147-A177-3AD203B41FA5}">
                      <a16:colId xmlns:a16="http://schemas.microsoft.com/office/drawing/2014/main" val="18972340"/>
                    </a:ext>
                  </a:extLst>
                </a:gridCol>
              </a:tblGrid>
              <a:tr h="517031">
                <a:tc>
                  <a:txBody>
                    <a:bodyPr/>
                    <a:lstStyle/>
                    <a:p>
                      <a:pPr algn="l" fontAlgn="base"/>
                      <a:b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IE 9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Firefox 3.5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Opera 10.5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Chrome 3.0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Safari 3.0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768808"/>
                  </a:ext>
                </a:extLst>
              </a:tr>
              <a:tr h="312054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Ogg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Vorbis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84263"/>
                  </a:ext>
                </a:extLst>
              </a:tr>
              <a:tr h="3120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MP3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0500"/>
                  </a:ext>
                </a:extLst>
              </a:tr>
              <a:tr h="3120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Wav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4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2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BA711-8DA4-4993-998C-2CE41AB6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E2622-9531-4435-8E18-10801D6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用于在网页上绘制图形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canvas </a:t>
            </a:r>
            <a:r>
              <a:rPr lang="zh-CN" altLang="en-US" dirty="0"/>
              <a:t>拥有多种绘制路径、矩形、圆形、字符以及添加图像的方法</a:t>
            </a:r>
          </a:p>
        </p:txBody>
      </p:sp>
    </p:spTree>
    <p:extLst>
      <p:ext uri="{BB962C8B-B14F-4D97-AF65-F5344CB8AC3E}">
        <p14:creationId xmlns:p14="http://schemas.microsoft.com/office/powerpoint/2010/main" val="385753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15C92-E55F-46AC-8AEE-43A742C3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20EE2-D36A-4E18-B8A1-A2F25EF6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906888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什么是</a:t>
            </a:r>
            <a:r>
              <a:rPr lang="en-US" altLang="zh-CN" b="1" dirty="0"/>
              <a:t>SVG</a:t>
            </a:r>
            <a:r>
              <a:rPr lang="zh-CN" altLang="en-US" b="1" dirty="0"/>
              <a:t>？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指可伸缩矢量图形 </a:t>
            </a:r>
            <a:r>
              <a:rPr lang="en-US" altLang="zh-CN" dirty="0"/>
              <a:t>(Scalable Vector Graphics)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用于定义用于网络的基于矢量的图形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使用 </a:t>
            </a:r>
            <a:r>
              <a:rPr lang="en-US" altLang="zh-CN" dirty="0"/>
              <a:t>XML </a:t>
            </a:r>
            <a:r>
              <a:rPr lang="zh-CN" altLang="en-US" dirty="0"/>
              <a:t>格式定义图形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图像在放大或改变尺寸的情况下其图形质量不会有损失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是万维网联盟的标准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SVG </a:t>
            </a:r>
            <a:r>
              <a:rPr lang="zh-CN" altLang="en-US" b="1" dirty="0"/>
              <a:t>的优势</a:t>
            </a:r>
          </a:p>
          <a:p>
            <a:r>
              <a:rPr lang="zh-CN" altLang="en-US" dirty="0"/>
              <a:t>与其他图像格式相比（比如 </a:t>
            </a:r>
            <a:r>
              <a:rPr lang="en-US" altLang="zh-CN" dirty="0"/>
              <a:t>JPEG </a:t>
            </a:r>
            <a:r>
              <a:rPr lang="zh-CN" altLang="en-US" dirty="0"/>
              <a:t>和 </a:t>
            </a:r>
            <a:r>
              <a:rPr lang="en-US" altLang="zh-CN" dirty="0"/>
              <a:t>GIF</a:t>
            </a:r>
            <a:r>
              <a:rPr lang="zh-CN" altLang="en-US" dirty="0"/>
              <a:t>），使用 </a:t>
            </a:r>
            <a:r>
              <a:rPr lang="en-US" altLang="zh-CN" dirty="0"/>
              <a:t>SVG </a:t>
            </a:r>
            <a:r>
              <a:rPr lang="zh-CN" altLang="en-US" dirty="0"/>
              <a:t>的优势在于：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图像可通过文本编辑器来创建和修改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图像可被搜索、索引、脚本化或压缩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是可伸缩的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图像可在任何的分辨率下被高质量地打印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可在图像质量不下降的情况下被放大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8C162C-661E-40C5-84A6-8FE556259CE1}"/>
              </a:ext>
            </a:extLst>
          </p:cNvPr>
          <p:cNvSpPr txBox="1"/>
          <p:nvPr/>
        </p:nvSpPr>
        <p:spPr>
          <a:xfrm>
            <a:off x="5220072" y="149163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浏览器支持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Internet Explorer 9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Firefox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Opera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Chrome </a:t>
            </a:r>
            <a:r>
              <a:rPr lang="zh-CN" altLang="en-US" dirty="0">
                <a:solidFill>
                  <a:schemeClr val="bg1"/>
                </a:solidFill>
              </a:rPr>
              <a:t>以及 </a:t>
            </a:r>
            <a:r>
              <a:rPr lang="en-US" altLang="zh-CN" dirty="0">
                <a:solidFill>
                  <a:schemeClr val="bg1"/>
                </a:solidFill>
              </a:rPr>
              <a:t>Safari </a:t>
            </a:r>
            <a:r>
              <a:rPr lang="zh-CN" altLang="en-US" dirty="0">
                <a:solidFill>
                  <a:schemeClr val="bg1"/>
                </a:solidFill>
              </a:rPr>
              <a:t>支持内联 </a:t>
            </a:r>
            <a:r>
              <a:rPr lang="en-US" altLang="zh-CN" dirty="0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5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F639-EC7E-41FE-8DED-B77C37DA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Canvas </a:t>
            </a:r>
            <a:r>
              <a:rPr lang="zh-CN" altLang="en-US" b="1" dirty="0"/>
              <a:t>与 </a:t>
            </a:r>
            <a:r>
              <a:rPr lang="en-US" altLang="zh-CN" b="1" dirty="0"/>
              <a:t>SVG </a:t>
            </a:r>
            <a:r>
              <a:rPr lang="zh-CN" altLang="en-US" b="1" dirty="0"/>
              <a:t>的比较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750A5-C897-4D7A-B106-149ADEA6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/>
              <a:t>Canvas</a:t>
            </a:r>
          </a:p>
          <a:p>
            <a:r>
              <a:rPr lang="zh-CN" altLang="en-US" sz="1200" dirty="0"/>
              <a:t>依赖分辨率</a:t>
            </a:r>
          </a:p>
          <a:p>
            <a:r>
              <a:rPr lang="zh-CN" altLang="en-US" sz="1200" dirty="0"/>
              <a:t>不支持事件处理器</a:t>
            </a:r>
          </a:p>
          <a:p>
            <a:r>
              <a:rPr lang="zh-CN" altLang="en-US" sz="1200" dirty="0"/>
              <a:t>弱的文本渲染能力</a:t>
            </a:r>
          </a:p>
          <a:p>
            <a:r>
              <a:rPr lang="zh-CN" altLang="en-US" sz="1200" dirty="0"/>
              <a:t>能够以 </a:t>
            </a:r>
            <a:r>
              <a:rPr lang="en-US" altLang="zh-CN" sz="1200" dirty="0"/>
              <a:t>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 </a:t>
            </a:r>
            <a:r>
              <a:rPr lang="zh-CN" altLang="en-US" sz="1200" dirty="0"/>
              <a:t>或 </a:t>
            </a:r>
            <a:r>
              <a:rPr lang="en-US" altLang="zh-CN" sz="1200" dirty="0"/>
              <a:t>.jpg </a:t>
            </a:r>
            <a:r>
              <a:rPr lang="zh-CN" altLang="en-US" sz="1200" dirty="0"/>
              <a:t>格式保存结果图像</a:t>
            </a:r>
          </a:p>
          <a:p>
            <a:r>
              <a:rPr lang="zh-CN" altLang="en-US" sz="1200" dirty="0"/>
              <a:t>最适合图像密集型的游戏，其中的许多对象会被频繁重绘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SVG</a:t>
            </a:r>
          </a:p>
          <a:p>
            <a:r>
              <a:rPr lang="zh-CN" altLang="en-US" sz="1200" dirty="0"/>
              <a:t>不依赖分辨率</a:t>
            </a:r>
          </a:p>
          <a:p>
            <a:r>
              <a:rPr lang="zh-CN" altLang="en-US" sz="1200" dirty="0"/>
              <a:t>支持事件处理器</a:t>
            </a:r>
          </a:p>
          <a:p>
            <a:r>
              <a:rPr lang="zh-CN" altLang="en-US" sz="1200" dirty="0"/>
              <a:t>最适合带有大型渲染区域的应用程序（比如谷歌地图）</a:t>
            </a:r>
          </a:p>
          <a:p>
            <a:r>
              <a:rPr lang="zh-CN" altLang="en-US" sz="1200" dirty="0"/>
              <a:t>复杂度高会减慢渲染速度（任何过度使用 </a:t>
            </a:r>
            <a:r>
              <a:rPr lang="en-US" altLang="zh-CN" sz="1200" dirty="0"/>
              <a:t>DOM </a:t>
            </a:r>
            <a:r>
              <a:rPr lang="zh-CN" altLang="en-US" sz="1200" dirty="0"/>
              <a:t>的应用都不快）</a:t>
            </a:r>
          </a:p>
          <a:p>
            <a:r>
              <a:rPr lang="zh-CN" altLang="en-US" sz="1200" dirty="0"/>
              <a:t>不适合游戏应用</a:t>
            </a:r>
          </a:p>
        </p:txBody>
      </p:sp>
    </p:spTree>
    <p:extLst>
      <p:ext uri="{BB962C8B-B14F-4D97-AF65-F5344CB8AC3E}">
        <p14:creationId xmlns:p14="http://schemas.microsoft.com/office/powerpoint/2010/main" val="19294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E5FB0-EC49-4589-9570-4A937103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 5 Web </a:t>
            </a:r>
            <a:r>
              <a:rPr lang="zh-CN" altLang="en-US" dirty="0"/>
              <a:t>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3C42E-36D2-4D3D-B725-E1E44781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方法存储的数据没有时间限制</a:t>
            </a:r>
            <a:endParaRPr lang="en-US" altLang="zh-CN" dirty="0"/>
          </a:p>
          <a:p>
            <a:r>
              <a:rPr lang="en-US" altLang="zh-CN" dirty="0" err="1"/>
              <a:t>sessionStorage</a:t>
            </a:r>
            <a:r>
              <a:rPr lang="en-US" altLang="zh-CN" dirty="0"/>
              <a:t> </a:t>
            </a:r>
            <a:r>
              <a:rPr lang="zh-CN" altLang="en-US" dirty="0"/>
              <a:t>方法针对一个 </a:t>
            </a:r>
            <a:r>
              <a:rPr lang="en-US" altLang="zh-CN" dirty="0"/>
              <a:t>session </a:t>
            </a:r>
            <a:r>
              <a:rPr lang="zh-CN" altLang="en-US" dirty="0"/>
              <a:t>进行数据存储。当用户关闭浏览器窗口后，数据会被删除。</a:t>
            </a:r>
          </a:p>
        </p:txBody>
      </p:sp>
    </p:spTree>
    <p:extLst>
      <p:ext uri="{BB962C8B-B14F-4D97-AF65-F5344CB8AC3E}">
        <p14:creationId xmlns:p14="http://schemas.microsoft.com/office/powerpoint/2010/main" val="73528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6106-CD46-4C47-8C3F-C205D8AE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常用新特性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44B59-CABF-4E6F-B10E-253879BA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选择器</a:t>
            </a:r>
          </a:p>
          <a:p>
            <a:r>
              <a:rPr lang="zh-CN" altLang="en-US" dirty="0"/>
              <a:t>框模型</a:t>
            </a:r>
          </a:p>
          <a:p>
            <a:r>
              <a:rPr lang="zh-CN" altLang="en-US" dirty="0"/>
              <a:t>背景和边框</a:t>
            </a:r>
          </a:p>
          <a:p>
            <a:r>
              <a:rPr lang="zh-CN" altLang="en-US" dirty="0"/>
              <a:t>文本效果</a:t>
            </a:r>
          </a:p>
          <a:p>
            <a:r>
              <a:rPr lang="en-US" altLang="zh-CN" dirty="0"/>
              <a:t>2D/3D </a:t>
            </a:r>
            <a:r>
              <a:rPr lang="zh-CN" altLang="en-US" dirty="0"/>
              <a:t>转换</a:t>
            </a:r>
          </a:p>
          <a:p>
            <a:r>
              <a:rPr lang="zh-CN" altLang="en-US" dirty="0"/>
              <a:t>动画</a:t>
            </a:r>
          </a:p>
          <a:p>
            <a:r>
              <a:rPr lang="zh-CN" altLang="en-US" dirty="0"/>
              <a:t>多列布局</a:t>
            </a:r>
          </a:p>
          <a:p>
            <a:r>
              <a:rPr lang="en-US" altLang="zh-CN" dirty="0"/>
              <a:t>Flex</a:t>
            </a:r>
            <a:r>
              <a:rPr lang="zh-CN" altLang="en-US" dirty="0"/>
              <a:t>弹性布局</a:t>
            </a:r>
          </a:p>
        </p:txBody>
      </p:sp>
    </p:spTree>
    <p:extLst>
      <p:ext uri="{BB962C8B-B14F-4D97-AF65-F5344CB8AC3E}">
        <p14:creationId xmlns:p14="http://schemas.microsoft.com/office/powerpoint/2010/main" val="204980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6EAE9E-419C-41AF-815B-1DFBB3D6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700087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/CSS3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应用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2698626"/>
            <a:ext cx="6400800" cy="62920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867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56333273"/>
              </p:ext>
            </p:extLst>
          </p:nvPr>
        </p:nvGraphicFramePr>
        <p:xfrm>
          <a:off x="1524000" y="739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691680" y="843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1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720" y="17863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2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D83C4F-73D8-4D61-A6DC-6F407C10623E}"/>
              </a:ext>
            </a:extLst>
          </p:cNvPr>
          <p:cNvSpPr/>
          <p:nvPr/>
        </p:nvSpPr>
        <p:spPr>
          <a:xfrm>
            <a:off x="2076627" y="275695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3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AA8B4-D915-4BC1-9253-AC2874BFB646}"/>
              </a:ext>
            </a:extLst>
          </p:cNvPr>
          <p:cNvSpPr/>
          <p:nvPr/>
        </p:nvSpPr>
        <p:spPr>
          <a:xfrm>
            <a:off x="1691680" y="36518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4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013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D739-A1E2-418D-8885-C09EAAFB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FA6A1-2DEE-4FA6-8E97-50338A32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b="1" dirty="0"/>
              <a:t>HTML5 </a:t>
            </a:r>
            <a:r>
              <a:rPr lang="zh-CN" altLang="en-US" sz="1500" b="1" dirty="0"/>
              <a:t>是下一代的 </a:t>
            </a:r>
            <a:r>
              <a:rPr lang="en-US" altLang="zh-CN" sz="1500" b="1" dirty="0"/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/>
              <a:t>什么是 </a:t>
            </a:r>
            <a:r>
              <a:rPr lang="en-US" altLang="zh-CN" sz="1500" b="1" dirty="0"/>
              <a:t>HTML5</a:t>
            </a:r>
            <a:r>
              <a:rPr lang="zh-CN" altLang="en-US" sz="1500" b="1" dirty="0"/>
              <a:t>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HTML5 </a:t>
            </a:r>
            <a:r>
              <a:rPr lang="zh-CN" altLang="en-US" sz="1500" dirty="0"/>
              <a:t>将成为 </a:t>
            </a:r>
            <a:r>
              <a:rPr lang="en-US" altLang="zh-CN" sz="1500" dirty="0"/>
              <a:t>HTML</a:t>
            </a:r>
            <a:r>
              <a:rPr lang="zh-CN" altLang="en-US" sz="1500" dirty="0"/>
              <a:t>、</a:t>
            </a:r>
            <a:r>
              <a:rPr lang="en-US" altLang="zh-CN" sz="1500" dirty="0"/>
              <a:t>XHTML </a:t>
            </a:r>
            <a:r>
              <a:rPr lang="zh-CN" altLang="en-US" sz="1500" dirty="0"/>
              <a:t>以及 </a:t>
            </a:r>
            <a:r>
              <a:rPr lang="en-US" altLang="zh-CN" sz="1500" dirty="0"/>
              <a:t>HTML DOM </a:t>
            </a:r>
            <a:r>
              <a:rPr lang="zh-CN" altLang="en-US" sz="1500" dirty="0"/>
              <a:t>的新标准。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HTML </a:t>
            </a:r>
            <a:r>
              <a:rPr lang="zh-CN" altLang="en-US" sz="1500" dirty="0"/>
              <a:t>的上一个版本诞生于 </a:t>
            </a:r>
            <a:r>
              <a:rPr lang="en-US" altLang="zh-CN" sz="1500" dirty="0"/>
              <a:t>1999 </a:t>
            </a:r>
            <a:r>
              <a:rPr lang="zh-CN" altLang="en-US" sz="1500" dirty="0"/>
              <a:t>年。自从那以后，</a:t>
            </a:r>
            <a:r>
              <a:rPr lang="en-US" altLang="zh-CN" sz="1500" dirty="0"/>
              <a:t>Web </a:t>
            </a:r>
            <a:r>
              <a:rPr lang="zh-CN" altLang="en-US" sz="1500" dirty="0"/>
              <a:t>世界已经经历了巨变。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HTML5 </a:t>
            </a:r>
            <a:r>
              <a:rPr lang="zh-CN" altLang="en-US" sz="1500" dirty="0"/>
              <a:t>仍处于完善之中。然而，大部分现代浏览器已经具备了某些 </a:t>
            </a:r>
            <a:r>
              <a:rPr lang="en-US" altLang="zh-CN" sz="1500" dirty="0"/>
              <a:t>HTML5 </a:t>
            </a:r>
            <a:r>
              <a:rPr lang="zh-CN" altLang="en-US" sz="1500" dirty="0"/>
              <a:t>支持。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7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63A74-FAEA-4628-8BBD-157BB27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253F7-924F-4B89-B73A-3C42B188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500" dirty="0"/>
              <a:t>HTML5 </a:t>
            </a:r>
            <a:r>
              <a:rPr lang="zh-CN" altLang="en-US" sz="1500" dirty="0"/>
              <a:t>建立的一些规则：</a:t>
            </a:r>
          </a:p>
          <a:p>
            <a:r>
              <a:rPr lang="zh-CN" altLang="en-US" sz="1500" dirty="0"/>
              <a:t>新特性应该基于 </a:t>
            </a:r>
            <a:r>
              <a:rPr lang="en-US" altLang="zh-CN" sz="1500" dirty="0"/>
              <a:t>HTML</a:t>
            </a:r>
            <a:r>
              <a:rPr lang="zh-CN" altLang="en-US" sz="1500" dirty="0"/>
              <a:t>、</a:t>
            </a:r>
            <a:r>
              <a:rPr lang="en-US" altLang="zh-CN" sz="1500" dirty="0"/>
              <a:t>CSS</a:t>
            </a:r>
            <a:r>
              <a:rPr lang="zh-CN" altLang="en-US" sz="1500" dirty="0"/>
              <a:t>、</a:t>
            </a:r>
            <a:r>
              <a:rPr lang="en-US" altLang="zh-CN" sz="1500" dirty="0"/>
              <a:t>DOM </a:t>
            </a:r>
            <a:r>
              <a:rPr lang="zh-CN" altLang="en-US" sz="1500" dirty="0"/>
              <a:t>以及 </a:t>
            </a:r>
            <a:r>
              <a:rPr lang="en-US" altLang="zh-CN" sz="1500" dirty="0"/>
              <a:t>JavaScript</a:t>
            </a:r>
            <a:r>
              <a:rPr lang="zh-CN" altLang="en-US" sz="1500" dirty="0"/>
              <a:t>。</a:t>
            </a:r>
          </a:p>
          <a:p>
            <a:r>
              <a:rPr lang="zh-CN" altLang="en-US" sz="1500" dirty="0"/>
              <a:t>减少对外部插件的需求（比如 </a:t>
            </a:r>
            <a:r>
              <a:rPr lang="en-US" altLang="zh-CN" sz="1500" dirty="0"/>
              <a:t>Flash</a:t>
            </a:r>
            <a:r>
              <a:rPr lang="zh-CN" altLang="en-US" sz="15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500" dirty="0"/>
              <a:t>更优秀的错误处理</a:t>
            </a:r>
          </a:p>
          <a:p>
            <a:r>
              <a:rPr lang="zh-CN" altLang="en-US" sz="1500" dirty="0"/>
              <a:t>更多取代脚本的标记</a:t>
            </a:r>
          </a:p>
          <a:p>
            <a:r>
              <a:rPr lang="en-US" altLang="zh-CN" sz="1500" dirty="0"/>
              <a:t>HTML5 </a:t>
            </a:r>
            <a:r>
              <a:rPr lang="zh-CN" altLang="en-US" sz="1500" dirty="0"/>
              <a:t>应该独立于设备</a:t>
            </a:r>
          </a:p>
          <a:p>
            <a:r>
              <a:rPr lang="zh-CN" altLang="en-US" sz="1500" dirty="0"/>
              <a:t>开发进程应对公众透明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43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FD2D-E2A0-4CB7-AC82-99F854BD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D1CA9-7456-42A1-A62F-FF29B4D6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最新版本的 </a:t>
            </a:r>
            <a:r>
              <a:rPr lang="en-US" altLang="zh-CN" sz="1400" dirty="0"/>
              <a:t>Safari</a:t>
            </a:r>
            <a:r>
              <a:rPr lang="zh-CN" altLang="en-US" sz="1400" dirty="0"/>
              <a:t>、</a:t>
            </a:r>
            <a:r>
              <a:rPr lang="en-US" altLang="zh-CN" sz="1400" dirty="0"/>
              <a:t>Chrome</a:t>
            </a:r>
            <a:r>
              <a:rPr lang="zh-CN" altLang="en-US" sz="1400" dirty="0"/>
              <a:t>、</a:t>
            </a:r>
            <a:r>
              <a:rPr lang="en-US" altLang="zh-CN" sz="1400" dirty="0"/>
              <a:t>Firefox </a:t>
            </a:r>
            <a:r>
              <a:rPr lang="zh-CN" altLang="en-US" sz="1400" dirty="0"/>
              <a:t>以及 </a:t>
            </a:r>
            <a:r>
              <a:rPr lang="en-US" altLang="zh-CN" sz="1400" dirty="0"/>
              <a:t>Opera </a:t>
            </a:r>
            <a:r>
              <a:rPr lang="zh-CN" altLang="en-US" sz="1400" dirty="0"/>
              <a:t>支持某些 </a:t>
            </a:r>
            <a:r>
              <a:rPr lang="en-US" altLang="zh-CN" sz="1400" dirty="0"/>
              <a:t>HTML5 </a:t>
            </a:r>
            <a:r>
              <a:rPr lang="zh-CN" altLang="en-US" sz="1400" dirty="0"/>
              <a:t>特性。</a:t>
            </a:r>
            <a:r>
              <a:rPr lang="en-US" altLang="zh-CN" sz="1400" dirty="0"/>
              <a:t>Internet Explorer 9 </a:t>
            </a:r>
            <a:r>
              <a:rPr lang="zh-CN" altLang="en-US" sz="1400" dirty="0"/>
              <a:t>将支持某些 </a:t>
            </a:r>
            <a:r>
              <a:rPr lang="en-US" altLang="zh-CN" sz="1400" dirty="0"/>
              <a:t>HTML5 </a:t>
            </a:r>
            <a:r>
              <a:rPr lang="zh-CN" altLang="en-US" sz="1400" dirty="0"/>
              <a:t>特性。</a:t>
            </a:r>
          </a:p>
        </p:txBody>
      </p:sp>
    </p:spTree>
    <p:extLst>
      <p:ext uri="{BB962C8B-B14F-4D97-AF65-F5344CB8AC3E}">
        <p14:creationId xmlns:p14="http://schemas.microsoft.com/office/powerpoint/2010/main" val="385281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BA27AF-DA47-4F6A-870C-C22B69F7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58306"/>
            <a:ext cx="7772400" cy="1021556"/>
          </a:xfrm>
        </p:spPr>
        <p:txBody>
          <a:bodyPr/>
          <a:lstStyle/>
          <a:p>
            <a:pPr algn="ctr"/>
            <a:r>
              <a:rPr lang="en-US" altLang="zh-CN" dirty="0"/>
              <a:t>H5</a:t>
            </a:r>
            <a:r>
              <a:rPr lang="zh-CN" altLang="en-US" dirty="0"/>
              <a:t>特性及应用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BB202-522F-46FE-9BDD-DAD3AA92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433165"/>
            <a:ext cx="7772400" cy="1125140"/>
          </a:xfrm>
        </p:spPr>
        <p:txBody>
          <a:bodyPr/>
          <a:lstStyle/>
          <a:p>
            <a:pPr algn="ctr"/>
            <a:r>
              <a:rPr lang="en-US" altLang="zh-CN" dirty="0"/>
              <a:t>H5</a:t>
            </a:r>
            <a:r>
              <a:rPr lang="zh-CN" altLang="en-US" dirty="0"/>
              <a:t>常用特性</a:t>
            </a:r>
          </a:p>
        </p:txBody>
      </p:sp>
    </p:spTree>
    <p:extLst>
      <p:ext uri="{BB962C8B-B14F-4D97-AF65-F5344CB8AC3E}">
        <p14:creationId xmlns:p14="http://schemas.microsoft.com/office/powerpoint/2010/main" val="31329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4F934-B20A-4EDC-8716-F672FF73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有趣的新特性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3121C-7EE3-4993-ABBC-3950C2BB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500" dirty="0"/>
              <a:t>用于绘画的 </a:t>
            </a:r>
            <a:r>
              <a:rPr lang="en-US" altLang="zh-CN" sz="1500" dirty="0"/>
              <a:t>canvas </a:t>
            </a:r>
            <a:r>
              <a:rPr lang="zh-CN" altLang="en-US" sz="1500" dirty="0"/>
              <a:t>元素</a:t>
            </a:r>
          </a:p>
          <a:p>
            <a:r>
              <a:rPr lang="zh-CN" altLang="en-US" sz="1500" dirty="0"/>
              <a:t>用于媒介回放的 </a:t>
            </a:r>
            <a:r>
              <a:rPr lang="en-US" altLang="zh-CN" sz="1500" dirty="0"/>
              <a:t>video </a:t>
            </a:r>
            <a:r>
              <a:rPr lang="zh-CN" altLang="en-US" sz="1500" dirty="0"/>
              <a:t>和 </a:t>
            </a:r>
            <a:r>
              <a:rPr lang="en-US" altLang="zh-CN" sz="1500" dirty="0"/>
              <a:t>audio </a:t>
            </a:r>
            <a:r>
              <a:rPr lang="zh-CN" altLang="en-US" sz="1500" dirty="0"/>
              <a:t>元素</a:t>
            </a:r>
          </a:p>
          <a:p>
            <a:r>
              <a:rPr lang="zh-CN" altLang="en-US" sz="1500" dirty="0"/>
              <a:t>对本地离线存储的更好的支持：</a:t>
            </a:r>
            <a:r>
              <a:rPr lang="en-US" altLang="zh-CN" sz="1500" dirty="0" err="1"/>
              <a:t>localStorage</a:t>
            </a:r>
            <a:r>
              <a:rPr lang="zh-CN" altLang="en-US" sz="1500"/>
              <a:t>、</a:t>
            </a:r>
            <a:r>
              <a:rPr lang="en-US" altLang="zh-CN" sz="1500"/>
              <a:t>sessionStorage</a:t>
            </a:r>
            <a:endParaRPr lang="zh-CN" altLang="en-US" sz="1500" dirty="0"/>
          </a:p>
          <a:p>
            <a:r>
              <a:rPr lang="zh-CN" altLang="en-US" sz="1500" dirty="0"/>
              <a:t>新的特殊内容元素，比如 </a:t>
            </a:r>
            <a:r>
              <a:rPr lang="en-US" altLang="zh-CN" sz="1500" dirty="0"/>
              <a:t>article</a:t>
            </a:r>
            <a:r>
              <a:rPr lang="zh-CN" altLang="en-US" sz="1500" dirty="0"/>
              <a:t>、</a:t>
            </a:r>
            <a:r>
              <a:rPr lang="en-US" altLang="zh-CN" sz="1500" dirty="0"/>
              <a:t>footer</a:t>
            </a:r>
            <a:r>
              <a:rPr lang="zh-CN" altLang="en-US" sz="1500" dirty="0"/>
              <a:t>、</a:t>
            </a:r>
            <a:r>
              <a:rPr lang="en-US" altLang="zh-CN" sz="1500" dirty="0"/>
              <a:t>header</a:t>
            </a:r>
            <a:r>
              <a:rPr lang="zh-CN" altLang="en-US" sz="1500" dirty="0"/>
              <a:t>、</a:t>
            </a:r>
            <a:r>
              <a:rPr lang="en-US" altLang="zh-CN" sz="1500" dirty="0" err="1"/>
              <a:t>nav</a:t>
            </a:r>
            <a:r>
              <a:rPr lang="zh-CN" altLang="en-US" sz="1500" dirty="0"/>
              <a:t>、</a:t>
            </a:r>
            <a:r>
              <a:rPr lang="en-US" altLang="zh-CN" sz="1500" dirty="0"/>
              <a:t>section</a:t>
            </a:r>
          </a:p>
          <a:p>
            <a:r>
              <a:rPr lang="zh-CN" altLang="en-US" sz="1500" dirty="0"/>
              <a:t>新的表单控件，比如 </a:t>
            </a:r>
            <a:r>
              <a:rPr lang="en-US" altLang="zh-CN" sz="1500" dirty="0"/>
              <a:t>calendar</a:t>
            </a:r>
            <a:r>
              <a:rPr lang="zh-CN" altLang="en-US" sz="1500" dirty="0"/>
              <a:t>、</a:t>
            </a:r>
            <a:r>
              <a:rPr lang="en-US" altLang="zh-CN" sz="1500" dirty="0"/>
              <a:t>date</a:t>
            </a:r>
            <a:r>
              <a:rPr lang="zh-CN" altLang="en-US" sz="1500" dirty="0"/>
              <a:t>、</a:t>
            </a:r>
            <a:r>
              <a:rPr lang="en-US" altLang="zh-CN" sz="1500" dirty="0"/>
              <a:t>time</a:t>
            </a:r>
            <a:r>
              <a:rPr lang="zh-CN" altLang="en-US" sz="1500" dirty="0"/>
              <a:t>、</a:t>
            </a:r>
            <a:r>
              <a:rPr lang="en-US" altLang="zh-CN" sz="1500" dirty="0"/>
              <a:t>email</a:t>
            </a:r>
            <a:r>
              <a:rPr lang="zh-CN" altLang="en-US" sz="1500" dirty="0"/>
              <a:t>、</a:t>
            </a:r>
            <a:r>
              <a:rPr lang="en-US" altLang="zh-CN" sz="1500" dirty="0" err="1"/>
              <a:t>url</a:t>
            </a:r>
            <a:r>
              <a:rPr lang="zh-CN" altLang="en-US" sz="1500" dirty="0"/>
              <a:t>、</a:t>
            </a:r>
            <a:r>
              <a:rPr lang="en-US" altLang="zh-CN" sz="1500" dirty="0"/>
              <a:t>search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0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1EA9B1-D6CE-484C-9E9D-BDFFEE0B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新特性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8FEC17-3389-4D17-AB0C-279D52B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0150"/>
            <a:ext cx="4392488" cy="394334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新增标签：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500" dirty="0"/>
              <a:t>&lt;article&gt;  </a:t>
            </a:r>
            <a:r>
              <a:rPr lang="zh-CN" altLang="en-US" sz="2500" dirty="0"/>
              <a:t>定义文章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&lt;aside&gt; </a:t>
            </a:r>
            <a:r>
              <a:rPr lang="zh-CN" altLang="en-US" sz="2500" dirty="0"/>
              <a:t>定义页面内容之外的内容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&lt;audio&gt; </a:t>
            </a:r>
            <a:r>
              <a:rPr lang="zh-CN" altLang="en-US" sz="2500" dirty="0"/>
              <a:t>定义声音内容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</a:t>
            </a:r>
            <a:r>
              <a:rPr lang="en-US" altLang="zh-CN" sz="2500" dirty="0" err="1"/>
              <a:t>bdi</a:t>
            </a:r>
            <a:r>
              <a:rPr lang="en-US" altLang="zh-CN" sz="2500" dirty="0"/>
              <a:t>&gt; </a:t>
            </a:r>
            <a:r>
              <a:rPr lang="zh-CN" altLang="en-US" sz="2500" dirty="0"/>
              <a:t>定义文本的文本方向，使其脱离其周围文本的方向设置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&lt;canvas&gt; </a:t>
            </a:r>
            <a:r>
              <a:rPr lang="zh-CN" altLang="en-US" sz="2500" dirty="0"/>
              <a:t>定义图形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&lt;command&gt; </a:t>
            </a:r>
            <a:r>
              <a:rPr lang="zh-CN" altLang="en-US" sz="2500" dirty="0"/>
              <a:t>定义命令按钮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</a:t>
            </a:r>
            <a:r>
              <a:rPr lang="en-US" altLang="zh-CN" sz="2500" dirty="0" err="1"/>
              <a:t>datalist</a:t>
            </a:r>
            <a:r>
              <a:rPr lang="en-US" altLang="zh-CN" sz="2500" dirty="0"/>
              <a:t>&gt; </a:t>
            </a:r>
            <a:r>
              <a:rPr lang="zh-CN" altLang="en-US" sz="2500" dirty="0"/>
              <a:t>定义下拉列表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&lt;details&gt;</a:t>
            </a:r>
            <a:r>
              <a:rPr lang="zh-CN" altLang="en-US" sz="2500" dirty="0"/>
              <a:t>定义元素的细节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&lt;dialog&gt; </a:t>
            </a:r>
            <a:r>
              <a:rPr lang="zh-CN" altLang="en-US" sz="2500" dirty="0"/>
              <a:t>定义对话框或窗口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&lt;embed&gt; </a:t>
            </a:r>
            <a:r>
              <a:rPr lang="zh-CN" altLang="en-US" sz="2500" dirty="0"/>
              <a:t>定义外部交互内容或插件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</a:t>
            </a:r>
            <a:r>
              <a:rPr lang="en-US" altLang="zh-CN" sz="2500" dirty="0" err="1"/>
              <a:t>figcaption</a:t>
            </a:r>
            <a:r>
              <a:rPr lang="en-US" altLang="zh-CN" sz="2500" dirty="0"/>
              <a:t>&gt; </a:t>
            </a:r>
            <a:r>
              <a:rPr lang="zh-CN" altLang="en-US" sz="2500" dirty="0"/>
              <a:t>定义</a:t>
            </a:r>
            <a:r>
              <a:rPr lang="en-US" altLang="zh-CN" sz="2500" dirty="0"/>
              <a:t>figure</a:t>
            </a:r>
            <a:r>
              <a:rPr lang="zh-CN" altLang="en-US" sz="2500" dirty="0"/>
              <a:t>元素的标题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&lt;figure&gt; </a:t>
            </a:r>
            <a:r>
              <a:rPr lang="zh-CN" altLang="en-US" sz="2500" dirty="0"/>
              <a:t>定义媒介内容的分组，以及它们的标题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C9E19-7797-4D4F-B9F2-59D95A23640F}"/>
              </a:ext>
            </a:extLst>
          </p:cNvPr>
          <p:cNvSpPr txBox="1"/>
          <p:nvPr/>
        </p:nvSpPr>
        <p:spPr>
          <a:xfrm>
            <a:off x="4644008" y="59737"/>
            <a:ext cx="4032448" cy="504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&lt;footer&gt;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&lt;header&gt;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&lt;keygen&gt;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定义生成密钥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定义有记号的文本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&lt;meter&gt;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定义预定义范围内的度量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定义导航链接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&lt;output&gt;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定义的一些类型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&lt;progress&gt;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定义任何类型的任务的进度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定义若浏览器不支持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元素显示的内容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注释的解释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&lt;ruby&gt;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&lt;section&gt;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定义文档中的节、区段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&lt;source&gt;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定义媒介源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&lt;summary&gt;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元素定义可见的标题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定义日期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&lt;track&gt;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定义用在媒体播放器中的文本轨道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定义可能的换行符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08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</TotalTime>
  <Words>1013</Words>
  <Application>Microsoft Office PowerPoint</Application>
  <PresentationFormat>全屏显示(16:9)</PresentationFormat>
  <Paragraphs>200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PingFangSC-Regular</vt:lpstr>
      <vt:lpstr>宋体</vt:lpstr>
      <vt:lpstr>微软雅黑</vt:lpstr>
      <vt:lpstr>Arial</vt:lpstr>
      <vt:lpstr>Calibri</vt:lpstr>
      <vt:lpstr>Office 主题​​</vt:lpstr>
      <vt:lpstr>PowerPoint 演示文稿</vt:lpstr>
      <vt:lpstr>H5/CSS3应用</vt:lpstr>
      <vt:lpstr>PowerPoint 演示文稿</vt:lpstr>
      <vt:lpstr>简介</vt:lpstr>
      <vt:lpstr>规则</vt:lpstr>
      <vt:lpstr>浏览器支持</vt:lpstr>
      <vt:lpstr>H5特性及应用</vt:lpstr>
      <vt:lpstr>有趣的新特性</vt:lpstr>
      <vt:lpstr>Html5新特性</vt:lpstr>
      <vt:lpstr>Video 视频</vt:lpstr>
      <vt:lpstr>&lt;video&gt; 标签的属性</vt:lpstr>
      <vt:lpstr>audio</vt:lpstr>
      <vt:lpstr>canvas</vt:lpstr>
      <vt:lpstr>SVG</vt:lpstr>
      <vt:lpstr>Canvas 与 SVG 的比较</vt:lpstr>
      <vt:lpstr>HTML 5 Web 存储</vt:lpstr>
      <vt:lpstr>CSS3常用新特性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无线事业部-牛提罚01515</cp:lastModifiedBy>
  <cp:revision>1414</cp:revision>
  <dcterms:created xsi:type="dcterms:W3CDTF">2012-08-21T00:43:05Z</dcterms:created>
  <dcterms:modified xsi:type="dcterms:W3CDTF">2017-07-13T09:46:14Z</dcterms:modified>
</cp:coreProperties>
</file>