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6" r:id="rId2"/>
    <p:sldId id="261" r:id="rId3"/>
    <p:sldId id="303" r:id="rId4"/>
    <p:sldId id="354" r:id="rId5"/>
    <p:sldId id="347" r:id="rId6"/>
    <p:sldId id="352" r:id="rId7"/>
    <p:sldId id="353" r:id="rId8"/>
    <p:sldId id="308" r:id="rId9"/>
    <p:sldId id="309" r:id="rId10"/>
    <p:sldId id="310" r:id="rId11"/>
    <p:sldId id="312" r:id="rId12"/>
    <p:sldId id="313" r:id="rId13"/>
    <p:sldId id="314" r:id="rId14"/>
    <p:sldId id="349" r:id="rId15"/>
    <p:sldId id="348" r:id="rId16"/>
    <p:sldId id="350" r:id="rId17"/>
    <p:sldId id="315" r:id="rId18"/>
    <p:sldId id="311" r:id="rId19"/>
    <p:sldId id="316" r:id="rId20"/>
    <p:sldId id="317" r:id="rId21"/>
    <p:sldId id="351" r:id="rId22"/>
    <p:sldId id="257" r:id="rId23"/>
    <p:sldId id="260" r:id="rId24"/>
    <p:sldId id="325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4D0"/>
    <a:srgbClr val="767676"/>
    <a:srgbClr val="E6E6E6"/>
    <a:srgbClr val="FAFAFA"/>
    <a:srgbClr val="EE0F6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 autoAdjust="0"/>
    <p:restoredTop sz="79310" autoAdjust="0"/>
  </p:normalViewPr>
  <p:slideViewPr>
    <p:cSldViewPr>
      <p:cViewPr>
        <p:scale>
          <a:sx n="162" d="100"/>
          <a:sy n="162" d="100"/>
        </p:scale>
        <p:origin x="-108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0B821-444D-4194-9974-068682AEC23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9BBA-F59A-41FC-80D8-0DBBBE4C51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2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07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76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9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50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10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71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33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05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72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35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2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71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24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27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07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8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7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4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9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8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1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0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0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0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6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2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7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6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2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8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E6E6E6"/>
          </a:fgClr>
          <a:bgClr>
            <a:srgbClr val="FAFAF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ABC6-8DE9-497E-B13B-CF0BA07D8BC9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055"/>
            <a:ext cx="1563154" cy="4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2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13558710">
            <a:off x="7777765" y="-623661"/>
            <a:ext cx="1198993" cy="3096344"/>
          </a:xfrm>
          <a:prstGeom prst="triangle">
            <a:avLst>
              <a:gd name="adj" fmla="val 65111"/>
            </a:avLst>
          </a:pr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49041" y="2146300"/>
            <a:ext cx="4533900" cy="2997200"/>
          </a:xfrm>
          <a:custGeom>
            <a:avLst/>
            <a:gdLst>
              <a:gd name="connsiteX0" fmla="*/ 1638300 w 4533900"/>
              <a:gd name="connsiteY0" fmla="*/ 0 h 2997200"/>
              <a:gd name="connsiteX1" fmla="*/ 4533900 w 4533900"/>
              <a:gd name="connsiteY1" fmla="*/ 762000 h 2997200"/>
              <a:gd name="connsiteX2" fmla="*/ 0 w 4533900"/>
              <a:gd name="connsiteY2" fmla="*/ 2997200 h 2997200"/>
              <a:gd name="connsiteX3" fmla="*/ 1638300 w 4533900"/>
              <a:gd name="connsiteY3" fmla="*/ 0 h 299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997200">
                <a:moveTo>
                  <a:pt x="1638300" y="0"/>
                </a:moveTo>
                <a:lnTo>
                  <a:pt x="4533900" y="762000"/>
                </a:lnTo>
                <a:lnTo>
                  <a:pt x="0" y="2997200"/>
                </a:lnTo>
                <a:lnTo>
                  <a:pt x="163830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461187"/>
            <a:ext cx="3435179" cy="3682313"/>
          </a:xfrm>
          <a:custGeom>
            <a:avLst/>
            <a:gdLst>
              <a:gd name="connsiteX0" fmla="*/ 0 w 3435179"/>
              <a:gd name="connsiteY0" fmla="*/ 3657600 h 3682313"/>
              <a:gd name="connsiteX1" fmla="*/ 1754660 w 3435179"/>
              <a:gd name="connsiteY1" fmla="*/ 3682313 h 3682313"/>
              <a:gd name="connsiteX2" fmla="*/ 3385752 w 3435179"/>
              <a:gd name="connsiteY2" fmla="*/ 630194 h 3682313"/>
              <a:gd name="connsiteX3" fmla="*/ 3435179 w 3435179"/>
              <a:gd name="connsiteY3" fmla="*/ 0 h 3682313"/>
              <a:gd name="connsiteX4" fmla="*/ 12357 w 3435179"/>
              <a:gd name="connsiteY4" fmla="*/ 2792627 h 3682313"/>
              <a:gd name="connsiteX5" fmla="*/ 0 w 3435179"/>
              <a:gd name="connsiteY5" fmla="*/ 3657600 h 368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5179" h="3682313">
                <a:moveTo>
                  <a:pt x="0" y="3657600"/>
                </a:moveTo>
                <a:lnTo>
                  <a:pt x="1754660" y="3682313"/>
                </a:lnTo>
                <a:lnTo>
                  <a:pt x="3385752" y="630194"/>
                </a:lnTo>
                <a:lnTo>
                  <a:pt x="3435179" y="0"/>
                </a:lnTo>
                <a:lnTo>
                  <a:pt x="12357" y="2792627"/>
                </a:lnTo>
                <a:lnTo>
                  <a:pt x="0" y="3657600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512631" y="-259493"/>
            <a:ext cx="3303573" cy="2100649"/>
          </a:xfrm>
          <a:custGeom>
            <a:avLst/>
            <a:gdLst>
              <a:gd name="connsiteX0" fmla="*/ 0 w 3225113"/>
              <a:gd name="connsiteY0" fmla="*/ 1692876 h 2100649"/>
              <a:gd name="connsiteX1" fmla="*/ 1556951 w 3225113"/>
              <a:gd name="connsiteY1" fmla="*/ 2100649 h 2100649"/>
              <a:gd name="connsiteX2" fmla="*/ 3225113 w 3225113"/>
              <a:gd name="connsiteY2" fmla="*/ 0 h 2100649"/>
              <a:gd name="connsiteX3" fmla="*/ 0 w 3225113"/>
              <a:gd name="connsiteY3" fmla="*/ 1692876 h 21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113" h="2100649">
                <a:moveTo>
                  <a:pt x="0" y="1692876"/>
                </a:moveTo>
                <a:lnTo>
                  <a:pt x="1556951" y="2100649"/>
                </a:lnTo>
                <a:lnTo>
                  <a:pt x="3225113" y="0"/>
                </a:lnTo>
                <a:lnTo>
                  <a:pt x="0" y="1692876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 rot="934107">
            <a:off x="3353940" y="1616698"/>
            <a:ext cx="484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基础 </a:t>
            </a:r>
            <a:r>
              <a:rPr lang="en-US" altLang="zh-CN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 rot="934107">
            <a:off x="3678132" y="2148449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市场中心 </a:t>
            </a:r>
            <a:r>
              <a:rPr lang="en-US" altLang="zh-CN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沈</a:t>
            </a:r>
            <a:r>
              <a:rPr lang="zh-CN" altLang="en-US" sz="2000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冲</a:t>
            </a:r>
            <a:endParaRPr lang="zh-CN" altLang="en-US" sz="2000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4515966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市场</a:t>
            </a:r>
            <a:r>
              <a:rPr lang="zh-CN" altLang="en-US" sz="12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中心 </a:t>
            </a:r>
            <a:r>
              <a:rPr lang="en-US" altLang="zh-CN" sz="12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2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前端框架组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" y="1395538"/>
            <a:ext cx="3743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4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9974" y="936723"/>
            <a:ext cx="0" cy="3078262"/>
          </a:xfrm>
          <a:prstGeom prst="line">
            <a:avLst/>
          </a:prstGeom>
          <a:ln w="12700">
            <a:solidFill>
              <a:srgbClr val="7676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598478"/>
            <a:ext cx="46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浮动介绍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43753" y="771550"/>
            <a:ext cx="63166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float/</a:t>
            </a: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文档流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f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loat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left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right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none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inherit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什么是浮动：使元素脱离文档流，按照指定方向发生移动，遇到父级边界或者相邻浮动元素停了下来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文档流是文档中可显示对象在排列时所占的位置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clear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right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both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none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inherit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元素的某个方向上不能有浮动元素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lear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both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在左右两侧均不允许浮动元素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5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9974" y="936723"/>
            <a:ext cx="0" cy="3078262"/>
          </a:xfrm>
          <a:prstGeom prst="line">
            <a:avLst/>
          </a:prstGeom>
          <a:ln w="12700">
            <a:solidFill>
              <a:srgbClr val="7676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598478"/>
            <a:ext cx="46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浮动特性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39752" y="1113729"/>
            <a:ext cx="492397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块在一排显示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行内元素支持宽高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默认内容撑开宽度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脱离文档流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提升层级半层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50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628650"/>
            <a:ext cx="2271" cy="4154951"/>
          </a:xfrm>
          <a:prstGeom prst="line">
            <a:avLst/>
          </a:prstGeom>
          <a:ln w="12700">
            <a:solidFill>
              <a:srgbClr val="7676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875477"/>
            <a:ext cx="46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清除浮动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9406" y="790216"/>
            <a:ext cx="596303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加高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父级浮动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inline-block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清除浮动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空标签清除浮动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Br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清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浮动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overflow:hidden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after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伪类清浮动方法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dirty="0" err="1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clear:after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{content: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“”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r>
              <a:rPr lang="en-US" altLang="zh-CN" dirty="0" err="1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display:blcok;clear:both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;}.clear{zoom:1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}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5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7522" y="1635646"/>
            <a:ext cx="78669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BFC</a:t>
            </a: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(Block</a:t>
            </a: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Formatting</a:t>
            </a: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Context)</a:t>
            </a: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solidFill>
                  <a:srgbClr val="767676"/>
                </a:solidFill>
              </a:rPr>
              <a:t>直译为</a:t>
            </a:r>
            <a:r>
              <a:rPr lang="zh-CN" altLang="en-US" dirty="0">
                <a:solidFill>
                  <a:srgbClr val="767676"/>
                </a:solidFill>
              </a:rPr>
              <a:t>“</a:t>
            </a:r>
            <a:r>
              <a:rPr lang="zh-CN" altLang="en-US" dirty="0" smtClean="0">
                <a:solidFill>
                  <a:srgbClr val="767676"/>
                </a:solidFill>
              </a:rPr>
              <a:t>块级</a:t>
            </a:r>
            <a:r>
              <a:rPr lang="zh-CN" altLang="en-US" dirty="0">
                <a:solidFill>
                  <a:srgbClr val="767676"/>
                </a:solidFill>
              </a:rPr>
              <a:t>格式化</a:t>
            </a:r>
            <a:r>
              <a:rPr lang="zh-CN" altLang="en-US" dirty="0" smtClean="0">
                <a:solidFill>
                  <a:srgbClr val="767676"/>
                </a:solidFill>
              </a:rPr>
              <a:t>上下文</a:t>
            </a:r>
            <a:r>
              <a:rPr lang="zh-CN" altLang="en-US" dirty="0">
                <a:solidFill>
                  <a:srgbClr val="767676"/>
                </a:solidFill>
              </a:rPr>
              <a:t>”</a:t>
            </a:r>
            <a:r>
              <a:rPr lang="zh-CN" altLang="en-US" dirty="0" smtClean="0">
                <a:solidFill>
                  <a:srgbClr val="767676"/>
                </a:solidFill>
              </a:rPr>
              <a:t>。</a:t>
            </a:r>
            <a:endParaRPr lang="en-US" altLang="zh-CN" dirty="0" smtClean="0">
              <a:solidFill>
                <a:srgbClr val="767676"/>
              </a:solidFill>
            </a:endParaRPr>
          </a:p>
          <a:p>
            <a:pPr marL="342900" lvl="0" indent="-342900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767676"/>
                </a:solidFill>
              </a:rPr>
              <a:t>它</a:t>
            </a:r>
            <a:r>
              <a:rPr lang="zh-CN" altLang="en-US" dirty="0">
                <a:solidFill>
                  <a:srgbClr val="767676"/>
                </a:solidFill>
              </a:rPr>
              <a:t>是一个独立的渲染区域，</a:t>
            </a:r>
            <a:r>
              <a:rPr lang="zh-CN" altLang="en-US" dirty="0" smtClean="0">
                <a:solidFill>
                  <a:srgbClr val="767676"/>
                </a:solidFill>
              </a:rPr>
              <a:t>只有块级盒子参与</a:t>
            </a:r>
            <a:r>
              <a:rPr lang="zh-CN" altLang="en-US" dirty="0">
                <a:solidFill>
                  <a:srgbClr val="767676"/>
                </a:solidFill>
              </a:rPr>
              <a:t>， </a:t>
            </a:r>
            <a:endParaRPr lang="en-US" altLang="zh-CN" dirty="0" smtClean="0">
              <a:solidFill>
                <a:srgbClr val="767676"/>
              </a:solidFill>
            </a:endParaRPr>
          </a:p>
          <a:p>
            <a:pPr marL="342900" lvl="0" indent="-342900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767676"/>
                </a:solidFill>
              </a:rPr>
              <a:t>它</a:t>
            </a:r>
            <a:r>
              <a:rPr lang="zh-CN" altLang="en-US" dirty="0">
                <a:solidFill>
                  <a:srgbClr val="767676"/>
                </a:solidFill>
              </a:rPr>
              <a:t>规定了内部</a:t>
            </a:r>
            <a:r>
              <a:rPr lang="zh-CN" altLang="en-US" dirty="0" smtClean="0">
                <a:solidFill>
                  <a:srgbClr val="767676"/>
                </a:solidFill>
              </a:rPr>
              <a:t>的块级盒子如何</a:t>
            </a:r>
            <a:r>
              <a:rPr lang="zh-CN" altLang="en-US" dirty="0">
                <a:solidFill>
                  <a:srgbClr val="767676"/>
                </a:solidFill>
              </a:rPr>
              <a:t>布局，并且与这个区域外部</a:t>
            </a:r>
            <a:r>
              <a:rPr lang="zh-CN" altLang="en-US" dirty="0" smtClean="0">
                <a:solidFill>
                  <a:srgbClr val="767676"/>
                </a:solidFill>
              </a:rPr>
              <a:t>毫不相干。</a:t>
            </a:r>
            <a:endParaRPr lang="en-US" altLang="zh-CN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755576" y="909618"/>
            <a:ext cx="218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BFC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29A4D0"/>
                </a:solidFill>
                <a:latin typeface="微软雅黑" pitchFamily="34" charset="-122"/>
                <a:ea typeface="微软雅黑" pitchFamily="34" charset="-122"/>
              </a:rPr>
              <a:t>标准浏览器</a:t>
            </a:r>
            <a:endParaRPr lang="en-US" altLang="zh-CN" b="1" dirty="0" smtClean="0">
              <a:solidFill>
                <a:srgbClr val="29A4D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6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55576" y="1563638"/>
            <a:ext cx="66466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float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的值不为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none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overflow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的值不为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visible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display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的值为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table-</a:t>
            </a:r>
            <a:r>
              <a:rPr lang="en-US" altLang="zh-CN" dirty="0" err="1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cell,table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en-US" altLang="zh-CN" dirty="0" err="1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caption,inline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-block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position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的值不为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relative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static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 err="1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width|height|min-width|min-height</a:t>
            </a:r>
            <a:r>
              <a:rPr lang="en-US" altLang="zh-CN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(!auto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)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755576" y="909618"/>
            <a:ext cx="218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BFC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生成规则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0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55576" y="1419622"/>
            <a:ext cx="6984776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767676"/>
                </a:solidFill>
              </a:rPr>
              <a:t>内部的</a:t>
            </a:r>
            <a:r>
              <a:rPr lang="en-US" altLang="zh-CN" dirty="0">
                <a:solidFill>
                  <a:srgbClr val="767676"/>
                </a:solidFill>
              </a:rPr>
              <a:t>Box</a:t>
            </a:r>
            <a:r>
              <a:rPr lang="zh-CN" altLang="en-US" dirty="0">
                <a:solidFill>
                  <a:srgbClr val="767676"/>
                </a:solidFill>
              </a:rPr>
              <a:t>会在垂直方向，一个接一个地放置。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767676"/>
                </a:solidFill>
              </a:rPr>
              <a:t>Box</a:t>
            </a:r>
            <a:r>
              <a:rPr lang="zh-CN" altLang="en-US" dirty="0">
                <a:solidFill>
                  <a:srgbClr val="767676"/>
                </a:solidFill>
              </a:rPr>
              <a:t>垂直方向的距离由</a:t>
            </a:r>
            <a:r>
              <a:rPr lang="en-US" altLang="zh-CN" dirty="0">
                <a:solidFill>
                  <a:srgbClr val="767676"/>
                </a:solidFill>
              </a:rPr>
              <a:t>margin</a:t>
            </a:r>
            <a:r>
              <a:rPr lang="zh-CN" altLang="en-US" dirty="0">
                <a:solidFill>
                  <a:srgbClr val="767676"/>
                </a:solidFill>
              </a:rPr>
              <a:t>决定</a:t>
            </a:r>
            <a:r>
              <a:rPr lang="zh-CN" altLang="en-US" dirty="0" smtClean="0">
                <a:solidFill>
                  <a:srgbClr val="767676"/>
                </a:solidFill>
              </a:rPr>
              <a:t>。两</a:t>
            </a:r>
            <a:r>
              <a:rPr lang="zh-CN" altLang="en-US" dirty="0">
                <a:solidFill>
                  <a:srgbClr val="767676"/>
                </a:solidFill>
              </a:rPr>
              <a:t>个相邻</a:t>
            </a:r>
            <a:r>
              <a:rPr lang="en-US" altLang="zh-CN" dirty="0">
                <a:solidFill>
                  <a:srgbClr val="767676"/>
                </a:solidFill>
              </a:rPr>
              <a:t>Box</a:t>
            </a:r>
            <a:r>
              <a:rPr lang="zh-CN" altLang="en-US" dirty="0">
                <a:solidFill>
                  <a:srgbClr val="767676"/>
                </a:solidFill>
              </a:rPr>
              <a:t>的</a:t>
            </a:r>
            <a:r>
              <a:rPr lang="en-US" altLang="zh-CN" dirty="0">
                <a:solidFill>
                  <a:srgbClr val="767676"/>
                </a:solidFill>
              </a:rPr>
              <a:t>margin</a:t>
            </a:r>
            <a:r>
              <a:rPr lang="zh-CN" altLang="en-US" dirty="0">
                <a:solidFill>
                  <a:srgbClr val="767676"/>
                </a:solidFill>
              </a:rPr>
              <a:t>会发生重叠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767676"/>
                </a:solidFill>
              </a:rPr>
              <a:t>每个元素的</a:t>
            </a:r>
            <a:r>
              <a:rPr lang="en-US" altLang="zh-CN" dirty="0">
                <a:solidFill>
                  <a:srgbClr val="767676"/>
                </a:solidFill>
              </a:rPr>
              <a:t>margin box</a:t>
            </a:r>
            <a:r>
              <a:rPr lang="zh-CN" altLang="en-US" dirty="0">
                <a:solidFill>
                  <a:srgbClr val="767676"/>
                </a:solidFill>
              </a:rPr>
              <a:t>的左边， 与包含块</a:t>
            </a:r>
            <a:r>
              <a:rPr lang="en-US" altLang="zh-CN" dirty="0">
                <a:solidFill>
                  <a:srgbClr val="767676"/>
                </a:solidFill>
              </a:rPr>
              <a:t>border box</a:t>
            </a:r>
            <a:r>
              <a:rPr lang="zh-CN" altLang="en-US" dirty="0">
                <a:solidFill>
                  <a:srgbClr val="767676"/>
                </a:solidFill>
              </a:rPr>
              <a:t>的左边相接触</a:t>
            </a:r>
            <a:r>
              <a:rPr lang="en-US" altLang="zh-CN" dirty="0">
                <a:solidFill>
                  <a:srgbClr val="767676"/>
                </a:solidFill>
              </a:rPr>
              <a:t>(</a:t>
            </a:r>
            <a:r>
              <a:rPr lang="zh-CN" altLang="en-US" dirty="0">
                <a:solidFill>
                  <a:srgbClr val="767676"/>
                </a:solidFill>
              </a:rPr>
              <a:t>对于从左往右的格式化，否则相反</a:t>
            </a:r>
            <a:r>
              <a:rPr lang="en-US" altLang="zh-CN" dirty="0">
                <a:solidFill>
                  <a:srgbClr val="767676"/>
                </a:solidFill>
              </a:rPr>
              <a:t>)</a:t>
            </a:r>
            <a:r>
              <a:rPr lang="zh-CN" altLang="en-US" dirty="0">
                <a:solidFill>
                  <a:srgbClr val="767676"/>
                </a:solidFill>
              </a:rPr>
              <a:t>。即使存在浮动也是如此。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767676"/>
                </a:solidFill>
              </a:rPr>
              <a:t>BFC</a:t>
            </a:r>
            <a:r>
              <a:rPr lang="zh-CN" altLang="en-US" dirty="0">
                <a:solidFill>
                  <a:srgbClr val="767676"/>
                </a:solidFill>
              </a:rPr>
              <a:t>的区域不会与</a:t>
            </a:r>
            <a:r>
              <a:rPr lang="en-US" altLang="zh-CN" dirty="0">
                <a:solidFill>
                  <a:srgbClr val="767676"/>
                </a:solidFill>
              </a:rPr>
              <a:t>float box</a:t>
            </a:r>
            <a:r>
              <a:rPr lang="zh-CN" altLang="en-US" dirty="0">
                <a:solidFill>
                  <a:srgbClr val="767676"/>
                </a:solidFill>
              </a:rPr>
              <a:t>重叠。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767676"/>
                </a:solidFill>
              </a:rPr>
              <a:t>BFC</a:t>
            </a:r>
            <a:r>
              <a:rPr lang="zh-CN" altLang="en-US" dirty="0">
                <a:solidFill>
                  <a:srgbClr val="767676"/>
                </a:solidFill>
              </a:rPr>
              <a:t>就是页面上的一个隔离的独立容器，容器里面的子元素不会影响到外面的元素。反之也如此。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767676"/>
                </a:solidFill>
              </a:rPr>
              <a:t>计算</a:t>
            </a:r>
            <a:r>
              <a:rPr lang="en-US" altLang="zh-CN" dirty="0">
                <a:solidFill>
                  <a:srgbClr val="767676"/>
                </a:solidFill>
              </a:rPr>
              <a:t>BFC</a:t>
            </a:r>
            <a:r>
              <a:rPr lang="zh-CN" altLang="en-US" dirty="0">
                <a:solidFill>
                  <a:srgbClr val="767676"/>
                </a:solidFill>
              </a:rPr>
              <a:t>的高度时，浮动元素也参与计算</a:t>
            </a:r>
          </a:p>
          <a:p>
            <a:pPr marL="342900" marR="0" lvl="0" indent="-342900" defTabSz="91440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b="1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755576" y="909618"/>
            <a:ext cx="218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BFC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布局规则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6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55576" y="1563638"/>
            <a:ext cx="66466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自适应两栏布局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清浮动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防止垂直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margin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重叠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......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755576" y="909618"/>
            <a:ext cx="218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BFC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应用场景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4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755576" y="90961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aslayout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</a:t>
            </a:r>
            <a:r>
              <a:rPr lang="zh-CN" altLang="en-US" b="1" dirty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浏览器 </a:t>
            </a:r>
            <a:endParaRPr lang="en-US" altLang="zh-CN" b="1" dirty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2211710"/>
            <a:ext cx="6374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defRPr/>
            </a:pPr>
            <a:r>
              <a:rPr lang="en-US" altLang="zh-CN" sz="6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zoom:</a:t>
            </a:r>
            <a:r>
              <a:rPr lang="en-US" altLang="zh-CN" sz="6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(!</a:t>
            </a:r>
            <a:r>
              <a:rPr lang="en-US" altLang="zh-CN" sz="6600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normal)</a:t>
            </a:r>
          </a:p>
        </p:txBody>
      </p:sp>
    </p:spTree>
    <p:extLst>
      <p:ext uri="{BB962C8B-B14F-4D97-AF65-F5344CB8AC3E}">
        <p14:creationId xmlns:p14="http://schemas.microsoft.com/office/powerpoint/2010/main" val="31451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754707"/>
            <a:ext cx="0" cy="3571231"/>
          </a:xfrm>
          <a:prstGeom prst="line">
            <a:avLst/>
          </a:prstGeom>
          <a:ln w="12700">
            <a:solidFill>
              <a:srgbClr val="7676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2139702"/>
            <a:ext cx="46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55776" y="754707"/>
            <a:ext cx="6748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相对定位：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position:relative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不影响元素本身的特性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不使元素脱离文档流（元素移动后原始未知会被保留）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如果定位偏移量，对元素本身没有任何影响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定位元素位置控制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top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|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left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|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right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|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 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bottom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 定位元素偏移量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0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907704" y="628650"/>
            <a:ext cx="1135" cy="4103340"/>
          </a:xfrm>
          <a:prstGeom prst="line">
            <a:avLst/>
          </a:prstGeom>
          <a:ln w="12700">
            <a:solidFill>
              <a:srgbClr val="7676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55776" y="729786"/>
            <a:ext cx="576064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绝对定位：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700"/>
              </a:lnSpc>
            </a:pPr>
            <a:r>
              <a:rPr lang="en-US" altLang="zh-CN" dirty="0" err="1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position:absolute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使元素完全脱离文档流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使行内元素支持宽高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块级元素内容撑开宽度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如果有定位父级相对于定位父级发生偏移，没有定位父级相对于</a:t>
            </a: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document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发生偏移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相对定位一般都是配合绝对定位使用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提升层级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z-index: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定位层级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定位元素默认后者层级高于前者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971600" y="2139702"/>
            <a:ext cx="46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0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742303" y="2286001"/>
            <a:ext cx="1989438" cy="2866768"/>
          </a:xfrm>
          <a:custGeom>
            <a:avLst/>
            <a:gdLst>
              <a:gd name="connsiteX0" fmla="*/ 1989438 w 1989438"/>
              <a:gd name="connsiteY0" fmla="*/ 0 h 2866768"/>
              <a:gd name="connsiteX1" fmla="*/ 0 w 1989438"/>
              <a:gd name="connsiteY1" fmla="*/ 2866768 h 2866768"/>
              <a:gd name="connsiteX2" fmla="*/ 1495168 w 1989438"/>
              <a:gd name="connsiteY2" fmla="*/ 0 h 2866768"/>
              <a:gd name="connsiteX3" fmla="*/ 1989438 w 1989438"/>
              <a:gd name="connsiteY3" fmla="*/ 0 h 28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9438" h="2866768">
                <a:moveTo>
                  <a:pt x="1989438" y="0"/>
                </a:moveTo>
                <a:lnTo>
                  <a:pt x="0" y="2866768"/>
                </a:lnTo>
                <a:lnTo>
                  <a:pt x="1495168" y="0"/>
                </a:lnTo>
                <a:lnTo>
                  <a:pt x="1989438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37071"/>
            <a:ext cx="3447535" cy="5115698"/>
          </a:xfrm>
          <a:custGeom>
            <a:avLst/>
            <a:gdLst>
              <a:gd name="connsiteX0" fmla="*/ 0 w 3447535"/>
              <a:gd name="connsiteY0" fmla="*/ 5103341 h 5115698"/>
              <a:gd name="connsiteX1" fmla="*/ 1705233 w 3447535"/>
              <a:gd name="connsiteY1" fmla="*/ 5115698 h 5115698"/>
              <a:gd name="connsiteX2" fmla="*/ 3249827 w 3447535"/>
              <a:gd name="connsiteY2" fmla="*/ 2224216 h 5115698"/>
              <a:gd name="connsiteX3" fmla="*/ 3447535 w 3447535"/>
              <a:gd name="connsiteY3" fmla="*/ 0 h 5115698"/>
              <a:gd name="connsiteX4" fmla="*/ 24714 w 3447535"/>
              <a:gd name="connsiteY4" fmla="*/ 3892379 h 5115698"/>
              <a:gd name="connsiteX5" fmla="*/ 0 w 3447535"/>
              <a:gd name="connsiteY5" fmla="*/ 5103341 h 511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535" h="5115698">
                <a:moveTo>
                  <a:pt x="0" y="5103341"/>
                </a:moveTo>
                <a:lnTo>
                  <a:pt x="1705233" y="5115698"/>
                </a:lnTo>
                <a:lnTo>
                  <a:pt x="3249827" y="2224216"/>
                </a:lnTo>
                <a:lnTo>
                  <a:pt x="3447535" y="0"/>
                </a:lnTo>
                <a:lnTo>
                  <a:pt x="24714" y="3892379"/>
                </a:lnTo>
                <a:lnTo>
                  <a:pt x="0" y="5103341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63500" dist="381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 rot="18096680">
            <a:off x="1881994" y="3899054"/>
            <a:ext cx="185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2800" b="1" dirty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4363" y="1851670"/>
            <a:ext cx="203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1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262184" y="2039532"/>
            <a:ext cx="1692875" cy="1396314"/>
          </a:xfrm>
          <a:custGeom>
            <a:avLst/>
            <a:gdLst>
              <a:gd name="connsiteX0" fmla="*/ 1692875 w 1692875"/>
              <a:gd name="connsiteY0" fmla="*/ 0 h 1396314"/>
              <a:gd name="connsiteX1" fmla="*/ 902043 w 1692875"/>
              <a:gd name="connsiteY1" fmla="*/ 0 h 1396314"/>
              <a:gd name="connsiteX2" fmla="*/ 0 w 1692875"/>
              <a:gd name="connsiteY2" fmla="*/ 1396314 h 139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2875" h="1396314">
                <a:moveTo>
                  <a:pt x="1692875" y="0"/>
                </a:moveTo>
                <a:lnTo>
                  <a:pt x="902043" y="0"/>
                </a:lnTo>
                <a:lnTo>
                  <a:pt x="0" y="1396314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732976" y="2607528"/>
            <a:ext cx="2401023" cy="2535972"/>
          </a:xfrm>
          <a:custGeom>
            <a:avLst/>
            <a:gdLst>
              <a:gd name="connsiteX0" fmla="*/ 0 w 2362200"/>
              <a:gd name="connsiteY0" fmla="*/ 2423160 h 2423160"/>
              <a:gd name="connsiteX1" fmla="*/ 1546860 w 2362200"/>
              <a:gd name="connsiteY1" fmla="*/ 0 h 2423160"/>
              <a:gd name="connsiteX2" fmla="*/ 2362200 w 2362200"/>
              <a:gd name="connsiteY2" fmla="*/ 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2423160">
                <a:moveTo>
                  <a:pt x="0" y="2423160"/>
                </a:moveTo>
                <a:lnTo>
                  <a:pt x="1546860" y="0"/>
                </a:lnTo>
                <a:lnTo>
                  <a:pt x="23622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25"/>
          <p:cNvSpPr txBox="1"/>
          <p:nvPr/>
        </p:nvSpPr>
        <p:spPr>
          <a:xfrm>
            <a:off x="5325196" y="2441031"/>
            <a:ext cx="1550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布局属性</a:t>
            </a:r>
            <a:endParaRPr lang="en-US" altLang="zh-CN" sz="1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27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628650"/>
            <a:ext cx="0" cy="3887316"/>
          </a:xfrm>
          <a:prstGeom prst="line">
            <a:avLst/>
          </a:prstGeom>
          <a:ln w="12700">
            <a:solidFill>
              <a:srgbClr val="7676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483768" y="962456"/>
            <a:ext cx="638868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固定定位：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position:fixed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与决定定位的特性基本一致，差别是始终相对于整个文档进行定位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IE6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不支持固定定位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定位的其他值：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position:static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默认值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971600" y="2139702"/>
            <a:ext cx="46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6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628650"/>
            <a:ext cx="0" cy="3887316"/>
          </a:xfrm>
          <a:prstGeom prst="line">
            <a:avLst/>
          </a:prstGeom>
          <a:ln w="12700">
            <a:solidFill>
              <a:srgbClr val="7676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55776" y="771550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实现左侧固定右侧自适应的两栏布局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实现左侧和右侧固定中间内容自适应的三栏布局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971600" y="2139702"/>
            <a:ext cx="46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5776" y="3795886"/>
            <a:ext cx="5832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只准使用</a:t>
            </a:r>
            <a:r>
              <a:rPr lang="en-US" altLang="zh-CN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css2</a:t>
            </a:r>
            <a:r>
              <a:rPr lang="zh-CN" altLang="en-US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中的的</a:t>
            </a:r>
            <a:r>
              <a:rPr lang="zh-CN" altLang="en-US" dirty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属性来实现作业中的点</a:t>
            </a:r>
            <a:endParaRPr lang="en-US" altLang="zh-CN" dirty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627784" y="1923678"/>
            <a:ext cx="5274310" cy="14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3917092" y="1532238"/>
            <a:ext cx="3472249" cy="2001794"/>
          </a:xfrm>
          <a:custGeom>
            <a:avLst/>
            <a:gdLst>
              <a:gd name="connsiteX0" fmla="*/ 3472249 w 3472249"/>
              <a:gd name="connsiteY0" fmla="*/ 2001794 h 2001794"/>
              <a:gd name="connsiteX1" fmla="*/ 3064476 w 3472249"/>
              <a:gd name="connsiteY1" fmla="*/ 0 h 2001794"/>
              <a:gd name="connsiteX2" fmla="*/ 0 w 3472249"/>
              <a:gd name="connsiteY2" fmla="*/ 568411 h 2001794"/>
              <a:gd name="connsiteX3" fmla="*/ 395416 w 3472249"/>
              <a:gd name="connsiteY3" fmla="*/ 1977081 h 2001794"/>
              <a:gd name="connsiteX4" fmla="*/ 3472249 w 3472249"/>
              <a:gd name="connsiteY4" fmla="*/ 2001794 h 200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2249" h="2001794">
                <a:moveTo>
                  <a:pt x="3472249" y="2001794"/>
                </a:moveTo>
                <a:lnTo>
                  <a:pt x="3064476" y="0"/>
                </a:lnTo>
                <a:lnTo>
                  <a:pt x="0" y="568411"/>
                </a:lnTo>
                <a:lnTo>
                  <a:pt x="395416" y="1977081"/>
                </a:lnTo>
                <a:lnTo>
                  <a:pt x="3472249" y="2001794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  <a:effectLst>
            <a:outerShdw blurRad="63500" dist="381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42303" y="543697"/>
            <a:ext cx="3262183" cy="2001795"/>
          </a:xfrm>
          <a:custGeom>
            <a:avLst/>
            <a:gdLst>
              <a:gd name="connsiteX0" fmla="*/ 630194 w 3262183"/>
              <a:gd name="connsiteY0" fmla="*/ 0 h 2001795"/>
              <a:gd name="connsiteX1" fmla="*/ 0 w 3262183"/>
              <a:gd name="connsiteY1" fmla="*/ 1618735 h 2001795"/>
              <a:gd name="connsiteX2" fmla="*/ 3262183 w 3262183"/>
              <a:gd name="connsiteY2" fmla="*/ 2001795 h 2001795"/>
              <a:gd name="connsiteX3" fmla="*/ 3150973 w 3262183"/>
              <a:gd name="connsiteY3" fmla="*/ 840260 h 2001795"/>
              <a:gd name="connsiteX4" fmla="*/ 630194 w 3262183"/>
              <a:gd name="connsiteY4" fmla="*/ 0 h 200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2183" h="2001795">
                <a:moveTo>
                  <a:pt x="630194" y="0"/>
                </a:moveTo>
                <a:lnTo>
                  <a:pt x="0" y="1618735"/>
                </a:lnTo>
                <a:lnTo>
                  <a:pt x="3262183" y="2001795"/>
                </a:lnTo>
                <a:lnTo>
                  <a:pt x="3150973" y="840260"/>
                </a:lnTo>
                <a:lnTo>
                  <a:pt x="630194" y="0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63500" dist="381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 rot="20929775">
            <a:off x="5182480" y="1886994"/>
            <a:ext cx="2736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AFAF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800" dirty="0" smtClean="0">
              <a:solidFill>
                <a:srgbClr val="FAFA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rot="346925">
            <a:off x="2909714" y="984835"/>
            <a:ext cx="2736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AFAFA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endParaRPr lang="zh-CN" altLang="en-US" sz="8800" dirty="0" smtClean="0">
              <a:solidFill>
                <a:srgbClr val="FAFAF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30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501900" y="2768600"/>
            <a:ext cx="5168900" cy="2400300"/>
          </a:xfrm>
          <a:custGeom>
            <a:avLst/>
            <a:gdLst>
              <a:gd name="connsiteX0" fmla="*/ 0 w 5168900"/>
              <a:gd name="connsiteY0" fmla="*/ 203200 h 2400300"/>
              <a:gd name="connsiteX1" fmla="*/ 3136900 w 5168900"/>
              <a:gd name="connsiteY1" fmla="*/ 0 h 2400300"/>
              <a:gd name="connsiteX2" fmla="*/ 5168900 w 5168900"/>
              <a:gd name="connsiteY2" fmla="*/ 2400300 h 2400300"/>
              <a:gd name="connsiteX3" fmla="*/ 0 w 5168900"/>
              <a:gd name="connsiteY3" fmla="*/ 2032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400300">
                <a:moveTo>
                  <a:pt x="0" y="203200"/>
                </a:moveTo>
                <a:lnTo>
                  <a:pt x="3136900" y="0"/>
                </a:lnTo>
                <a:lnTo>
                  <a:pt x="5168900" y="2400300"/>
                </a:lnTo>
                <a:lnTo>
                  <a:pt x="0" y="20320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486400" y="1536700"/>
            <a:ext cx="3708400" cy="3624580"/>
          </a:xfrm>
          <a:custGeom>
            <a:avLst/>
            <a:gdLst>
              <a:gd name="connsiteX0" fmla="*/ 0 w 3708400"/>
              <a:gd name="connsiteY0" fmla="*/ 0 h 3670300"/>
              <a:gd name="connsiteX1" fmla="*/ 139700 w 3708400"/>
              <a:gd name="connsiteY1" fmla="*/ 1206500 h 3670300"/>
              <a:gd name="connsiteX2" fmla="*/ 2184400 w 3708400"/>
              <a:gd name="connsiteY2" fmla="*/ 3670300 h 3670300"/>
              <a:gd name="connsiteX3" fmla="*/ 3708400 w 3708400"/>
              <a:gd name="connsiteY3" fmla="*/ 3670300 h 3670300"/>
              <a:gd name="connsiteX4" fmla="*/ 0 w 3708400"/>
              <a:gd name="connsiteY4" fmla="*/ 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8400" h="3670300">
                <a:moveTo>
                  <a:pt x="0" y="0"/>
                </a:moveTo>
                <a:lnTo>
                  <a:pt x="139700" y="1206500"/>
                </a:lnTo>
                <a:lnTo>
                  <a:pt x="2184400" y="3670300"/>
                </a:lnTo>
                <a:lnTo>
                  <a:pt x="3708400" y="3670300"/>
                </a:lnTo>
                <a:lnTo>
                  <a:pt x="0" y="0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 rot="21360000">
            <a:off x="2254938" y="1529328"/>
            <a:ext cx="3204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</a:p>
        </p:txBody>
      </p:sp>
      <p:sp>
        <p:nvSpPr>
          <p:cNvPr id="10" name="TextBox 9"/>
          <p:cNvSpPr txBox="1"/>
          <p:nvPr/>
        </p:nvSpPr>
        <p:spPr>
          <a:xfrm rot="21351901">
            <a:off x="3799384" y="2411547"/>
            <a:ext cx="162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000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8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13558710">
            <a:off x="7777765" y="-623661"/>
            <a:ext cx="1198993" cy="3096344"/>
          </a:xfrm>
          <a:prstGeom prst="triangle">
            <a:avLst>
              <a:gd name="adj" fmla="val 65111"/>
            </a:avLst>
          </a:pr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49041" y="2146300"/>
            <a:ext cx="4533900" cy="2997200"/>
          </a:xfrm>
          <a:custGeom>
            <a:avLst/>
            <a:gdLst>
              <a:gd name="connsiteX0" fmla="*/ 1638300 w 4533900"/>
              <a:gd name="connsiteY0" fmla="*/ 0 h 2997200"/>
              <a:gd name="connsiteX1" fmla="*/ 4533900 w 4533900"/>
              <a:gd name="connsiteY1" fmla="*/ 762000 h 2997200"/>
              <a:gd name="connsiteX2" fmla="*/ 0 w 4533900"/>
              <a:gd name="connsiteY2" fmla="*/ 2997200 h 2997200"/>
              <a:gd name="connsiteX3" fmla="*/ 1638300 w 4533900"/>
              <a:gd name="connsiteY3" fmla="*/ 0 h 299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997200">
                <a:moveTo>
                  <a:pt x="1638300" y="0"/>
                </a:moveTo>
                <a:lnTo>
                  <a:pt x="4533900" y="762000"/>
                </a:lnTo>
                <a:lnTo>
                  <a:pt x="0" y="2997200"/>
                </a:lnTo>
                <a:lnTo>
                  <a:pt x="163830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461187"/>
            <a:ext cx="3435179" cy="3682313"/>
          </a:xfrm>
          <a:custGeom>
            <a:avLst/>
            <a:gdLst>
              <a:gd name="connsiteX0" fmla="*/ 0 w 3435179"/>
              <a:gd name="connsiteY0" fmla="*/ 3657600 h 3682313"/>
              <a:gd name="connsiteX1" fmla="*/ 1754660 w 3435179"/>
              <a:gd name="connsiteY1" fmla="*/ 3682313 h 3682313"/>
              <a:gd name="connsiteX2" fmla="*/ 3385752 w 3435179"/>
              <a:gd name="connsiteY2" fmla="*/ 630194 h 3682313"/>
              <a:gd name="connsiteX3" fmla="*/ 3435179 w 3435179"/>
              <a:gd name="connsiteY3" fmla="*/ 0 h 3682313"/>
              <a:gd name="connsiteX4" fmla="*/ 12357 w 3435179"/>
              <a:gd name="connsiteY4" fmla="*/ 2792627 h 3682313"/>
              <a:gd name="connsiteX5" fmla="*/ 0 w 3435179"/>
              <a:gd name="connsiteY5" fmla="*/ 3657600 h 368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5179" h="3682313">
                <a:moveTo>
                  <a:pt x="0" y="3657600"/>
                </a:moveTo>
                <a:lnTo>
                  <a:pt x="1754660" y="3682313"/>
                </a:lnTo>
                <a:lnTo>
                  <a:pt x="3385752" y="630194"/>
                </a:lnTo>
                <a:lnTo>
                  <a:pt x="3435179" y="0"/>
                </a:lnTo>
                <a:lnTo>
                  <a:pt x="12357" y="2792627"/>
                </a:lnTo>
                <a:lnTo>
                  <a:pt x="0" y="3657600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512631" y="-259493"/>
            <a:ext cx="3303573" cy="2100649"/>
          </a:xfrm>
          <a:custGeom>
            <a:avLst/>
            <a:gdLst>
              <a:gd name="connsiteX0" fmla="*/ 0 w 3225113"/>
              <a:gd name="connsiteY0" fmla="*/ 1692876 h 2100649"/>
              <a:gd name="connsiteX1" fmla="*/ 1556951 w 3225113"/>
              <a:gd name="connsiteY1" fmla="*/ 2100649 h 2100649"/>
              <a:gd name="connsiteX2" fmla="*/ 3225113 w 3225113"/>
              <a:gd name="connsiteY2" fmla="*/ 0 h 2100649"/>
              <a:gd name="connsiteX3" fmla="*/ 0 w 3225113"/>
              <a:gd name="connsiteY3" fmla="*/ 1692876 h 21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113" h="2100649">
                <a:moveTo>
                  <a:pt x="0" y="1692876"/>
                </a:moveTo>
                <a:lnTo>
                  <a:pt x="1556951" y="2100649"/>
                </a:lnTo>
                <a:lnTo>
                  <a:pt x="3225113" y="0"/>
                </a:lnTo>
                <a:lnTo>
                  <a:pt x="0" y="1692876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700087"/>
            <a:ext cx="3743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734474" y="657994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4" name="圆角矩形 33"/>
          <p:cNvSpPr>
            <a:spLocks noChangeAspect="1"/>
          </p:cNvSpPr>
          <p:nvPr/>
        </p:nvSpPr>
        <p:spPr>
          <a:xfrm>
            <a:off x="3271873" y="1524402"/>
            <a:ext cx="900000" cy="378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365FAA"/>
                </a:solidFill>
                <a:latin typeface="微软雅黑"/>
              </a:rPr>
              <a:t>NO.1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284038" y="2783285"/>
            <a:ext cx="219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26982" y="2917568"/>
            <a:ext cx="291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</a:rPr>
              <a:t>About Homework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26982" y="1988315"/>
            <a:ext cx="291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关于作业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944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176312"/>
            <a:ext cx="4341938" cy="41561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83" y="527462"/>
            <a:ext cx="5872913" cy="3146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27" y="628650"/>
            <a:ext cx="3024336" cy="38114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046" y="536284"/>
            <a:ext cx="3457575" cy="476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271" y="882662"/>
            <a:ext cx="6610350" cy="2371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" y="1271587"/>
            <a:ext cx="8343900" cy="26003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212" y="285750"/>
            <a:ext cx="8791575" cy="4572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9850" y="1276350"/>
            <a:ext cx="3924300" cy="2590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2695" y="1271587"/>
            <a:ext cx="5629501" cy="22288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212" y="2032412"/>
            <a:ext cx="8659889" cy="59484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7899" y="1604133"/>
            <a:ext cx="8244408" cy="16738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7" y="689814"/>
            <a:ext cx="7570377" cy="33924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5503" y="383956"/>
            <a:ext cx="6898205" cy="473838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86075" y="1385887"/>
            <a:ext cx="33718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628650"/>
            <a:ext cx="0" cy="4009559"/>
          </a:xfrm>
          <a:prstGeom prst="line">
            <a:avLst/>
          </a:prstGeom>
          <a:ln w="12700">
            <a:solidFill>
              <a:srgbClr val="7676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051" y="2377499"/>
            <a:ext cx="125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84944" y="646575"/>
            <a:ext cx="517962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table</a:t>
            </a: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布局的优缺点：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09591" y="3249146"/>
            <a:ext cx="517962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table</a:t>
            </a: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布局的优缺点：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优点：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开发速度快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09591" y="1128244"/>
            <a:ext cx="5179621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缺点：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代码臃肿、可读性不高、维护性差，代码修改不直观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性能问题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灵活性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</a:t>
            </a:r>
            <a:endParaRPr lang="en-US" altLang="zh-CN" dirty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3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734474" y="657994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4" name="圆角矩形 33"/>
          <p:cNvSpPr>
            <a:spLocks noChangeAspect="1"/>
          </p:cNvSpPr>
          <p:nvPr/>
        </p:nvSpPr>
        <p:spPr>
          <a:xfrm>
            <a:off x="3271873" y="1524402"/>
            <a:ext cx="900000" cy="378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365FAA"/>
                </a:solidFill>
                <a:latin typeface="微软雅黑"/>
              </a:rPr>
              <a:t>NO.2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284038" y="2783285"/>
            <a:ext cx="219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26982" y="2917568"/>
            <a:ext cx="291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</a:rPr>
              <a:t>Layout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26982" y="1988315"/>
            <a:ext cx="291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布局属性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911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628650"/>
            <a:ext cx="0" cy="4009559"/>
          </a:xfrm>
          <a:prstGeom prst="line">
            <a:avLst/>
          </a:prstGeom>
          <a:ln w="12700">
            <a:solidFill>
              <a:srgbClr val="7676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467132"/>
            <a:ext cx="46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块元素和行内元素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16715" y="483518"/>
            <a:ext cx="517962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块元素的特性：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默认独占一行</a:t>
            </a:r>
            <a:endParaRPr lang="en-US" altLang="zh-CN" sz="1600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没有宽度时默认撑满一行</a:t>
            </a:r>
            <a:endParaRPr lang="en-US" altLang="zh-CN" sz="1600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支持所有</a:t>
            </a:r>
            <a:r>
              <a:rPr lang="en-US" altLang="zh-CN" sz="1600" dirty="0" err="1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</a:t>
            </a:r>
            <a:r>
              <a:rPr lang="zh-CN" altLang="en-US" sz="1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命令</a:t>
            </a:r>
            <a:endParaRPr lang="en-US" altLang="zh-CN" sz="1600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6714" y="2377499"/>
            <a:ext cx="517962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行内元素的特性：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同排可以继续跟同类型的标签</a:t>
            </a:r>
            <a:endParaRPr lang="en-US" altLang="zh-CN" sz="1600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内容撑开高度</a:t>
            </a:r>
            <a:endParaRPr lang="en-US" altLang="zh-CN" sz="1600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不支持宽高</a:t>
            </a:r>
            <a:endParaRPr lang="en-US" altLang="zh-CN" sz="1600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不支持上下的</a:t>
            </a:r>
            <a:r>
              <a:rPr lang="en-US" altLang="zh-CN" sz="1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margin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代码换行会被解析</a:t>
            </a:r>
            <a:endParaRPr lang="en-US" altLang="zh-CN" sz="1600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8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9974" y="936723"/>
            <a:ext cx="0" cy="3078262"/>
          </a:xfrm>
          <a:prstGeom prst="line">
            <a:avLst/>
          </a:prstGeom>
          <a:ln w="12700">
            <a:solidFill>
              <a:srgbClr val="7676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915566"/>
            <a:ext cx="464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块元素和行内元素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的转换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39752" y="1635646"/>
            <a:ext cx="5179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display:block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显示为块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使行内元素具有块元素的特征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9752" y="2793240"/>
            <a:ext cx="5179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display:inline</a:t>
            </a:r>
            <a:r>
              <a:rPr lang="zh-CN" altLang="en-US" dirty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显示为行内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使块元素具有行内元素的特征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9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9974" y="936723"/>
            <a:ext cx="0" cy="3078262"/>
          </a:xfrm>
          <a:prstGeom prst="line">
            <a:avLst/>
          </a:prstGeom>
          <a:ln w="12700">
            <a:solidFill>
              <a:srgbClr val="7676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598478"/>
            <a:ext cx="464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行内块元素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11760" y="1465496"/>
            <a:ext cx="51796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29A4D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display:inline-block</a:t>
            </a:r>
            <a:endParaRPr lang="en-US" altLang="zh-CN" b="1" dirty="0" smtClean="0">
              <a:solidFill>
                <a:srgbClr val="29A4D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块元素在一行显示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行内属性标签支持宽高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76767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没有宽度的时候内容撑开宽度</a:t>
            </a:r>
            <a:endParaRPr lang="en-US" altLang="zh-CN" dirty="0" smtClean="0">
              <a:solidFill>
                <a:srgbClr val="76767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0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5400" b="1" dirty="0" smtClean="0">
            <a:solidFill>
              <a:srgbClr val="76767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9869</TotalTime>
  <Words>772</Words>
  <Application>Microsoft Office PowerPoint</Application>
  <PresentationFormat>全屏显示(16:9)</PresentationFormat>
  <Paragraphs>147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chenzhilei</dc:creator>
  <cp:lastModifiedBy>研发中心-王皓23182</cp:lastModifiedBy>
  <cp:revision>346</cp:revision>
  <dcterms:created xsi:type="dcterms:W3CDTF">2012-11-28T02:45:16Z</dcterms:created>
  <dcterms:modified xsi:type="dcterms:W3CDTF">2017-06-29T10:57:32Z</dcterms:modified>
</cp:coreProperties>
</file>