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png" ContentType="image/png;base64"/>
  <Override PartName="/ppt/media/image10.png" ContentType="image/png;base64"/>
  <Override PartName="/ppt/media/image15.png" ContentType="image/png;base64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4" r:id="rId6"/>
    <p:sldId id="257" r:id="rId7"/>
    <p:sldId id="258" r:id="rId8"/>
    <p:sldId id="259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B152-1831-485D-A9D4-EB75696E09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3A6-16DF-4775-9C41-B20F03B0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Bootcamp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2023:</a:t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Preprocessing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bayram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for the </a:t>
            </a:r>
            <a:r>
              <a:rPr lang="en-US" sz="3600" b="1" i="1" dirty="0" smtClean="0"/>
              <a:t>algorithm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Large images may require partition</a:t>
            </a:r>
          </a:p>
          <a:p>
            <a:r>
              <a:rPr lang="en-US" sz="2000" dirty="0" smtClean="0"/>
              <a:t>Use the partition of the </a:t>
            </a:r>
            <a:r>
              <a:rPr lang="en-US" sz="2000" i="1" u="sng" dirty="0" smtClean="0"/>
              <a:t>masked </a:t>
            </a:r>
            <a:r>
              <a:rPr lang="en-US" sz="2000" dirty="0" smtClean="0"/>
              <a:t>image</a:t>
            </a:r>
          </a:p>
          <a:p>
            <a:r>
              <a:rPr lang="en-US" sz="2000" dirty="0" smtClean="0"/>
              <a:t>The mask plays important role</a:t>
            </a:r>
          </a:p>
          <a:p>
            <a:r>
              <a:rPr lang="en-US" sz="2000" dirty="0" smtClean="0"/>
              <a:t>Save your every output!!</a:t>
            </a:r>
            <a:endParaRPr lang="en-US" sz="2000" dirty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461" y="3381415"/>
            <a:ext cx="11601077" cy="27082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9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Hands-on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Dataset: kaggle.com/datasets/</a:t>
            </a:r>
            <a:r>
              <a:rPr lang="en-US" sz="2000" dirty="0" err="1" smtClean="0"/>
              <a:t>preetviradiya</a:t>
            </a:r>
            <a:r>
              <a:rPr lang="en-US" sz="2000" dirty="0" smtClean="0"/>
              <a:t>/covid19-radiography-dataset</a:t>
            </a:r>
          </a:p>
          <a:p>
            <a:pPr lvl="1"/>
            <a:r>
              <a:rPr lang="en-US" sz="1600" dirty="0" smtClean="0"/>
              <a:t>X-rays of lungs: Normal (Healthy), </a:t>
            </a:r>
            <a:r>
              <a:rPr lang="en-US" sz="1600" dirty="0" err="1" smtClean="0"/>
              <a:t>Covid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endParaRPr lang="en-US" sz="1600" dirty="0"/>
          </a:p>
          <a:p>
            <a:r>
              <a:rPr lang="en-US" sz="2000" dirty="0" smtClean="0"/>
              <a:t>Download </a:t>
            </a:r>
            <a:endParaRPr lang="en-US" sz="2000" dirty="0"/>
          </a:p>
          <a:p>
            <a:pPr lvl="1"/>
            <a:r>
              <a:rPr lang="en-US" sz="1600" dirty="0" smtClean="0"/>
              <a:t>N images from Normal </a:t>
            </a:r>
            <a:r>
              <a:rPr lang="en-US" sz="1600" dirty="0" smtClean="0"/>
              <a:t>set</a:t>
            </a:r>
            <a:endParaRPr lang="en-US" sz="1600" dirty="0"/>
          </a:p>
          <a:p>
            <a:pPr lvl="1"/>
            <a:r>
              <a:rPr lang="en-US" sz="1600" dirty="0" smtClean="0"/>
              <a:t>N images from </a:t>
            </a:r>
            <a:r>
              <a:rPr lang="en-US" sz="1600" dirty="0" smtClean="0"/>
              <a:t>COVID set</a:t>
            </a:r>
            <a:endParaRPr lang="en-US" sz="1600" dirty="0" smtClean="0"/>
          </a:p>
          <a:p>
            <a:pPr lvl="1"/>
            <a:r>
              <a:rPr lang="en-US" sz="1600" dirty="0" smtClean="0"/>
              <a:t>N </a:t>
            </a:r>
            <a:r>
              <a:rPr lang="en-US" sz="1600" dirty="0" smtClean="0"/>
              <a:t>== 1</a:t>
            </a:r>
            <a:r>
              <a:rPr lang="en-US" sz="1600" dirty="0" smtClean="0"/>
              <a:t> </a:t>
            </a:r>
            <a:r>
              <a:rPr lang="en-US" sz="1600" dirty="0" smtClean="0"/>
              <a:t>for today</a:t>
            </a:r>
          </a:p>
          <a:p>
            <a:r>
              <a:rPr lang="en-US" sz="2000" dirty="0" smtClean="0"/>
              <a:t>Organize images</a:t>
            </a:r>
          </a:p>
          <a:p>
            <a:r>
              <a:rPr lang="en-US" sz="2000" dirty="0" smtClean="0"/>
              <a:t>Produce annotations</a:t>
            </a:r>
          </a:p>
          <a:p>
            <a:r>
              <a:rPr lang="en-US" sz="2000" dirty="0" smtClean="0"/>
              <a:t>Follow the me in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1" y="2682394"/>
            <a:ext cx="7633796" cy="298635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7" name="Explosion 2 6"/>
          <p:cNvSpPr/>
          <p:nvPr/>
        </p:nvSpPr>
        <p:spPr>
          <a:xfrm rot="1403211">
            <a:off x="9366463" y="3237400"/>
            <a:ext cx="3097586" cy="2787861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Hands-on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Dataset: kaggle.com/datasets/</a:t>
            </a:r>
            <a:r>
              <a:rPr lang="en-US" sz="2000" dirty="0" err="1" smtClean="0"/>
              <a:t>preetviradiya</a:t>
            </a:r>
            <a:r>
              <a:rPr lang="en-US" sz="2000" dirty="0" smtClean="0"/>
              <a:t>/covid19-radiography-dataset</a:t>
            </a:r>
          </a:p>
          <a:p>
            <a:pPr lvl="1"/>
            <a:r>
              <a:rPr lang="en-US" sz="1600" dirty="0" smtClean="0"/>
              <a:t>X-rays of lungs: Normal (Healthy), </a:t>
            </a:r>
            <a:r>
              <a:rPr lang="en-US" sz="1600" dirty="0" err="1" smtClean="0"/>
              <a:t>Covid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endParaRPr lang="en-US" sz="1600" dirty="0"/>
          </a:p>
          <a:p>
            <a:r>
              <a:rPr lang="en-US" sz="2000" dirty="0" smtClean="0"/>
              <a:t>Download </a:t>
            </a:r>
            <a:endParaRPr lang="en-US" sz="2000" dirty="0"/>
          </a:p>
          <a:p>
            <a:pPr lvl="1"/>
            <a:r>
              <a:rPr lang="en-US" sz="1600" dirty="0" smtClean="0"/>
              <a:t>N images from Normal </a:t>
            </a:r>
            <a:r>
              <a:rPr lang="en-US" sz="1600" dirty="0" smtClean="0"/>
              <a:t>set</a:t>
            </a:r>
            <a:endParaRPr lang="en-US" sz="1600" dirty="0"/>
          </a:p>
          <a:p>
            <a:pPr lvl="1"/>
            <a:r>
              <a:rPr lang="en-US" sz="1600" dirty="0" smtClean="0"/>
              <a:t>N images from </a:t>
            </a:r>
            <a:r>
              <a:rPr lang="en-US" sz="1600" dirty="0" smtClean="0"/>
              <a:t>COVID set</a:t>
            </a:r>
            <a:endParaRPr lang="en-US" sz="1600" dirty="0" smtClean="0"/>
          </a:p>
          <a:p>
            <a:pPr lvl="1"/>
            <a:r>
              <a:rPr lang="en-US" sz="1600" dirty="0" smtClean="0"/>
              <a:t>N </a:t>
            </a:r>
            <a:r>
              <a:rPr lang="en-US" sz="1600" dirty="0" smtClean="0"/>
              <a:t>== 1 </a:t>
            </a:r>
            <a:r>
              <a:rPr lang="en-US" sz="1600" dirty="0" smtClean="0"/>
              <a:t>for today</a:t>
            </a:r>
          </a:p>
          <a:p>
            <a:r>
              <a:rPr lang="en-US" sz="2000" dirty="0" smtClean="0"/>
              <a:t>Organize images</a:t>
            </a:r>
          </a:p>
          <a:p>
            <a:r>
              <a:rPr lang="en-US" sz="2000" dirty="0" smtClean="0"/>
              <a:t>Produce annotations</a:t>
            </a:r>
          </a:p>
          <a:p>
            <a:r>
              <a:rPr lang="en-US" sz="2000" dirty="0" smtClean="0"/>
              <a:t>Follow the me in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2" y="2820774"/>
            <a:ext cx="7000875" cy="28479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074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Autofit/>
          </a:bodyPr>
          <a:lstStyle/>
          <a:p>
            <a:r>
              <a:rPr lang="en-US" sz="3600" dirty="0" smtClean="0"/>
              <a:t>AI vs Doctors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/>
          <a:lstStyle/>
          <a:p>
            <a:r>
              <a:rPr lang="en-US" dirty="0" smtClean="0"/>
              <a:t>1x             +          1x                                      =  1x     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3" b="96380" l="2262" r="100000">
                        <a14:foregroundMark x1="19762" y1="53492" x2="18095" y2="60945"/>
                        <a14:foregroundMark x1="36310" y1="54259" x2="36310" y2="67334"/>
                        <a14:foregroundMark x1="66667" y1="60945" x2="66667" y2="70741"/>
                        <a14:foregroundMark x1="79643" y1="53790" x2="83333" y2="60945"/>
                        <a14:foregroundMark x1="67500" y1="53194" x2="64167" y2="53194"/>
                        <a14:foregroundMark x1="45476" y1="35051" x2="52976" y2="35349"/>
                        <a14:foregroundMark x1="36310" y1="45017" x2="65000" y2="4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74" y="919671"/>
            <a:ext cx="760322" cy="2125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667" b="75000" l="26560" r="49440">
                        <a14:foregroundMark x1="36320" y1="37333" x2="39040" y2="39333"/>
                        <a14:foregroundMark x1="42400" y1="42000" x2="44800" y2="47000"/>
                        <a14:foregroundMark x1="33440" y1="47667" x2="36480" y2="55000"/>
                        <a14:foregroundMark x1="33280" y1="63333" x2="43680" y2="64000"/>
                        <a14:foregroundMark x1="27040" y1="63333" x2="29280" y2="70333"/>
                        <a14:foregroundMark x1="45120" y1="71000" x2="48160" y2="64333"/>
                        <a14:foregroundMark x1="47360" y1="67667" x2="46400" y2="70000"/>
                        <a14:foregroundMark x1="31200" y1="39667" x2="35840" y2="36000"/>
                        <a14:foregroundMark x1="36960" y1="36000" x2="40480" y2="35667"/>
                        <a14:foregroundMark x1="41280" y1="36333" x2="45120" y2="39667"/>
                      </a14:backgroundRemoval>
                    </a14:imgEffect>
                  </a14:imgLayer>
                </a14:imgProps>
              </a:ext>
            </a:extLst>
          </a:blip>
          <a:srcRect l="26089" t="33360" r="49796" b="23760"/>
          <a:stretch/>
        </p:blipFill>
        <p:spPr>
          <a:xfrm>
            <a:off x="4215924" y="1069583"/>
            <a:ext cx="1499616" cy="12799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8611" y1="25278" x2="33333" y2="12500"/>
                      </a14:backgroundRemoval>
                    </a14:imgEffect>
                  </a14:imgLayer>
                </a14:imgProps>
              </a:ext>
            </a:extLst>
          </a:blip>
          <a:srcRect l="14022" t="10764" r="12517" b="15775"/>
          <a:stretch/>
        </p:blipFill>
        <p:spPr>
          <a:xfrm>
            <a:off x="8784876" y="1163922"/>
            <a:ext cx="1636776" cy="16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Autofit/>
          </a:bodyPr>
          <a:lstStyle/>
          <a:p>
            <a:r>
              <a:rPr lang="en-US" sz="3600" dirty="0" smtClean="0"/>
              <a:t>AI vs Doctors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/>
          <a:lstStyle/>
          <a:p>
            <a:r>
              <a:rPr lang="en-US" dirty="0" smtClean="0"/>
              <a:t>1x             +          1x                                      =  1x     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1x              + 10000x                                     = 10000x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3" b="96380" l="2262" r="100000">
                        <a14:foregroundMark x1="19762" y1="53492" x2="18095" y2="60945"/>
                        <a14:foregroundMark x1="36310" y1="54259" x2="36310" y2="67334"/>
                        <a14:foregroundMark x1="66667" y1="60945" x2="66667" y2="70741"/>
                        <a14:foregroundMark x1="79643" y1="53790" x2="83333" y2="60945"/>
                        <a14:foregroundMark x1="67500" y1="53194" x2="64167" y2="53194"/>
                        <a14:foregroundMark x1="45476" y1="35051" x2="52976" y2="35349"/>
                        <a14:foregroundMark x1="36310" y1="45017" x2="65000" y2="4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74" y="919671"/>
            <a:ext cx="760322" cy="2125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667" b="75000" l="26560" r="49440">
                        <a14:foregroundMark x1="36320" y1="37333" x2="39040" y2="39333"/>
                        <a14:foregroundMark x1="42400" y1="42000" x2="44800" y2="47000"/>
                        <a14:foregroundMark x1="33440" y1="47667" x2="36480" y2="55000"/>
                        <a14:foregroundMark x1="33280" y1="63333" x2="43680" y2="64000"/>
                        <a14:foregroundMark x1="27040" y1="63333" x2="29280" y2="70333"/>
                        <a14:foregroundMark x1="45120" y1="71000" x2="48160" y2="64333"/>
                        <a14:foregroundMark x1="47360" y1="67667" x2="46400" y2="70000"/>
                        <a14:foregroundMark x1="31200" y1="39667" x2="35840" y2="36000"/>
                        <a14:foregroundMark x1="36960" y1="36000" x2="40480" y2="35667"/>
                        <a14:foregroundMark x1="41280" y1="36333" x2="45120" y2="39667"/>
                      </a14:backgroundRemoval>
                    </a14:imgEffect>
                  </a14:imgLayer>
                </a14:imgProps>
              </a:ext>
            </a:extLst>
          </a:blip>
          <a:srcRect l="26089" t="33360" r="49796" b="23760"/>
          <a:stretch/>
        </p:blipFill>
        <p:spPr>
          <a:xfrm>
            <a:off x="4215924" y="1069583"/>
            <a:ext cx="1499616" cy="12799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3" b="96380" l="2262" r="100000">
                        <a14:foregroundMark x1="19762" y1="53492" x2="18095" y2="60945"/>
                        <a14:foregroundMark x1="36310" y1="54259" x2="36310" y2="67334"/>
                        <a14:foregroundMark x1="66667" y1="60945" x2="66667" y2="70741"/>
                        <a14:foregroundMark x1="79643" y1="53790" x2="83333" y2="60945"/>
                        <a14:foregroundMark x1="67500" y1="53194" x2="64167" y2="53194"/>
                        <a14:foregroundMark x1="45476" y1="35051" x2="52976" y2="35349"/>
                        <a14:foregroundMark x1="36310" y1="45017" x2="65000" y2="4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74" y="2994120"/>
            <a:ext cx="760322" cy="212528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38384" y="2673328"/>
            <a:ext cx="2261616" cy="2041927"/>
            <a:chOff x="4356132" y="3126887"/>
            <a:chExt cx="2261616" cy="20419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356132" y="3126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508532" y="32792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660932" y="34316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813332" y="35840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965732" y="37364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5118132" y="3888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8611" y1="25278" x2="33333" y2="12500"/>
                      </a14:backgroundRemoval>
                    </a14:imgEffect>
                  </a14:imgLayer>
                </a14:imgProps>
              </a:ext>
            </a:extLst>
          </a:blip>
          <a:srcRect l="14022" t="10764" r="12517" b="15775"/>
          <a:stretch/>
        </p:blipFill>
        <p:spPr>
          <a:xfrm>
            <a:off x="8784876" y="1163922"/>
            <a:ext cx="1636776" cy="163677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390700" y="2863891"/>
            <a:ext cx="2246376" cy="2246377"/>
            <a:chOff x="8390700" y="2863891"/>
            <a:chExt cx="2246376" cy="224637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390700" y="2863891"/>
              <a:ext cx="1636776" cy="163677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543100" y="3016291"/>
              <a:ext cx="1636776" cy="16367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695500" y="3168691"/>
              <a:ext cx="1636776" cy="16367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847900" y="3321091"/>
              <a:ext cx="1636776" cy="163677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9000300" y="3473491"/>
              <a:ext cx="1636776" cy="163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1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Autofit/>
          </a:bodyPr>
          <a:lstStyle/>
          <a:p>
            <a:r>
              <a:rPr lang="en-US" sz="3600" dirty="0" smtClean="0"/>
              <a:t>AI vs Doctors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/>
          <a:lstStyle/>
          <a:p>
            <a:r>
              <a:rPr lang="en-US" dirty="0" smtClean="0"/>
              <a:t>1x             +          1x                                      =  1x     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1x              + 10000x                                     = 10000x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1x                + </a:t>
            </a:r>
            <a:r>
              <a:rPr lang="en-US" dirty="0"/>
              <a:t>10000 </a:t>
            </a:r>
            <a:r>
              <a:rPr lang="en-US" dirty="0" smtClean="0"/>
              <a:t>                                       = 0.1x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3" b="96380" l="2262" r="100000">
                        <a14:foregroundMark x1="19762" y1="53492" x2="18095" y2="60945"/>
                        <a14:foregroundMark x1="36310" y1="54259" x2="36310" y2="67334"/>
                        <a14:foregroundMark x1="66667" y1="60945" x2="66667" y2="70741"/>
                        <a14:foregroundMark x1="79643" y1="53790" x2="83333" y2="60945"/>
                        <a14:foregroundMark x1="67500" y1="53194" x2="64167" y2="53194"/>
                        <a14:foregroundMark x1="45476" y1="35051" x2="52976" y2="35349"/>
                        <a14:foregroundMark x1="36310" y1="45017" x2="65000" y2="4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74" y="919671"/>
            <a:ext cx="760322" cy="2125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667" b="75000" l="26560" r="49440">
                        <a14:foregroundMark x1="36320" y1="37333" x2="39040" y2="39333"/>
                        <a14:foregroundMark x1="42400" y1="42000" x2="44800" y2="47000"/>
                        <a14:foregroundMark x1="33440" y1="47667" x2="36480" y2="55000"/>
                        <a14:foregroundMark x1="33280" y1="63333" x2="43680" y2="64000"/>
                        <a14:foregroundMark x1="27040" y1="63333" x2="29280" y2="70333"/>
                        <a14:foregroundMark x1="45120" y1="71000" x2="48160" y2="64333"/>
                        <a14:foregroundMark x1="47360" y1="67667" x2="46400" y2="70000"/>
                        <a14:foregroundMark x1="31200" y1="39667" x2="35840" y2="36000"/>
                        <a14:foregroundMark x1="36960" y1="36000" x2="40480" y2="35667"/>
                        <a14:foregroundMark x1="41280" y1="36333" x2="45120" y2="39667"/>
                      </a14:backgroundRemoval>
                    </a14:imgEffect>
                  </a14:imgLayer>
                </a14:imgProps>
              </a:ext>
            </a:extLst>
          </a:blip>
          <a:srcRect l="26089" t="33360" r="49796" b="23760"/>
          <a:stretch/>
        </p:blipFill>
        <p:spPr>
          <a:xfrm>
            <a:off x="4215924" y="1069583"/>
            <a:ext cx="1499616" cy="12799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3" b="96380" l="2262" r="100000">
                        <a14:foregroundMark x1="19762" y1="53492" x2="18095" y2="60945"/>
                        <a14:foregroundMark x1="36310" y1="54259" x2="36310" y2="67334"/>
                        <a14:foregroundMark x1="66667" y1="60945" x2="66667" y2="70741"/>
                        <a14:foregroundMark x1="79643" y1="53790" x2="83333" y2="60945"/>
                        <a14:foregroundMark x1="67500" y1="53194" x2="64167" y2="53194"/>
                        <a14:foregroundMark x1="45476" y1="35051" x2="52976" y2="35349"/>
                        <a14:foregroundMark x1="36310" y1="45017" x2="65000" y2="4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8574" y="2994120"/>
            <a:ext cx="760322" cy="212528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38384" y="2673328"/>
            <a:ext cx="2261616" cy="2041927"/>
            <a:chOff x="4356132" y="3126887"/>
            <a:chExt cx="2261616" cy="20419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356132" y="3126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508532" y="32792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660932" y="34316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813332" y="35840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965732" y="37364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5118132" y="3888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4356132" y="4753291"/>
            <a:ext cx="2261616" cy="2041927"/>
            <a:chOff x="4356132" y="3126887"/>
            <a:chExt cx="2261616" cy="204192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356132" y="3126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508532" y="32792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660932" y="34316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813332" y="35840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4965732" y="37364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667" b="75000" l="26560" r="49440">
                          <a14:foregroundMark x1="36320" y1="37333" x2="39040" y2="39333"/>
                          <a14:foregroundMark x1="42400" y1="42000" x2="44800" y2="47000"/>
                          <a14:foregroundMark x1="33440" y1="47667" x2="36480" y2="55000"/>
                          <a14:foregroundMark x1="33280" y1="63333" x2="43680" y2="64000"/>
                          <a14:foregroundMark x1="27040" y1="63333" x2="29280" y2="70333"/>
                          <a14:foregroundMark x1="45120" y1="71000" x2="48160" y2="64333"/>
                          <a14:foregroundMark x1="47360" y1="67667" x2="46400" y2="70000"/>
                          <a14:foregroundMark x1="31200" y1="39667" x2="35840" y2="36000"/>
                          <a14:foregroundMark x1="36960" y1="36000" x2="40480" y2="35667"/>
                          <a14:foregroundMark x1="41280" y1="36333" x2="45120" y2="39667"/>
                        </a14:backgroundRemoval>
                      </a14:imgEffect>
                    </a14:imgLayer>
                  </a14:imgProps>
                </a:ext>
              </a:extLst>
            </a:blip>
            <a:srcRect l="26089" t="33360" r="49796" b="23760"/>
            <a:stretch/>
          </p:blipFill>
          <p:spPr>
            <a:xfrm>
              <a:off x="5118132" y="3888887"/>
              <a:ext cx="1499616" cy="1279927"/>
            </a:xfrm>
            <a:prstGeom prst="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625" l="10000" r="90000">
                        <a14:foregroundMark x1="46500" y1="16375" x2="62750" y2="17000"/>
                        <a14:foregroundMark x1="42500" y1="20375" x2="55000" y2="34625"/>
                        <a14:foregroundMark x1="49500" y1="20375" x2="59625" y2="26125"/>
                        <a14:foregroundMark x1="59250" y1="21875" x2="59500" y2="33875"/>
                        <a14:foregroundMark x1="42000" y1="26500" x2="41625" y2="34375"/>
                        <a14:foregroundMark x1="45250" y1="30875" x2="47375" y2="33125"/>
                        <a14:foregroundMark x1="44000" y1="30500" x2="50750" y2="34250"/>
                        <a14:foregroundMark x1="56000" y1="30125" x2="55500" y2="31250"/>
                        <a14:foregroundMark x1="32625" y1="48500" x2="28500" y2="55750"/>
                        <a14:foregroundMark x1="39375" y1="54125" x2="44125" y2="64125"/>
                        <a14:foregroundMark x1="43500" y1="69250" x2="38000" y2="82375"/>
                        <a14:foregroundMark x1="53750" y1="72250" x2="55500" y2="73375"/>
                        <a14:foregroundMark x1="55375" y1="82625" x2="55500" y2="85000"/>
                        <a14:foregroundMark x1="66375" y1="47125" x2="66250" y2="48500"/>
                        <a14:foregroundMark x1="70750" y1="52500" x2="70750" y2="54625"/>
                        <a14:foregroundMark x1="38250" y1="58750" x2="38250" y2="59625"/>
                        <a14:foregroundMark x1="43750" y1="56250" x2="44375" y2="58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002" y="5049773"/>
            <a:ext cx="1906161" cy="1906161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18611" y1="25278" x2="33333" y2="12500"/>
                      </a14:backgroundRemoval>
                    </a14:imgEffect>
                  </a14:imgLayer>
                </a14:imgProps>
              </a:ext>
            </a:extLst>
          </a:blip>
          <a:srcRect l="14022" t="10764" r="12517" b="15775"/>
          <a:stretch/>
        </p:blipFill>
        <p:spPr>
          <a:xfrm>
            <a:off x="8784876" y="1163922"/>
            <a:ext cx="1636776" cy="16367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18611" y1="25278" x2="33333" y2="12500"/>
                      </a14:backgroundRemoval>
                    </a14:imgEffect>
                  </a14:imgLayer>
                </a14:imgProps>
              </a:ext>
            </a:extLst>
          </a:blip>
          <a:srcRect l="14022" t="10764" r="12517" b="15775"/>
          <a:stretch/>
        </p:blipFill>
        <p:spPr>
          <a:xfrm>
            <a:off x="8784876" y="5221223"/>
            <a:ext cx="1636776" cy="163677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390700" y="2863891"/>
            <a:ext cx="2246376" cy="2246377"/>
            <a:chOff x="8390700" y="2863891"/>
            <a:chExt cx="2246376" cy="224637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390700" y="2863891"/>
              <a:ext cx="1636776" cy="163677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543100" y="3016291"/>
              <a:ext cx="1636776" cy="16367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695500" y="3168691"/>
              <a:ext cx="1636776" cy="16367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8847900" y="3321091"/>
              <a:ext cx="1636776" cy="163677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18611" y1="25278" x2="33333" y2="12500"/>
                        </a14:backgroundRemoval>
                      </a14:imgEffect>
                    </a14:imgLayer>
                  </a14:imgProps>
                </a:ext>
              </a:extLst>
            </a:blip>
            <a:srcRect l="14022" t="10764" r="12517" b="15775"/>
            <a:stretch/>
          </p:blipFill>
          <p:spPr>
            <a:xfrm>
              <a:off x="9000300" y="3473491"/>
              <a:ext cx="1636776" cy="163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3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is like a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only one sandwich in a lunchbox</a:t>
            </a:r>
          </a:p>
          <a:p>
            <a:r>
              <a:rPr lang="en-US" dirty="0" smtClean="0"/>
              <a:t>Sandwich must be assembled </a:t>
            </a:r>
            <a:r>
              <a:rPr lang="en-US" dirty="0" smtClean="0"/>
              <a:t>beforehand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Images must be preprocessed before being sent to a Neural Net</a:t>
            </a:r>
          </a:p>
          <a:p>
            <a:pPr lvl="1"/>
            <a:r>
              <a:rPr lang="en-US" dirty="0" smtClean="0"/>
              <a:t>Resize / rotate the image</a:t>
            </a:r>
          </a:p>
          <a:p>
            <a:pPr lvl="1"/>
            <a:r>
              <a:rPr lang="en-US" dirty="0" smtClean="0"/>
              <a:t>Normalize color</a:t>
            </a:r>
          </a:p>
          <a:p>
            <a:pPr lvl="1"/>
            <a:r>
              <a:rPr lang="en-US" dirty="0" smtClean="0"/>
              <a:t>Split into standard patches</a:t>
            </a:r>
          </a:p>
          <a:p>
            <a:pPr lvl="1"/>
            <a:r>
              <a:rPr lang="en-US" dirty="0"/>
              <a:t>Toss all irrelevant </a:t>
            </a:r>
            <a:r>
              <a:rPr lang="en-US" dirty="0" smtClean="0"/>
              <a:t>parts (use </a:t>
            </a:r>
            <a:r>
              <a:rPr lang="en-US" i="1" dirty="0" smtClean="0"/>
              <a:t>annotations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0" r="100000">
                        <a14:foregroundMark x1="80952" y1="46500" x2="88095" y2="52000"/>
                        <a14:backgroundMark x1="3175" y1="66500" x2="1984" y2="9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0842" y="1232916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Images come from machines</a:t>
            </a:r>
            <a:endParaRPr lang="en-US" sz="2000" dirty="0"/>
          </a:p>
          <a:p>
            <a:r>
              <a:rPr lang="en-US" sz="2000" dirty="0" smtClean="0"/>
              <a:t>Some parts may not be relevant to research</a:t>
            </a:r>
          </a:p>
          <a:p>
            <a:r>
              <a:rPr lang="en-US" sz="2000" dirty="0" smtClean="0"/>
              <a:t>Preprocessing</a:t>
            </a:r>
          </a:p>
          <a:p>
            <a:pPr lvl="1"/>
            <a:r>
              <a:rPr lang="en-US" sz="2000" dirty="0" smtClean="0"/>
              <a:t>Deal with machine marks, foreign objects, incoherent geometry,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Remove surrounding tissue and organs from being sent to the </a:t>
            </a:r>
            <a:r>
              <a:rPr lang="en-US" sz="2000" b="1" i="1" dirty="0" smtClean="0"/>
              <a:t>algorithm</a:t>
            </a:r>
            <a:r>
              <a:rPr lang="en-US" sz="2000" i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6" y="3795680"/>
            <a:ext cx="2847975" cy="28479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772820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381888">
            <a:off x="2701099" y="3395692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74" y="3795680"/>
            <a:ext cx="2847975" cy="28479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79012" y="6263640"/>
            <a:ext cx="129844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11" y="3772820"/>
            <a:ext cx="2847975" cy="2847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7913711" y="3447288"/>
            <a:ext cx="2847975" cy="914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32099" y="3640232"/>
            <a:ext cx="2473056" cy="1815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8940530" y="4087104"/>
            <a:ext cx="506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kaggle.com/datasets/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preetviradiya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/covid19-radiography-dataset</a:t>
            </a:r>
          </a:p>
        </p:txBody>
      </p:sp>
    </p:spTree>
    <p:extLst>
      <p:ext uri="{BB962C8B-B14F-4D97-AF65-F5344CB8AC3E}">
        <p14:creationId xmlns:p14="http://schemas.microsoft.com/office/powerpoint/2010/main" val="5294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579"/>
          </a:xfrm>
        </p:spPr>
        <p:txBody>
          <a:bodyPr>
            <a:noAutofit/>
          </a:bodyPr>
          <a:lstStyle/>
          <a:p>
            <a:r>
              <a:rPr lang="en-US" sz="3600" dirty="0" smtClean="0"/>
              <a:t>Human Annotation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MDs provide insight on the Region of Interest (ROI)</a:t>
            </a:r>
          </a:p>
          <a:p>
            <a:r>
              <a:rPr lang="en-US" sz="2400" dirty="0" smtClean="0"/>
              <a:t>Paint (pro: widely available), </a:t>
            </a:r>
          </a:p>
          <a:p>
            <a:r>
              <a:rPr lang="en-US" sz="2400" dirty="0" err="1" smtClean="0"/>
              <a:t>ImageScope</a:t>
            </a:r>
            <a:r>
              <a:rPr lang="en-US" sz="2400" dirty="0" smtClean="0"/>
              <a:t> (pro: less </a:t>
            </a:r>
            <a:r>
              <a:rPr lang="en-US" sz="2400" dirty="0" smtClean="0"/>
              <a:t>memory, </a:t>
            </a:r>
            <a:r>
              <a:rPr lang="en-US" sz="2400" dirty="0" smtClean="0"/>
              <a:t>easier processing by *you-the-</a:t>
            </a:r>
            <a:r>
              <a:rPr lang="en-US" sz="2400" dirty="0" err="1" smtClean="0"/>
              <a:t>pythonista</a:t>
            </a:r>
            <a:r>
              <a:rPr lang="en-US" sz="2400" dirty="0" smtClean="0"/>
              <a:t>*)</a:t>
            </a:r>
            <a:endParaRPr lang="en-US" sz="2400" dirty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20426" y="3366379"/>
            <a:ext cx="6751147" cy="3159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0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annotations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167072"/>
            <a:ext cx="10816472" cy="50098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Differentiating</a:t>
            </a:r>
          </a:p>
          <a:p>
            <a:r>
              <a:rPr lang="en-US" sz="2400" dirty="0" smtClean="0"/>
              <a:t>CV/Graphics methods:</a:t>
            </a:r>
          </a:p>
          <a:p>
            <a:pPr lvl="1"/>
            <a:r>
              <a:rPr lang="en-US" i="1" dirty="0" smtClean="0"/>
              <a:t>Dilation</a:t>
            </a:r>
          </a:p>
          <a:p>
            <a:pPr lvl="1"/>
            <a:r>
              <a:rPr lang="en-US" i="1" dirty="0" err="1" smtClean="0"/>
              <a:t>Floodfilling</a:t>
            </a:r>
            <a:endParaRPr lang="en-US" i="1" dirty="0" smtClean="0"/>
          </a:p>
          <a:p>
            <a:pPr lvl="1"/>
            <a:r>
              <a:rPr lang="en-US" i="1" dirty="0" smtClean="0"/>
              <a:t>Negation</a:t>
            </a:r>
          </a:p>
          <a:p>
            <a:pPr lvl="1"/>
            <a:r>
              <a:rPr lang="en-US" i="1" dirty="0" smtClean="0"/>
              <a:t>Masking</a:t>
            </a:r>
            <a:endParaRPr lang="en-US" i="1" dirty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9185" y="1126638"/>
            <a:ext cx="5610177" cy="2625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>
            <a:picLocks noChangeAspect="1"/>
          </p:cNvPicPr>
          <p:nvPr/>
        </p:nvPicPr>
        <p:blipFill rotWithShape="1">
          <a:blip r:embed="rId3"/>
          <a:srcRect l="52289"/>
          <a:stretch/>
        </p:blipFill>
        <p:spPr bwMode="auto">
          <a:xfrm>
            <a:off x="2307208" y="3907741"/>
            <a:ext cx="2677213" cy="26260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5145"/>
          <a:stretch/>
        </p:blipFill>
        <p:spPr>
          <a:xfrm>
            <a:off x="5317480" y="3907742"/>
            <a:ext cx="2799629" cy="2626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74964"/>
          <a:stretch/>
        </p:blipFill>
        <p:spPr>
          <a:xfrm>
            <a:off x="8325479" y="3907741"/>
            <a:ext cx="2819950" cy="26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loodfilling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1988"/>
            <a:ext cx="10515600" cy="485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https://en.wikipedia.org/wiki/Flood_fill</a:t>
            </a:r>
          </a:p>
        </p:txBody>
      </p:sp>
      <p:pic>
        <p:nvPicPr>
          <p:cNvPr id="1026" name="Picture 2" descr="https://upload.wikimedia.org/wikipedia/commons/b/b7/Smiley_fil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22" y="1601337"/>
            <a:ext cx="40481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6/Wfm_floodfill_animation_queu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81" y="1330318"/>
            <a:ext cx="4361561" cy="436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Office Theme</vt:lpstr>
      <vt:lpstr>Bootcamp 2023: Preprocessing Annotations</vt:lpstr>
      <vt:lpstr>AI vs Doctors</vt:lpstr>
      <vt:lpstr>AI vs Doctors</vt:lpstr>
      <vt:lpstr>AI vs Doctors</vt:lpstr>
      <vt:lpstr>AI is like a child</vt:lpstr>
      <vt:lpstr>Introduction</vt:lpstr>
      <vt:lpstr>Human Annotation</vt:lpstr>
      <vt:lpstr>Working with annotations </vt:lpstr>
      <vt:lpstr>Floodfilling</vt:lpstr>
      <vt:lpstr>Data for the algorithm</vt:lpstr>
      <vt:lpstr>Hands-on</vt:lpstr>
      <vt:lpstr>Hands-on</vt:lpstr>
    </vt:vector>
  </TitlesOfParts>
  <Company>WFBH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2023: Preprocessing Annotations</dc:title>
  <dc:creator>Bayram Annanurov</dc:creator>
  <cp:lastModifiedBy>Bayram Annanurov</cp:lastModifiedBy>
  <cp:revision>21</cp:revision>
  <dcterms:created xsi:type="dcterms:W3CDTF">2023-05-03T19:16:07Z</dcterms:created>
  <dcterms:modified xsi:type="dcterms:W3CDTF">2023-05-26T16:49:18Z</dcterms:modified>
</cp:coreProperties>
</file>