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5" r:id="rId6"/>
    <p:sldId id="260" r:id="rId7"/>
    <p:sldId id="264" r:id="rId8"/>
    <p:sldId id="262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상욱" initials="이상" lastIdx="1" clrIdx="0">
    <p:extLst>
      <p:ext uri="{19B8F6BF-5375-455C-9EA6-DF929625EA0E}">
        <p15:presenceInfo xmlns:p15="http://schemas.microsoft.com/office/powerpoint/2012/main" userId="9d6b92c8f0e021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9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C23F9-DE5C-460E-9271-A211179F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936B8A-85EC-4D99-B785-A20EE9CC1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7F6C7-5CBF-422B-BC66-A2B65FF9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939-5B19-474D-B091-4ABAA1C6796E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1760D-6AE5-4430-8250-7B1B90CE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0E3C3-EB8B-4D58-9AA7-0D8155A4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2060-150D-422C-A37C-50D7F3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8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56F11-643F-44EE-B454-4B4AD36A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34FB2E-58EF-4C75-9BAA-D153E5DBE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D10AA-7B0C-4D33-A254-44B21944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939-5B19-474D-B091-4ABAA1C6796E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734D8-4130-49F4-837B-AA2E0657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C3FED-BC3E-4F03-B087-27152D4D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2060-150D-422C-A37C-50D7F3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28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E4B904-ABA9-4B3F-89BF-A73B54A16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BCD366-4D0E-47C7-936A-7DD8B18C3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FCE30-FF30-4E17-87BC-CC2AB4A8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939-5B19-474D-B091-4ABAA1C6796E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19261-EB6C-40BF-809D-A45FFFB3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F5E84-AAE2-4EFF-85DE-CD0DD878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2060-150D-422C-A37C-50D7F3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12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89C64-249F-484E-97F1-B39BBF50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F8031E-6A92-49F2-8A54-C5107B53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D0A8A-16F1-44CB-9B3D-8E67CBFE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939-5B19-474D-B091-4ABAA1C6796E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FDC2D-0E2A-4DC2-B2F5-2798A50A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28EACC-2C85-4EFE-968D-178A2FB1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2060-150D-422C-A37C-50D7F3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00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7EEAD-A9F2-4E99-90D7-FFF7D01F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E8792-6D55-4DBA-8237-34B7040A0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C9202-4885-4B69-8EFC-4C0B116E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939-5B19-474D-B091-4ABAA1C6796E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C4456-C31D-4EDD-A5FF-336F743C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A9F90-25EA-45FB-B52C-372EC569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2060-150D-422C-A37C-50D7F3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43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1816F-9172-4526-9ACE-1865216B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009452-9D94-4A68-82D0-D9C1F1C2C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BB2028-528D-4D1B-B5E5-DD9B4BAE4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2CE21-6003-4436-AA9E-7E07C246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939-5B19-474D-B091-4ABAA1C6796E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619583-8BA1-4A2A-BA8D-29652372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28683-1F7D-4C93-BF21-8F3D6874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2060-150D-422C-A37C-50D7F3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63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CE7D6-7DB1-4E77-B6EB-06DA5FB8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206E71-5D9C-417A-BAC7-CB4DC39CD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247C26-4083-4416-82F1-7DD15B0CD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29E45F-59CF-46C9-AE0F-3D5708265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FD3C4F-6364-413C-BCFA-CA523A882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868394-F83F-47AD-B024-89F111C8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939-5B19-474D-B091-4ABAA1C6796E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E11364-3C94-46B9-B868-A6049A8B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2068DB-176A-4716-9C98-8B318B92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2060-150D-422C-A37C-50D7F3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64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44B0A-1368-4CD3-8F31-53212F32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588C34-2D65-45A4-967A-6C5C8DE1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939-5B19-474D-B091-4ABAA1C6796E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A74AE0-3D98-49BC-AC50-2447C7AB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8876FE-F8F9-4051-8D39-620A6B6E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2060-150D-422C-A37C-50D7F3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23E07B-8D3A-4A2F-B300-3154B944C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939-5B19-474D-B091-4ABAA1C6796E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806A8B-59A2-4BF2-8468-9806FA64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2E91FA-CC11-4779-B832-5B8F9C86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2060-150D-422C-A37C-50D7F3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2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092B7-6BC5-461D-8EC7-7AC35EC5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16E5A-AE8F-41D9-86EC-8820F068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A5BCE5-E718-4ED6-A718-CC4C40D53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745116-F387-4DCE-B815-468A01AA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939-5B19-474D-B091-4ABAA1C6796E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329C34-E65F-4958-AFA0-47676CD9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56E64B-10A0-4683-AB17-E44341EB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2060-150D-422C-A37C-50D7F3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4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9132F-E3A0-4914-AE5B-D3CBE798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E2BE78-4917-4F7A-9768-61F31D370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DE9630-B396-4988-A3F3-318A43EFD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289E87-C119-4D64-AD70-9DB7F57C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939-5B19-474D-B091-4ABAA1C6796E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894B40-8298-4034-B78E-A59E520E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160104-8D33-43BA-8099-2B14CE80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2060-150D-422C-A37C-50D7F3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7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94755E-E80F-46B3-863E-FA5CEF4D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0FE77-073B-4919-8421-94706B0D0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2192C2-BD57-4A7B-A2CA-87A8F4133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19939-5B19-474D-B091-4ABAA1C6796E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DB8D9F-CDAC-4842-8759-03F7A75C3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8833C-1A78-416D-9CC7-6CB207FFC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B2060-150D-422C-A37C-50D7F3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4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78235-8029-41D6-B4F7-4823508DC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Scode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82B13F-67F8-4CF3-837C-3093693A8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0227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86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893A57BC-3C3F-4984-81E0-AAB9430BE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55012"/>
              </p:ext>
            </p:extLst>
          </p:nvPr>
        </p:nvGraphicFramePr>
        <p:xfrm>
          <a:off x="-2" y="56534"/>
          <a:ext cx="88946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655">
                  <a:extLst>
                    <a:ext uri="{9D8B030D-6E8A-4147-A177-3AD203B41FA5}">
                      <a16:colId xmlns:a16="http://schemas.microsoft.com/office/drawing/2014/main" val="242827689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3798390543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83588720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1587614098"/>
                    </a:ext>
                  </a:extLst>
                </a:gridCol>
              </a:tblGrid>
              <a:tr h="29578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Scode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사용자 인터페이스 레이아웃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394439"/>
                  </a:ext>
                </a:extLst>
              </a:tr>
              <a:tr h="295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프로젝트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실습프로그램 개선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단계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900931"/>
                  </a:ext>
                </a:extLst>
              </a:tr>
              <a:tr h="295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기능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버전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0.1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작성일자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180316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640826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C2E86D88-89F6-40C4-B99B-5158A0AAA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998556"/>
              </p:ext>
            </p:extLst>
          </p:nvPr>
        </p:nvGraphicFramePr>
        <p:xfrm>
          <a:off x="8894620" y="56534"/>
          <a:ext cx="32973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90">
                  <a:extLst>
                    <a:ext uri="{9D8B030D-6E8A-4147-A177-3AD203B41FA5}">
                      <a16:colId xmlns:a16="http://schemas.microsoft.com/office/drawing/2014/main" val="4137308956"/>
                    </a:ext>
                  </a:extLst>
                </a:gridCol>
                <a:gridCol w="1648690">
                  <a:extLst>
                    <a:ext uri="{9D8B030D-6E8A-4147-A177-3AD203B41FA5}">
                      <a16:colId xmlns:a16="http://schemas.microsoft.com/office/drawing/2014/main" val="1331339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업무영역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77187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216306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파일명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37928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화면 유형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398909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9F0225F0-9AB8-4E74-9652-16F846F7F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323861"/>
              </p:ext>
            </p:extLst>
          </p:nvPr>
        </p:nvGraphicFramePr>
        <p:xfrm>
          <a:off x="8894618" y="1600200"/>
          <a:ext cx="329738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86">
                  <a:extLst>
                    <a:ext uri="{9D8B030D-6E8A-4147-A177-3AD203B41FA5}">
                      <a16:colId xmlns:a16="http://schemas.microsoft.com/office/drawing/2014/main" val="1958818691"/>
                    </a:ext>
                  </a:extLst>
                </a:gridCol>
                <a:gridCol w="2914996">
                  <a:extLst>
                    <a:ext uri="{9D8B030D-6E8A-4147-A177-3AD203B41FA5}">
                      <a16:colId xmlns:a16="http://schemas.microsoft.com/office/drawing/2014/main" val="1776806799"/>
                    </a:ext>
                  </a:extLst>
                </a:gridCol>
              </a:tblGrid>
              <a:tr h="2194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941736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아이디 비밀번호로 로그인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205411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틀리면 실패 창 띄움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948518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성공시 메인으로 이동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72645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170805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5B0F8D9A-B4C3-45C0-BA99-B0043F466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387972"/>
              </p:ext>
            </p:extLst>
          </p:nvPr>
        </p:nvGraphicFramePr>
        <p:xfrm>
          <a:off x="0" y="1151274"/>
          <a:ext cx="8894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284">
                  <a:extLst>
                    <a:ext uri="{9D8B030D-6E8A-4147-A177-3AD203B41FA5}">
                      <a16:colId xmlns:a16="http://schemas.microsoft.com/office/drawing/2014/main" val="200059420"/>
                    </a:ext>
                  </a:extLst>
                </a:gridCol>
                <a:gridCol w="3217026">
                  <a:extLst>
                    <a:ext uri="{9D8B030D-6E8A-4147-A177-3AD203B41FA5}">
                      <a16:colId xmlns:a16="http://schemas.microsoft.com/office/drawing/2014/main" val="4114149464"/>
                    </a:ext>
                  </a:extLst>
                </a:gridCol>
                <a:gridCol w="1205345">
                  <a:extLst>
                    <a:ext uri="{9D8B030D-6E8A-4147-A177-3AD203B41FA5}">
                      <a16:colId xmlns:a16="http://schemas.microsoft.com/office/drawing/2014/main" val="2342969740"/>
                    </a:ext>
                  </a:extLst>
                </a:gridCol>
                <a:gridCol w="3241965">
                  <a:extLst>
                    <a:ext uri="{9D8B030D-6E8A-4147-A177-3AD203B41FA5}">
                      <a16:colId xmlns:a16="http://schemas.microsoft.com/office/drawing/2014/main" val="928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시스템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실습프로그램 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Category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로그인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14016"/>
                  </a:ext>
                </a:extLst>
              </a:tr>
            </a:tbl>
          </a:graphicData>
        </a:graphic>
      </p:graphicFrame>
      <p:sp>
        <p:nvSpPr>
          <p:cNvPr id="150" name="직사각형 149" descr="ㄹㅇㅇㄹ&#10;">
            <a:extLst>
              <a:ext uri="{FF2B5EF4-FFF2-40B4-BE49-F238E27FC236}">
                <a16:creationId xmlns:a16="http://schemas.microsoft.com/office/drawing/2014/main" id="{B930ADD4-2B42-4E42-8547-1CC92E0566C9}"/>
              </a:ext>
            </a:extLst>
          </p:cNvPr>
          <p:cNvSpPr/>
          <p:nvPr/>
        </p:nvSpPr>
        <p:spPr>
          <a:xfrm>
            <a:off x="116378" y="1600200"/>
            <a:ext cx="8611986" cy="50832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1" name="그림 150" descr="a-1-1.png">
            <a:extLst>
              <a:ext uri="{FF2B5EF4-FFF2-40B4-BE49-F238E27FC236}">
                <a16:creationId xmlns:a16="http://schemas.microsoft.com/office/drawing/2014/main" id="{28D18027-2130-4A71-9DAB-D4C7CE1D65E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658" y="1733327"/>
            <a:ext cx="1062758" cy="515227"/>
          </a:xfrm>
          <a:prstGeom prst="rect">
            <a:avLst/>
          </a:prstGeom>
        </p:spPr>
      </p:pic>
      <p:sp>
        <p:nvSpPr>
          <p:cNvPr id="152" name="직사각형 151" descr="ㅇㄹㄹ">
            <a:extLst>
              <a:ext uri="{FF2B5EF4-FFF2-40B4-BE49-F238E27FC236}">
                <a16:creationId xmlns:a16="http://schemas.microsoft.com/office/drawing/2014/main" id="{2D1374DB-1863-460C-BF39-FA38C56E25B0}"/>
              </a:ext>
            </a:extLst>
          </p:cNvPr>
          <p:cNvSpPr/>
          <p:nvPr/>
        </p:nvSpPr>
        <p:spPr>
          <a:xfrm>
            <a:off x="1553670" y="1733326"/>
            <a:ext cx="6866660" cy="5152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600" b="1"/>
              <a:t>Scode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1026" name="Picture 2" descr="íë¦¼ë ì ì ì íë°©ë² (2018íëë)">
            <a:extLst>
              <a:ext uri="{FF2B5EF4-FFF2-40B4-BE49-F238E27FC236}">
                <a16:creationId xmlns:a16="http://schemas.microsoft.com/office/drawing/2014/main" id="{C2211AC3-56BF-4927-807D-9148ADFBC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58" y="2514599"/>
            <a:ext cx="8270701" cy="401920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7812E100-8DF0-4E30-A0D2-ACB96706F3C7}"/>
              </a:ext>
            </a:extLst>
          </p:cNvPr>
          <p:cNvSpPr/>
          <p:nvPr/>
        </p:nvSpPr>
        <p:spPr>
          <a:xfrm>
            <a:off x="1106302" y="2773050"/>
            <a:ext cx="2389239" cy="255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B0BE924-E280-40F8-8324-69D34D80A3C7}"/>
              </a:ext>
            </a:extLst>
          </p:cNvPr>
          <p:cNvSpPr/>
          <p:nvPr/>
        </p:nvSpPr>
        <p:spPr>
          <a:xfrm>
            <a:off x="1106302" y="3127731"/>
            <a:ext cx="2389239" cy="255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A695977-9C49-4E80-9A48-C31539F29837}"/>
              </a:ext>
            </a:extLst>
          </p:cNvPr>
          <p:cNvSpPr/>
          <p:nvPr/>
        </p:nvSpPr>
        <p:spPr>
          <a:xfrm>
            <a:off x="357766" y="2772697"/>
            <a:ext cx="693001" cy="255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아이디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EE9E98E3-550F-429C-8DC2-9F3E2552340B}"/>
              </a:ext>
            </a:extLst>
          </p:cNvPr>
          <p:cNvSpPr/>
          <p:nvPr/>
        </p:nvSpPr>
        <p:spPr>
          <a:xfrm>
            <a:off x="357766" y="3113483"/>
            <a:ext cx="693001" cy="255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비밀번호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5218417-E853-4BC6-AA85-3B1C9F22DC7B}"/>
              </a:ext>
            </a:extLst>
          </p:cNvPr>
          <p:cNvSpPr/>
          <p:nvPr/>
        </p:nvSpPr>
        <p:spPr>
          <a:xfrm>
            <a:off x="3661795" y="2772697"/>
            <a:ext cx="876954" cy="5964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9A51D45-171D-49E7-BF8C-819D25B3355D}"/>
              </a:ext>
            </a:extLst>
          </p:cNvPr>
          <p:cNvSpPr/>
          <p:nvPr/>
        </p:nvSpPr>
        <p:spPr>
          <a:xfrm>
            <a:off x="8894619" y="4537275"/>
            <a:ext cx="3181004" cy="1296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등록되지 않은 유저입니다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BC558FC-AB9F-4D82-927E-2565769664EF}"/>
              </a:ext>
            </a:extLst>
          </p:cNvPr>
          <p:cNvSpPr/>
          <p:nvPr/>
        </p:nvSpPr>
        <p:spPr>
          <a:xfrm>
            <a:off x="9965803" y="5257800"/>
            <a:ext cx="1064870" cy="332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확   인</a:t>
            </a: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5CE2D57F-93C3-4FDD-86E1-9247C20600DB}"/>
              </a:ext>
            </a:extLst>
          </p:cNvPr>
          <p:cNvSpPr/>
          <p:nvPr/>
        </p:nvSpPr>
        <p:spPr>
          <a:xfrm>
            <a:off x="11817752" y="4537275"/>
            <a:ext cx="257870" cy="243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X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057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893A57BC-3C3F-4984-81E0-AAB9430BE423}"/>
              </a:ext>
            </a:extLst>
          </p:cNvPr>
          <p:cNvGraphicFramePr>
            <a:graphicFrameLocks noGrp="1"/>
          </p:cNvGraphicFramePr>
          <p:nvPr/>
        </p:nvGraphicFramePr>
        <p:xfrm>
          <a:off x="-2" y="56534"/>
          <a:ext cx="88946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655">
                  <a:extLst>
                    <a:ext uri="{9D8B030D-6E8A-4147-A177-3AD203B41FA5}">
                      <a16:colId xmlns:a16="http://schemas.microsoft.com/office/drawing/2014/main" val="242827689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3798390543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83588720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1587614098"/>
                    </a:ext>
                  </a:extLst>
                </a:gridCol>
              </a:tblGrid>
              <a:tr h="29578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Scode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사용자 인터페이스 레이아웃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394439"/>
                  </a:ext>
                </a:extLst>
              </a:tr>
              <a:tr h="295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프로젝트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실습프로그램 개선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단계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900931"/>
                  </a:ext>
                </a:extLst>
              </a:tr>
              <a:tr h="295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기능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버전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0.1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작성일자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180316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640826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C2E86D88-89F6-40C4-B99B-5158A0AAAAD8}"/>
              </a:ext>
            </a:extLst>
          </p:cNvPr>
          <p:cNvGraphicFramePr>
            <a:graphicFrameLocks noGrp="1"/>
          </p:cNvGraphicFramePr>
          <p:nvPr/>
        </p:nvGraphicFramePr>
        <p:xfrm>
          <a:off x="8894620" y="56534"/>
          <a:ext cx="32973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90">
                  <a:extLst>
                    <a:ext uri="{9D8B030D-6E8A-4147-A177-3AD203B41FA5}">
                      <a16:colId xmlns:a16="http://schemas.microsoft.com/office/drawing/2014/main" val="4137308956"/>
                    </a:ext>
                  </a:extLst>
                </a:gridCol>
                <a:gridCol w="1648690">
                  <a:extLst>
                    <a:ext uri="{9D8B030D-6E8A-4147-A177-3AD203B41FA5}">
                      <a16:colId xmlns:a16="http://schemas.microsoft.com/office/drawing/2014/main" val="1331339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업무영역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77187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216306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파일명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37928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화면 유형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398909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9F0225F0-9AB8-4E74-9652-16F846F7F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249062"/>
              </p:ext>
            </p:extLst>
          </p:nvPr>
        </p:nvGraphicFramePr>
        <p:xfrm>
          <a:off x="8894618" y="1600200"/>
          <a:ext cx="329738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86">
                  <a:extLst>
                    <a:ext uri="{9D8B030D-6E8A-4147-A177-3AD203B41FA5}">
                      <a16:colId xmlns:a16="http://schemas.microsoft.com/office/drawing/2014/main" val="1958818691"/>
                    </a:ext>
                  </a:extLst>
                </a:gridCol>
                <a:gridCol w="2914996">
                  <a:extLst>
                    <a:ext uri="{9D8B030D-6E8A-4147-A177-3AD203B41FA5}">
                      <a16:colId xmlns:a16="http://schemas.microsoft.com/office/drawing/2014/main" val="1776806799"/>
                    </a:ext>
                  </a:extLst>
                </a:gridCol>
              </a:tblGrid>
              <a:tr h="2194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941736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학생의  과제 선택창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205411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드롭박스로 과제선택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948518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과제 선택을하면 차시마다 과제가 나옴 결과보기와 과제하기 클릭시 이동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7264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현재 진행중인 과제 확인 이동 가능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170805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5B0F8D9A-B4C3-45C0-BA99-B0043F466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78000"/>
              </p:ext>
            </p:extLst>
          </p:nvPr>
        </p:nvGraphicFramePr>
        <p:xfrm>
          <a:off x="0" y="1151274"/>
          <a:ext cx="8894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284">
                  <a:extLst>
                    <a:ext uri="{9D8B030D-6E8A-4147-A177-3AD203B41FA5}">
                      <a16:colId xmlns:a16="http://schemas.microsoft.com/office/drawing/2014/main" val="200059420"/>
                    </a:ext>
                  </a:extLst>
                </a:gridCol>
                <a:gridCol w="3217026">
                  <a:extLst>
                    <a:ext uri="{9D8B030D-6E8A-4147-A177-3AD203B41FA5}">
                      <a16:colId xmlns:a16="http://schemas.microsoft.com/office/drawing/2014/main" val="4114149464"/>
                    </a:ext>
                  </a:extLst>
                </a:gridCol>
                <a:gridCol w="1205345">
                  <a:extLst>
                    <a:ext uri="{9D8B030D-6E8A-4147-A177-3AD203B41FA5}">
                      <a16:colId xmlns:a16="http://schemas.microsoft.com/office/drawing/2014/main" val="2342969740"/>
                    </a:ext>
                  </a:extLst>
                </a:gridCol>
                <a:gridCol w="3241965">
                  <a:extLst>
                    <a:ext uri="{9D8B030D-6E8A-4147-A177-3AD203B41FA5}">
                      <a16:colId xmlns:a16="http://schemas.microsoft.com/office/drawing/2014/main" val="928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시스템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실습프로그램 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Category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과제선택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학생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14016"/>
                  </a:ext>
                </a:extLst>
              </a:tr>
            </a:tbl>
          </a:graphicData>
        </a:graphic>
      </p:graphicFrame>
      <p:sp>
        <p:nvSpPr>
          <p:cNvPr id="150" name="직사각형 149" descr="ㄹㅇㅇㄹ&#10;">
            <a:extLst>
              <a:ext uri="{FF2B5EF4-FFF2-40B4-BE49-F238E27FC236}">
                <a16:creationId xmlns:a16="http://schemas.microsoft.com/office/drawing/2014/main" id="{B930ADD4-2B42-4E42-8547-1CC92E0566C9}"/>
              </a:ext>
            </a:extLst>
          </p:cNvPr>
          <p:cNvSpPr/>
          <p:nvPr/>
        </p:nvSpPr>
        <p:spPr>
          <a:xfrm>
            <a:off x="116378" y="1600200"/>
            <a:ext cx="8611986" cy="50832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1" name="그림 150" descr="a-1-1.png">
            <a:extLst>
              <a:ext uri="{FF2B5EF4-FFF2-40B4-BE49-F238E27FC236}">
                <a16:creationId xmlns:a16="http://schemas.microsoft.com/office/drawing/2014/main" id="{28D18027-2130-4A71-9DAB-D4C7CE1D65E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658" y="1733327"/>
            <a:ext cx="1062758" cy="515227"/>
          </a:xfrm>
          <a:prstGeom prst="rect">
            <a:avLst/>
          </a:prstGeom>
        </p:spPr>
      </p:pic>
      <p:sp>
        <p:nvSpPr>
          <p:cNvPr id="152" name="직사각형 151" descr="ㅇㄹㄹ">
            <a:extLst>
              <a:ext uri="{FF2B5EF4-FFF2-40B4-BE49-F238E27FC236}">
                <a16:creationId xmlns:a16="http://schemas.microsoft.com/office/drawing/2014/main" id="{2D1374DB-1863-460C-BF39-FA38C56E25B0}"/>
              </a:ext>
            </a:extLst>
          </p:cNvPr>
          <p:cNvSpPr/>
          <p:nvPr/>
        </p:nvSpPr>
        <p:spPr>
          <a:xfrm>
            <a:off x="1553670" y="1733326"/>
            <a:ext cx="6866660" cy="5152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600" b="1"/>
              <a:t>Scode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E790B6-198A-42F6-8109-ACABDA7E78B7}"/>
              </a:ext>
            </a:extLst>
          </p:cNvPr>
          <p:cNvSpPr/>
          <p:nvPr/>
        </p:nvSpPr>
        <p:spPr>
          <a:xfrm>
            <a:off x="324658" y="2514600"/>
            <a:ext cx="8095672" cy="403667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29E4C1-599F-496D-B04B-AE765F9160AF}"/>
              </a:ext>
            </a:extLst>
          </p:cNvPr>
          <p:cNvSpPr/>
          <p:nvPr/>
        </p:nvSpPr>
        <p:spPr>
          <a:xfrm>
            <a:off x="451413" y="2616854"/>
            <a:ext cx="7812911" cy="218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안녕하세요</a:t>
            </a:r>
            <a:r>
              <a:rPr lang="en-US" altLang="ko-KR" sz="1200"/>
              <a:t>! Scode</a:t>
            </a:r>
            <a:r>
              <a:rPr lang="ko-KR" altLang="en-US" sz="1200"/>
              <a:t> 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5AD1BDB-7ECD-4C95-8850-AFF71F32D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929701"/>
              </p:ext>
            </p:extLst>
          </p:nvPr>
        </p:nvGraphicFramePr>
        <p:xfrm>
          <a:off x="4444678" y="2861787"/>
          <a:ext cx="381964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646">
                  <a:extLst>
                    <a:ext uri="{9D8B030D-6E8A-4147-A177-3AD203B41FA5}">
                      <a16:colId xmlns:a16="http://schemas.microsoft.com/office/drawing/2014/main" val="114252707"/>
                    </a:ext>
                  </a:extLst>
                </a:gridCol>
              </a:tblGrid>
              <a:tr h="240056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894858"/>
                  </a:ext>
                </a:extLst>
              </a:tr>
            </a:tbl>
          </a:graphicData>
        </a:graphic>
      </p:graphicFrame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B0EE0EA5-626A-4382-BDAF-D88C7D3C73E1}"/>
              </a:ext>
            </a:extLst>
          </p:cNvPr>
          <p:cNvSpPr/>
          <p:nvPr/>
        </p:nvSpPr>
        <p:spPr>
          <a:xfrm rot="10800000">
            <a:off x="3942494" y="6287830"/>
            <a:ext cx="121806" cy="8272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560BC49F-2C29-4F24-A5A3-690CF9CE2268}"/>
              </a:ext>
            </a:extLst>
          </p:cNvPr>
          <p:cNvSpPr/>
          <p:nvPr/>
        </p:nvSpPr>
        <p:spPr>
          <a:xfrm>
            <a:off x="3957310" y="3750196"/>
            <a:ext cx="106990" cy="8272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46A828-D16A-4AE9-9A3C-D6A857A2CCA0}"/>
              </a:ext>
            </a:extLst>
          </p:cNvPr>
          <p:cNvSpPr/>
          <p:nvPr/>
        </p:nvSpPr>
        <p:spPr>
          <a:xfrm>
            <a:off x="4444676" y="3198953"/>
            <a:ext cx="3822245" cy="3273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F04CB-D231-4FA1-8E3F-75637F7FBCDA}"/>
              </a:ext>
            </a:extLst>
          </p:cNvPr>
          <p:cNvSpPr/>
          <p:nvPr/>
        </p:nvSpPr>
        <p:spPr>
          <a:xfrm>
            <a:off x="532765" y="3218429"/>
            <a:ext cx="3738656" cy="3273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순서도: 종속 처리 24">
            <a:extLst>
              <a:ext uri="{FF2B5EF4-FFF2-40B4-BE49-F238E27FC236}">
                <a16:creationId xmlns:a16="http://schemas.microsoft.com/office/drawing/2014/main" id="{E159A4AD-6FD9-4552-97A6-CC27ACDC9835}"/>
              </a:ext>
            </a:extLst>
          </p:cNvPr>
          <p:cNvSpPr/>
          <p:nvPr/>
        </p:nvSpPr>
        <p:spPr>
          <a:xfrm>
            <a:off x="6354501" y="2882900"/>
            <a:ext cx="1900845" cy="218943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과목선택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1822798F-11CB-4633-AAD4-A253AA9DD20B}"/>
              </a:ext>
            </a:extLst>
          </p:cNvPr>
          <p:cNvSpPr/>
          <p:nvPr/>
        </p:nvSpPr>
        <p:spPr>
          <a:xfrm rot="10800000">
            <a:off x="8098617" y="2932906"/>
            <a:ext cx="128383" cy="13388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5C2E806-9FF8-484F-8796-748B9B099403}"/>
              </a:ext>
            </a:extLst>
          </p:cNvPr>
          <p:cNvSpPr/>
          <p:nvPr/>
        </p:nvSpPr>
        <p:spPr>
          <a:xfrm>
            <a:off x="4585304" y="3327963"/>
            <a:ext cx="3452398" cy="271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>
                <a:solidFill>
                  <a:schemeClr val="tx1"/>
                </a:solidFill>
              </a:rPr>
              <a:t>1</a:t>
            </a:r>
            <a:r>
              <a:rPr lang="ko-KR" altLang="en-US" sz="1200">
                <a:solidFill>
                  <a:schemeClr val="tx1"/>
                </a:solidFill>
              </a:rPr>
              <a:t>주차 과제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1AD160-2F01-4DDF-AB3B-D695F19450F0}"/>
              </a:ext>
            </a:extLst>
          </p:cNvPr>
          <p:cNvSpPr/>
          <p:nvPr/>
        </p:nvSpPr>
        <p:spPr>
          <a:xfrm>
            <a:off x="4585304" y="3702620"/>
            <a:ext cx="3452398" cy="271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>
                <a:solidFill>
                  <a:schemeClr val="tx1"/>
                </a:solidFill>
              </a:rPr>
              <a:t>2</a:t>
            </a:r>
            <a:r>
              <a:rPr lang="ko-KR" altLang="en-US" sz="1200">
                <a:solidFill>
                  <a:schemeClr val="tx1"/>
                </a:solidFill>
              </a:rPr>
              <a:t>주차 과제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C43B94D-D2FC-4DEA-8C77-6D6DAD51D1E6}"/>
              </a:ext>
            </a:extLst>
          </p:cNvPr>
          <p:cNvSpPr/>
          <p:nvPr/>
        </p:nvSpPr>
        <p:spPr>
          <a:xfrm>
            <a:off x="4585304" y="4079084"/>
            <a:ext cx="3452398" cy="271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>
                <a:solidFill>
                  <a:schemeClr val="tx1"/>
                </a:solidFill>
              </a:rPr>
              <a:t>3</a:t>
            </a:r>
            <a:r>
              <a:rPr lang="ko-KR" altLang="en-US" sz="1200">
                <a:solidFill>
                  <a:schemeClr val="tx1"/>
                </a:solidFill>
              </a:rPr>
              <a:t>주차 과제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1AE19B8-A0E2-4EB7-9210-13E310D7CB73}"/>
              </a:ext>
            </a:extLst>
          </p:cNvPr>
          <p:cNvSpPr/>
          <p:nvPr/>
        </p:nvSpPr>
        <p:spPr>
          <a:xfrm>
            <a:off x="4585304" y="4455548"/>
            <a:ext cx="3452398" cy="271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>
                <a:solidFill>
                  <a:schemeClr val="tx1"/>
                </a:solidFill>
              </a:rPr>
              <a:t>4</a:t>
            </a:r>
            <a:r>
              <a:rPr lang="ko-KR" altLang="en-US" sz="1200">
                <a:solidFill>
                  <a:schemeClr val="tx1"/>
                </a:solidFill>
              </a:rPr>
              <a:t>주차 과제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6A1383-3A4E-4A4E-A138-2344BC5355E7}"/>
              </a:ext>
            </a:extLst>
          </p:cNvPr>
          <p:cNvSpPr/>
          <p:nvPr/>
        </p:nvSpPr>
        <p:spPr>
          <a:xfrm>
            <a:off x="6204455" y="3327963"/>
            <a:ext cx="899308" cy="271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100</a:t>
            </a:r>
            <a:r>
              <a:rPr lang="ko-KR" altLang="en-US" sz="1400">
                <a:solidFill>
                  <a:schemeClr val="tx1"/>
                </a:solidFill>
              </a:rPr>
              <a:t>점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9AA831-ADAD-4044-87D7-2D489FF765E3}"/>
              </a:ext>
            </a:extLst>
          </p:cNvPr>
          <p:cNvSpPr/>
          <p:nvPr/>
        </p:nvSpPr>
        <p:spPr>
          <a:xfrm>
            <a:off x="7103763" y="3327963"/>
            <a:ext cx="925739" cy="2716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결과보기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1102D19-D551-4C9E-8213-8B04982890BF}"/>
              </a:ext>
            </a:extLst>
          </p:cNvPr>
          <p:cNvSpPr/>
          <p:nvPr/>
        </p:nvSpPr>
        <p:spPr>
          <a:xfrm>
            <a:off x="6204455" y="3702620"/>
            <a:ext cx="899308" cy="271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100</a:t>
            </a:r>
            <a:r>
              <a:rPr lang="ko-KR" altLang="en-US" sz="1400">
                <a:solidFill>
                  <a:schemeClr val="tx1"/>
                </a:solidFill>
              </a:rPr>
              <a:t>점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0940E15-E951-4D51-9F35-C608FE893F4E}"/>
              </a:ext>
            </a:extLst>
          </p:cNvPr>
          <p:cNvSpPr/>
          <p:nvPr/>
        </p:nvSpPr>
        <p:spPr>
          <a:xfrm>
            <a:off x="6204455" y="4079084"/>
            <a:ext cx="899308" cy="271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100</a:t>
            </a:r>
            <a:r>
              <a:rPr lang="ko-KR" altLang="en-US" sz="1400">
                <a:solidFill>
                  <a:schemeClr val="tx1"/>
                </a:solidFill>
              </a:rPr>
              <a:t>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09A0DA-687C-465D-BE9A-8014B025BC6D}"/>
              </a:ext>
            </a:extLst>
          </p:cNvPr>
          <p:cNvSpPr/>
          <p:nvPr/>
        </p:nvSpPr>
        <p:spPr>
          <a:xfrm>
            <a:off x="6212655" y="4455548"/>
            <a:ext cx="899308" cy="271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과제하기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7544FF-2D06-4337-AA9C-D39D651559B1}"/>
              </a:ext>
            </a:extLst>
          </p:cNvPr>
          <p:cNvSpPr/>
          <p:nvPr/>
        </p:nvSpPr>
        <p:spPr>
          <a:xfrm>
            <a:off x="7111963" y="3698837"/>
            <a:ext cx="925739" cy="2716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결과보기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C2F1BC4-DBA3-4604-97F2-1169CB32C2F4}"/>
              </a:ext>
            </a:extLst>
          </p:cNvPr>
          <p:cNvSpPr/>
          <p:nvPr/>
        </p:nvSpPr>
        <p:spPr>
          <a:xfrm>
            <a:off x="7103762" y="4079083"/>
            <a:ext cx="925739" cy="2716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결과보기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6B2D885-D685-43BA-899D-A22C7223F262}"/>
              </a:ext>
            </a:extLst>
          </p:cNvPr>
          <p:cNvSpPr/>
          <p:nvPr/>
        </p:nvSpPr>
        <p:spPr>
          <a:xfrm>
            <a:off x="7103761" y="4457349"/>
            <a:ext cx="925739" cy="2716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7</a:t>
            </a:r>
            <a:r>
              <a:rPr lang="ko-KR" altLang="en-US" sz="1050">
                <a:solidFill>
                  <a:schemeClr val="tx1"/>
                </a:solidFill>
              </a:rPr>
              <a:t>월</a:t>
            </a:r>
            <a:r>
              <a:rPr lang="en-US" altLang="ko-KR" sz="1050">
                <a:solidFill>
                  <a:schemeClr val="tx1"/>
                </a:solidFill>
              </a:rPr>
              <a:t>7</a:t>
            </a:r>
            <a:r>
              <a:rPr lang="ko-KR" altLang="en-US" sz="1050">
                <a:solidFill>
                  <a:schemeClr val="tx1"/>
                </a:solidFill>
              </a:rPr>
              <a:t>일까지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0E39B0B1-3B8A-4268-AB45-BD72FA24F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57201"/>
              </p:ext>
            </p:extLst>
          </p:nvPr>
        </p:nvGraphicFramePr>
        <p:xfrm>
          <a:off x="451413" y="2873442"/>
          <a:ext cx="3825465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5465">
                  <a:extLst>
                    <a:ext uri="{9D8B030D-6E8A-4147-A177-3AD203B41FA5}">
                      <a16:colId xmlns:a16="http://schemas.microsoft.com/office/drawing/2014/main" val="114252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>
                          <a:solidFill>
                            <a:srgbClr val="00B0F0"/>
                          </a:solidFill>
                        </a:rPr>
                        <a:t>현재 진행중인 과제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894858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0684AD67-6030-4CC3-B0C7-C7C6C607C718}"/>
              </a:ext>
            </a:extLst>
          </p:cNvPr>
          <p:cNvSpPr/>
          <p:nvPr/>
        </p:nvSpPr>
        <p:spPr>
          <a:xfrm>
            <a:off x="617544" y="3326408"/>
            <a:ext cx="3452398" cy="271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200">
                <a:solidFill>
                  <a:schemeClr val="tx1"/>
                </a:solidFill>
              </a:rPr>
              <a:t>빅데이터 </a:t>
            </a:r>
            <a:r>
              <a:rPr lang="en-US" altLang="ko-KR" sz="1200">
                <a:solidFill>
                  <a:schemeClr val="tx1"/>
                </a:solidFill>
              </a:rPr>
              <a:t>5</a:t>
            </a:r>
            <a:r>
              <a:rPr lang="ko-KR" altLang="en-US" sz="1200">
                <a:solidFill>
                  <a:schemeClr val="tx1"/>
                </a:solidFill>
              </a:rPr>
              <a:t>주차 과제 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595135-5B23-4670-A2B6-02A8AC6475FE}"/>
              </a:ext>
            </a:extLst>
          </p:cNvPr>
          <p:cNvSpPr/>
          <p:nvPr/>
        </p:nvSpPr>
        <p:spPr>
          <a:xfrm>
            <a:off x="617544" y="3699179"/>
            <a:ext cx="3452398" cy="271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200">
                <a:solidFill>
                  <a:schemeClr val="tx1"/>
                </a:solidFill>
              </a:rPr>
              <a:t>스마트</a:t>
            </a:r>
            <a:r>
              <a:rPr lang="en-US" altLang="ko-KR" sz="1200">
                <a:solidFill>
                  <a:schemeClr val="tx1"/>
                </a:solidFill>
              </a:rPr>
              <a:t>IOT </a:t>
            </a:r>
            <a:r>
              <a:rPr lang="ko-KR" altLang="en-US" sz="1200">
                <a:solidFill>
                  <a:schemeClr val="tx1"/>
                </a:solidFill>
              </a:rPr>
              <a:t>프로젝트 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3EA59D3-76EB-4047-AFF5-7E11468E9E5A}"/>
              </a:ext>
            </a:extLst>
          </p:cNvPr>
          <p:cNvSpPr/>
          <p:nvPr/>
        </p:nvSpPr>
        <p:spPr>
          <a:xfrm>
            <a:off x="611902" y="4077991"/>
            <a:ext cx="3452398" cy="271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200">
                <a:solidFill>
                  <a:schemeClr val="tx1"/>
                </a:solidFill>
              </a:rPr>
              <a:t>콘텐츠</a:t>
            </a:r>
            <a:r>
              <a:rPr lang="en-US" altLang="ko-KR" sz="1200">
                <a:solidFill>
                  <a:schemeClr val="tx1"/>
                </a:solidFill>
              </a:rPr>
              <a:t>IOT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4</a:t>
            </a:r>
            <a:r>
              <a:rPr lang="ko-KR" altLang="en-US" sz="1200">
                <a:solidFill>
                  <a:schemeClr val="tx1"/>
                </a:solidFill>
              </a:rPr>
              <a:t>주차 과제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2ED324-095D-40EF-AD86-560B10AC9562}"/>
              </a:ext>
            </a:extLst>
          </p:cNvPr>
          <p:cNvSpPr/>
          <p:nvPr/>
        </p:nvSpPr>
        <p:spPr>
          <a:xfrm>
            <a:off x="7613780" y="2298560"/>
            <a:ext cx="806550" cy="178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>
                <a:solidFill>
                  <a:schemeClr val="tx1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57231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893A57BC-3C3F-4984-81E0-AAB9430BE423}"/>
              </a:ext>
            </a:extLst>
          </p:cNvPr>
          <p:cNvGraphicFramePr>
            <a:graphicFrameLocks noGrp="1"/>
          </p:cNvGraphicFramePr>
          <p:nvPr/>
        </p:nvGraphicFramePr>
        <p:xfrm>
          <a:off x="-2" y="56534"/>
          <a:ext cx="88946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655">
                  <a:extLst>
                    <a:ext uri="{9D8B030D-6E8A-4147-A177-3AD203B41FA5}">
                      <a16:colId xmlns:a16="http://schemas.microsoft.com/office/drawing/2014/main" val="242827689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3798390543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83588720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1587614098"/>
                    </a:ext>
                  </a:extLst>
                </a:gridCol>
              </a:tblGrid>
              <a:tr h="29578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Scode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사용자 인터페이스 레이아웃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394439"/>
                  </a:ext>
                </a:extLst>
              </a:tr>
              <a:tr h="295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프로젝트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실습프로그램 개선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단계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900931"/>
                  </a:ext>
                </a:extLst>
              </a:tr>
              <a:tr h="295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기능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버전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0.1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작성일자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180316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640826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C2E86D88-89F6-40C4-B99B-5158A0AAAAD8}"/>
              </a:ext>
            </a:extLst>
          </p:cNvPr>
          <p:cNvGraphicFramePr>
            <a:graphicFrameLocks noGrp="1"/>
          </p:cNvGraphicFramePr>
          <p:nvPr/>
        </p:nvGraphicFramePr>
        <p:xfrm>
          <a:off x="8894620" y="56534"/>
          <a:ext cx="32973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90">
                  <a:extLst>
                    <a:ext uri="{9D8B030D-6E8A-4147-A177-3AD203B41FA5}">
                      <a16:colId xmlns:a16="http://schemas.microsoft.com/office/drawing/2014/main" val="4137308956"/>
                    </a:ext>
                  </a:extLst>
                </a:gridCol>
                <a:gridCol w="1648690">
                  <a:extLst>
                    <a:ext uri="{9D8B030D-6E8A-4147-A177-3AD203B41FA5}">
                      <a16:colId xmlns:a16="http://schemas.microsoft.com/office/drawing/2014/main" val="1331339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업무영역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77187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216306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파일명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37928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화면 유형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398909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9F0225F0-9AB8-4E74-9652-16F846F7F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803316"/>
              </p:ext>
            </p:extLst>
          </p:nvPr>
        </p:nvGraphicFramePr>
        <p:xfrm>
          <a:off x="8894618" y="1600200"/>
          <a:ext cx="329738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86">
                  <a:extLst>
                    <a:ext uri="{9D8B030D-6E8A-4147-A177-3AD203B41FA5}">
                      <a16:colId xmlns:a16="http://schemas.microsoft.com/office/drawing/2014/main" val="1958818691"/>
                    </a:ext>
                  </a:extLst>
                </a:gridCol>
                <a:gridCol w="2914996">
                  <a:extLst>
                    <a:ext uri="{9D8B030D-6E8A-4147-A177-3AD203B41FA5}">
                      <a16:colId xmlns:a16="http://schemas.microsoft.com/office/drawing/2014/main" val="1776806799"/>
                    </a:ext>
                  </a:extLst>
                </a:gridCol>
              </a:tblGrid>
              <a:tr h="2194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941736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학생이 과제를 할 때의 화면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205411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문제 설명을 보고 코딩을 한 후 제출을 함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948518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72645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170805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5B0F8D9A-B4C3-45C0-BA99-B0043F466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88341"/>
              </p:ext>
            </p:extLst>
          </p:nvPr>
        </p:nvGraphicFramePr>
        <p:xfrm>
          <a:off x="0" y="1151274"/>
          <a:ext cx="8894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284">
                  <a:extLst>
                    <a:ext uri="{9D8B030D-6E8A-4147-A177-3AD203B41FA5}">
                      <a16:colId xmlns:a16="http://schemas.microsoft.com/office/drawing/2014/main" val="200059420"/>
                    </a:ext>
                  </a:extLst>
                </a:gridCol>
                <a:gridCol w="3217026">
                  <a:extLst>
                    <a:ext uri="{9D8B030D-6E8A-4147-A177-3AD203B41FA5}">
                      <a16:colId xmlns:a16="http://schemas.microsoft.com/office/drawing/2014/main" val="4114149464"/>
                    </a:ext>
                  </a:extLst>
                </a:gridCol>
                <a:gridCol w="1205345">
                  <a:extLst>
                    <a:ext uri="{9D8B030D-6E8A-4147-A177-3AD203B41FA5}">
                      <a16:colId xmlns:a16="http://schemas.microsoft.com/office/drawing/2014/main" val="2342969740"/>
                    </a:ext>
                  </a:extLst>
                </a:gridCol>
                <a:gridCol w="3241965">
                  <a:extLst>
                    <a:ext uri="{9D8B030D-6E8A-4147-A177-3AD203B41FA5}">
                      <a16:colId xmlns:a16="http://schemas.microsoft.com/office/drawing/2014/main" val="928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시스템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실습프로그램 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Category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과제 창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학생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14016"/>
                  </a:ext>
                </a:extLst>
              </a:tr>
            </a:tbl>
          </a:graphicData>
        </a:graphic>
      </p:graphicFrame>
      <p:sp>
        <p:nvSpPr>
          <p:cNvPr id="150" name="직사각형 149" descr="ㄹㅇㅇㄹ&#10;">
            <a:extLst>
              <a:ext uri="{FF2B5EF4-FFF2-40B4-BE49-F238E27FC236}">
                <a16:creationId xmlns:a16="http://schemas.microsoft.com/office/drawing/2014/main" id="{B930ADD4-2B42-4E42-8547-1CC92E0566C9}"/>
              </a:ext>
            </a:extLst>
          </p:cNvPr>
          <p:cNvSpPr/>
          <p:nvPr/>
        </p:nvSpPr>
        <p:spPr>
          <a:xfrm>
            <a:off x="116378" y="1600200"/>
            <a:ext cx="8611986" cy="50832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1" name="그림 150" descr="a-1-1.png">
            <a:extLst>
              <a:ext uri="{FF2B5EF4-FFF2-40B4-BE49-F238E27FC236}">
                <a16:creationId xmlns:a16="http://schemas.microsoft.com/office/drawing/2014/main" id="{28D18027-2130-4A71-9DAB-D4C7CE1D65E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658" y="1733327"/>
            <a:ext cx="1062758" cy="515227"/>
          </a:xfrm>
          <a:prstGeom prst="rect">
            <a:avLst/>
          </a:prstGeom>
        </p:spPr>
      </p:pic>
      <p:sp>
        <p:nvSpPr>
          <p:cNvPr id="152" name="직사각형 151" descr="ㅇㄹㄹ">
            <a:extLst>
              <a:ext uri="{FF2B5EF4-FFF2-40B4-BE49-F238E27FC236}">
                <a16:creationId xmlns:a16="http://schemas.microsoft.com/office/drawing/2014/main" id="{2D1374DB-1863-460C-BF39-FA38C56E25B0}"/>
              </a:ext>
            </a:extLst>
          </p:cNvPr>
          <p:cNvSpPr/>
          <p:nvPr/>
        </p:nvSpPr>
        <p:spPr>
          <a:xfrm>
            <a:off x="1553670" y="1733326"/>
            <a:ext cx="6866660" cy="5152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600" b="1"/>
              <a:t>Scode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E790B6-198A-42F6-8109-ACABDA7E78B7}"/>
              </a:ext>
            </a:extLst>
          </p:cNvPr>
          <p:cNvSpPr/>
          <p:nvPr/>
        </p:nvSpPr>
        <p:spPr>
          <a:xfrm>
            <a:off x="374535" y="2514600"/>
            <a:ext cx="8095672" cy="3969728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29E4C1-599F-496D-B04B-AE765F9160AF}"/>
              </a:ext>
            </a:extLst>
          </p:cNvPr>
          <p:cNvSpPr/>
          <p:nvPr/>
        </p:nvSpPr>
        <p:spPr>
          <a:xfrm>
            <a:off x="451413" y="2616854"/>
            <a:ext cx="7812911" cy="218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안녕하세요</a:t>
            </a:r>
            <a:r>
              <a:rPr lang="en-US" altLang="ko-KR" sz="1200"/>
              <a:t>! Scode</a:t>
            </a:r>
            <a:r>
              <a:rPr lang="ko-KR" altLang="en-US" sz="1200"/>
              <a:t> 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5AD1BDB-7ECD-4C95-8850-AFF71F32D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526492"/>
              </p:ext>
            </p:extLst>
          </p:nvPr>
        </p:nvGraphicFramePr>
        <p:xfrm>
          <a:off x="458584" y="2861787"/>
          <a:ext cx="78057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5740">
                  <a:extLst>
                    <a:ext uri="{9D8B030D-6E8A-4147-A177-3AD203B41FA5}">
                      <a16:colId xmlns:a16="http://schemas.microsoft.com/office/drawing/2014/main" val="114252707"/>
                    </a:ext>
                  </a:extLst>
                </a:gridCol>
              </a:tblGrid>
              <a:tr h="301166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/>
                        <a:t>빅데이터 캡스톤 </a:t>
                      </a:r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주차 과제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94858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7EBC67-3D45-448C-8132-414CDA28A149}"/>
              </a:ext>
            </a:extLst>
          </p:cNvPr>
          <p:cNvSpPr/>
          <p:nvPr/>
        </p:nvSpPr>
        <p:spPr>
          <a:xfrm>
            <a:off x="451413" y="3218853"/>
            <a:ext cx="1724628" cy="3135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문제설명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FBBC354-D21C-45C4-9BFD-A907F2DB8EFE}"/>
              </a:ext>
            </a:extLst>
          </p:cNvPr>
          <p:cNvSpPr/>
          <p:nvPr/>
        </p:nvSpPr>
        <p:spPr>
          <a:xfrm>
            <a:off x="2342294" y="3218853"/>
            <a:ext cx="5922029" cy="3135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DE8077-ADD8-4564-B5FA-4301C36DE8EB}"/>
              </a:ext>
            </a:extLst>
          </p:cNvPr>
          <p:cNvSpPr/>
          <p:nvPr/>
        </p:nvSpPr>
        <p:spPr>
          <a:xfrm>
            <a:off x="2342294" y="6123008"/>
            <a:ext cx="5922029" cy="23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86B562-A356-4A98-8CE0-4F6707089246}"/>
              </a:ext>
            </a:extLst>
          </p:cNvPr>
          <p:cNvSpPr/>
          <p:nvPr/>
        </p:nvSpPr>
        <p:spPr>
          <a:xfrm>
            <a:off x="7361499" y="6123008"/>
            <a:ext cx="902824" cy="23149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제출하기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5F72DA6-9FFA-4BF1-B42C-4641E4F33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294" y="3166587"/>
            <a:ext cx="5922029" cy="318791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4A588E2-7CC1-4351-B8DE-06815443E674}"/>
              </a:ext>
            </a:extLst>
          </p:cNvPr>
          <p:cNvSpPr/>
          <p:nvPr/>
        </p:nvSpPr>
        <p:spPr>
          <a:xfrm>
            <a:off x="2780523" y="6031659"/>
            <a:ext cx="391886" cy="307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뒤로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B4C15B-8DA9-4027-9045-56511FB37955}"/>
              </a:ext>
            </a:extLst>
          </p:cNvPr>
          <p:cNvSpPr/>
          <p:nvPr/>
        </p:nvSpPr>
        <p:spPr>
          <a:xfrm>
            <a:off x="7613780" y="2298560"/>
            <a:ext cx="806550" cy="178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>
                <a:solidFill>
                  <a:schemeClr val="tx1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65637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893A57BC-3C3F-4984-81E0-AAB9430BE423}"/>
              </a:ext>
            </a:extLst>
          </p:cNvPr>
          <p:cNvGraphicFramePr>
            <a:graphicFrameLocks noGrp="1"/>
          </p:cNvGraphicFramePr>
          <p:nvPr/>
        </p:nvGraphicFramePr>
        <p:xfrm>
          <a:off x="-2" y="56534"/>
          <a:ext cx="88946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655">
                  <a:extLst>
                    <a:ext uri="{9D8B030D-6E8A-4147-A177-3AD203B41FA5}">
                      <a16:colId xmlns:a16="http://schemas.microsoft.com/office/drawing/2014/main" val="242827689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3798390543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83588720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1587614098"/>
                    </a:ext>
                  </a:extLst>
                </a:gridCol>
              </a:tblGrid>
              <a:tr h="29578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Scode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사용자 인터페이스 레이아웃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394439"/>
                  </a:ext>
                </a:extLst>
              </a:tr>
              <a:tr h="295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프로젝트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실습프로그램 개선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단계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900931"/>
                  </a:ext>
                </a:extLst>
              </a:tr>
              <a:tr h="295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기능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버전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0.1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작성일자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180316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640826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C2E86D88-89F6-40C4-B99B-5158A0AAAAD8}"/>
              </a:ext>
            </a:extLst>
          </p:cNvPr>
          <p:cNvGraphicFramePr>
            <a:graphicFrameLocks noGrp="1"/>
          </p:cNvGraphicFramePr>
          <p:nvPr/>
        </p:nvGraphicFramePr>
        <p:xfrm>
          <a:off x="8894620" y="56534"/>
          <a:ext cx="32973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90">
                  <a:extLst>
                    <a:ext uri="{9D8B030D-6E8A-4147-A177-3AD203B41FA5}">
                      <a16:colId xmlns:a16="http://schemas.microsoft.com/office/drawing/2014/main" val="4137308956"/>
                    </a:ext>
                  </a:extLst>
                </a:gridCol>
                <a:gridCol w="1648690">
                  <a:extLst>
                    <a:ext uri="{9D8B030D-6E8A-4147-A177-3AD203B41FA5}">
                      <a16:colId xmlns:a16="http://schemas.microsoft.com/office/drawing/2014/main" val="1331339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업무영역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77187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216306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파일명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37928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화면 유형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398909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9F0225F0-9AB8-4E74-9652-16F846F7F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515164"/>
              </p:ext>
            </p:extLst>
          </p:nvPr>
        </p:nvGraphicFramePr>
        <p:xfrm>
          <a:off x="8894618" y="1600200"/>
          <a:ext cx="329738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86">
                  <a:extLst>
                    <a:ext uri="{9D8B030D-6E8A-4147-A177-3AD203B41FA5}">
                      <a16:colId xmlns:a16="http://schemas.microsoft.com/office/drawing/2014/main" val="1958818691"/>
                    </a:ext>
                  </a:extLst>
                </a:gridCol>
                <a:gridCol w="2914996">
                  <a:extLst>
                    <a:ext uri="{9D8B030D-6E8A-4147-A177-3AD203B41FA5}">
                      <a16:colId xmlns:a16="http://schemas.microsoft.com/office/drawing/2014/main" val="1776806799"/>
                    </a:ext>
                  </a:extLst>
                </a:gridCol>
              </a:tblGrid>
              <a:tr h="2194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941736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교수 과제 선택창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205411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더블 클릭시 이동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948518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7264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170805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5B0F8D9A-B4C3-45C0-BA99-B0043F466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69604"/>
              </p:ext>
            </p:extLst>
          </p:nvPr>
        </p:nvGraphicFramePr>
        <p:xfrm>
          <a:off x="0" y="1151274"/>
          <a:ext cx="8894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284">
                  <a:extLst>
                    <a:ext uri="{9D8B030D-6E8A-4147-A177-3AD203B41FA5}">
                      <a16:colId xmlns:a16="http://schemas.microsoft.com/office/drawing/2014/main" val="200059420"/>
                    </a:ext>
                  </a:extLst>
                </a:gridCol>
                <a:gridCol w="3217026">
                  <a:extLst>
                    <a:ext uri="{9D8B030D-6E8A-4147-A177-3AD203B41FA5}">
                      <a16:colId xmlns:a16="http://schemas.microsoft.com/office/drawing/2014/main" val="4114149464"/>
                    </a:ext>
                  </a:extLst>
                </a:gridCol>
                <a:gridCol w="1205345">
                  <a:extLst>
                    <a:ext uri="{9D8B030D-6E8A-4147-A177-3AD203B41FA5}">
                      <a16:colId xmlns:a16="http://schemas.microsoft.com/office/drawing/2014/main" val="2342969740"/>
                    </a:ext>
                  </a:extLst>
                </a:gridCol>
                <a:gridCol w="3241965">
                  <a:extLst>
                    <a:ext uri="{9D8B030D-6E8A-4147-A177-3AD203B41FA5}">
                      <a16:colId xmlns:a16="http://schemas.microsoft.com/office/drawing/2014/main" val="928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시스템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실습프로그램 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Category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과목선택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교수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14016"/>
                  </a:ext>
                </a:extLst>
              </a:tr>
            </a:tbl>
          </a:graphicData>
        </a:graphic>
      </p:graphicFrame>
      <p:sp>
        <p:nvSpPr>
          <p:cNvPr id="150" name="직사각형 149" descr="ㄹㅇㅇㄹ&#10;">
            <a:extLst>
              <a:ext uri="{FF2B5EF4-FFF2-40B4-BE49-F238E27FC236}">
                <a16:creationId xmlns:a16="http://schemas.microsoft.com/office/drawing/2014/main" id="{B930ADD4-2B42-4E42-8547-1CC92E0566C9}"/>
              </a:ext>
            </a:extLst>
          </p:cNvPr>
          <p:cNvSpPr/>
          <p:nvPr/>
        </p:nvSpPr>
        <p:spPr>
          <a:xfrm>
            <a:off x="116378" y="1600200"/>
            <a:ext cx="8611986" cy="50832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1" name="그림 150" descr="a-1-1.png">
            <a:extLst>
              <a:ext uri="{FF2B5EF4-FFF2-40B4-BE49-F238E27FC236}">
                <a16:creationId xmlns:a16="http://schemas.microsoft.com/office/drawing/2014/main" id="{28D18027-2130-4A71-9DAB-D4C7CE1D65E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658" y="1733327"/>
            <a:ext cx="1062758" cy="515227"/>
          </a:xfrm>
          <a:prstGeom prst="rect">
            <a:avLst/>
          </a:prstGeom>
        </p:spPr>
      </p:pic>
      <p:sp>
        <p:nvSpPr>
          <p:cNvPr id="152" name="직사각형 151" descr="ㅇㄹㄹ">
            <a:extLst>
              <a:ext uri="{FF2B5EF4-FFF2-40B4-BE49-F238E27FC236}">
                <a16:creationId xmlns:a16="http://schemas.microsoft.com/office/drawing/2014/main" id="{2D1374DB-1863-460C-BF39-FA38C56E25B0}"/>
              </a:ext>
            </a:extLst>
          </p:cNvPr>
          <p:cNvSpPr/>
          <p:nvPr/>
        </p:nvSpPr>
        <p:spPr>
          <a:xfrm>
            <a:off x="1553670" y="1733326"/>
            <a:ext cx="6866660" cy="5152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Scode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E790B6-198A-42F6-8109-ACABDA7E78B7}"/>
              </a:ext>
            </a:extLst>
          </p:cNvPr>
          <p:cNvSpPr/>
          <p:nvPr/>
        </p:nvSpPr>
        <p:spPr>
          <a:xfrm>
            <a:off x="324658" y="2514600"/>
            <a:ext cx="8095672" cy="403667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29E4C1-599F-496D-B04B-AE765F9160AF}"/>
              </a:ext>
            </a:extLst>
          </p:cNvPr>
          <p:cNvSpPr/>
          <p:nvPr/>
        </p:nvSpPr>
        <p:spPr>
          <a:xfrm>
            <a:off x="451413" y="2616854"/>
            <a:ext cx="7812911" cy="218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안녕하세요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Scode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5AD1BDB-7ECD-4C95-8850-AFF71F32D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94703"/>
              </p:ext>
            </p:extLst>
          </p:nvPr>
        </p:nvGraphicFramePr>
        <p:xfrm>
          <a:off x="5850294" y="3049747"/>
          <a:ext cx="241403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030">
                  <a:extLst>
                    <a:ext uri="{9D8B030D-6E8A-4147-A177-3AD203B41FA5}">
                      <a16:colId xmlns:a16="http://schemas.microsoft.com/office/drawing/2014/main" val="114252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/>
                        <a:t>빅데이터</a:t>
                      </a:r>
                      <a:r>
                        <a:rPr lang="en-US" altLang="ko-KR" sz="1400"/>
                        <a:t>A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94858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CA6AD9-36C3-4F89-83BC-DA8E28BBEEA4}"/>
              </a:ext>
            </a:extLst>
          </p:cNvPr>
          <p:cNvSpPr/>
          <p:nvPr/>
        </p:nvSpPr>
        <p:spPr>
          <a:xfrm>
            <a:off x="7613780" y="2298560"/>
            <a:ext cx="806550" cy="178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D50806-9926-4FD1-8A89-8F1321D72121}"/>
              </a:ext>
            </a:extLst>
          </p:cNvPr>
          <p:cNvSpPr/>
          <p:nvPr/>
        </p:nvSpPr>
        <p:spPr>
          <a:xfrm>
            <a:off x="7872438" y="6103339"/>
            <a:ext cx="391886" cy="307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뒤로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F01A78E-13C5-4060-B845-7514F31C0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094642"/>
              </p:ext>
            </p:extLst>
          </p:nvPr>
        </p:nvGraphicFramePr>
        <p:xfrm>
          <a:off x="4954555" y="3568497"/>
          <a:ext cx="330259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598">
                  <a:extLst>
                    <a:ext uri="{9D8B030D-6E8A-4147-A177-3AD203B41FA5}">
                      <a16:colId xmlns:a16="http://schemas.microsoft.com/office/drawing/2014/main" val="114252707"/>
                    </a:ext>
                  </a:extLst>
                </a:gridCol>
              </a:tblGrid>
              <a:tr h="18913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빅데이터</a:t>
                      </a:r>
                      <a:r>
                        <a:rPr lang="en-US" altLang="ko-KR" sz="1400"/>
                        <a:t>B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9485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C0BD933-261F-411A-A49C-7B3DF9C33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88633"/>
              </p:ext>
            </p:extLst>
          </p:nvPr>
        </p:nvGraphicFramePr>
        <p:xfrm>
          <a:off x="4198775" y="4116547"/>
          <a:ext cx="405837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377">
                  <a:extLst>
                    <a:ext uri="{9D8B030D-6E8A-4147-A177-3AD203B41FA5}">
                      <a16:colId xmlns:a16="http://schemas.microsoft.com/office/drawing/2014/main" val="114252707"/>
                    </a:ext>
                  </a:extLst>
                </a:gridCol>
              </a:tblGrid>
              <a:tr h="14064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빅데이터</a:t>
                      </a:r>
                      <a:r>
                        <a:rPr lang="en-US" altLang="ko-KR" sz="1400"/>
                        <a:t>C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94858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58E4A19-75B0-47F0-AE28-4F4889B4D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002705"/>
              </p:ext>
            </p:extLst>
          </p:nvPr>
        </p:nvGraphicFramePr>
        <p:xfrm>
          <a:off x="3480317" y="4650304"/>
          <a:ext cx="47768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6835">
                  <a:extLst>
                    <a:ext uri="{9D8B030D-6E8A-4147-A177-3AD203B41FA5}">
                      <a16:colId xmlns:a16="http://schemas.microsoft.com/office/drawing/2014/main" val="114252707"/>
                    </a:ext>
                  </a:extLst>
                </a:gridCol>
              </a:tblGrid>
              <a:tr h="30116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빅데이터</a:t>
                      </a:r>
                      <a:r>
                        <a:rPr lang="en-US" altLang="ko-KR" sz="1400"/>
                        <a:t>D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9485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CD17346-205C-461E-BF2D-1107A4F60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273635"/>
              </p:ext>
            </p:extLst>
          </p:nvPr>
        </p:nvGraphicFramePr>
        <p:xfrm>
          <a:off x="2724539" y="5184537"/>
          <a:ext cx="553261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2614">
                  <a:extLst>
                    <a:ext uri="{9D8B030D-6E8A-4147-A177-3AD203B41FA5}">
                      <a16:colId xmlns:a16="http://schemas.microsoft.com/office/drawing/2014/main" val="114252707"/>
                    </a:ext>
                  </a:extLst>
                </a:gridCol>
              </a:tblGrid>
              <a:tr h="30116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빅데이터 캡스톤디자인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9485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0788ABC-3B5B-4610-A497-42E37AE46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91448"/>
              </p:ext>
            </p:extLst>
          </p:nvPr>
        </p:nvGraphicFramePr>
        <p:xfrm>
          <a:off x="2052735" y="5669038"/>
          <a:ext cx="620441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4418">
                  <a:extLst>
                    <a:ext uri="{9D8B030D-6E8A-4147-A177-3AD203B41FA5}">
                      <a16:colId xmlns:a16="http://schemas.microsoft.com/office/drawing/2014/main" val="114252707"/>
                    </a:ext>
                  </a:extLst>
                </a:gridCol>
              </a:tblGrid>
              <a:tr h="30116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빅데이터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94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61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893A57BC-3C3F-4984-81E0-AAB9430BE423}"/>
              </a:ext>
            </a:extLst>
          </p:cNvPr>
          <p:cNvGraphicFramePr>
            <a:graphicFrameLocks noGrp="1"/>
          </p:cNvGraphicFramePr>
          <p:nvPr/>
        </p:nvGraphicFramePr>
        <p:xfrm>
          <a:off x="-2" y="56534"/>
          <a:ext cx="88946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655">
                  <a:extLst>
                    <a:ext uri="{9D8B030D-6E8A-4147-A177-3AD203B41FA5}">
                      <a16:colId xmlns:a16="http://schemas.microsoft.com/office/drawing/2014/main" val="242827689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3798390543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83588720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1587614098"/>
                    </a:ext>
                  </a:extLst>
                </a:gridCol>
              </a:tblGrid>
              <a:tr h="29578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Scode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사용자 인터페이스 레이아웃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394439"/>
                  </a:ext>
                </a:extLst>
              </a:tr>
              <a:tr h="295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프로젝트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실습프로그램 개선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단계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900931"/>
                  </a:ext>
                </a:extLst>
              </a:tr>
              <a:tr h="295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기능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버전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0.1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작성일자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180316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640826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C2E86D88-89F6-40C4-B99B-5158A0AAAAD8}"/>
              </a:ext>
            </a:extLst>
          </p:cNvPr>
          <p:cNvGraphicFramePr>
            <a:graphicFrameLocks noGrp="1"/>
          </p:cNvGraphicFramePr>
          <p:nvPr/>
        </p:nvGraphicFramePr>
        <p:xfrm>
          <a:off x="8894620" y="56534"/>
          <a:ext cx="32973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90">
                  <a:extLst>
                    <a:ext uri="{9D8B030D-6E8A-4147-A177-3AD203B41FA5}">
                      <a16:colId xmlns:a16="http://schemas.microsoft.com/office/drawing/2014/main" val="4137308956"/>
                    </a:ext>
                  </a:extLst>
                </a:gridCol>
                <a:gridCol w="1648690">
                  <a:extLst>
                    <a:ext uri="{9D8B030D-6E8A-4147-A177-3AD203B41FA5}">
                      <a16:colId xmlns:a16="http://schemas.microsoft.com/office/drawing/2014/main" val="1331339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업무영역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77187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216306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파일명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37928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화면 유형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398909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9F0225F0-9AB8-4E74-9652-16F846F7F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845962"/>
              </p:ext>
            </p:extLst>
          </p:nvPr>
        </p:nvGraphicFramePr>
        <p:xfrm>
          <a:off x="8894618" y="1600200"/>
          <a:ext cx="3297382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86">
                  <a:extLst>
                    <a:ext uri="{9D8B030D-6E8A-4147-A177-3AD203B41FA5}">
                      <a16:colId xmlns:a16="http://schemas.microsoft.com/office/drawing/2014/main" val="1958818691"/>
                    </a:ext>
                  </a:extLst>
                </a:gridCol>
                <a:gridCol w="2914996">
                  <a:extLst>
                    <a:ext uri="{9D8B030D-6E8A-4147-A177-3AD203B41FA5}">
                      <a16:colId xmlns:a16="http://schemas.microsoft.com/office/drawing/2014/main" val="1776806799"/>
                    </a:ext>
                  </a:extLst>
                </a:gridCol>
              </a:tblGrid>
              <a:tr h="2194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941736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교수는 자신이 올린 과제의 결과를 차시를 선택하여 볼 수 있음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205411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과제 등록을 하면 과제 등록창으로 넘어감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948518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자신이 올린 과제를 미리보기 할 수 있음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7264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자신이 올린 과제를 수정할 수 있음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17080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과목환경설정창에서 과목 환경설정 가능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595602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5B0F8D9A-B4C3-45C0-BA99-B0043F466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28542"/>
              </p:ext>
            </p:extLst>
          </p:nvPr>
        </p:nvGraphicFramePr>
        <p:xfrm>
          <a:off x="0" y="1151274"/>
          <a:ext cx="8894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284">
                  <a:extLst>
                    <a:ext uri="{9D8B030D-6E8A-4147-A177-3AD203B41FA5}">
                      <a16:colId xmlns:a16="http://schemas.microsoft.com/office/drawing/2014/main" val="200059420"/>
                    </a:ext>
                  </a:extLst>
                </a:gridCol>
                <a:gridCol w="3217026">
                  <a:extLst>
                    <a:ext uri="{9D8B030D-6E8A-4147-A177-3AD203B41FA5}">
                      <a16:colId xmlns:a16="http://schemas.microsoft.com/office/drawing/2014/main" val="4114149464"/>
                    </a:ext>
                  </a:extLst>
                </a:gridCol>
                <a:gridCol w="1205345">
                  <a:extLst>
                    <a:ext uri="{9D8B030D-6E8A-4147-A177-3AD203B41FA5}">
                      <a16:colId xmlns:a16="http://schemas.microsoft.com/office/drawing/2014/main" val="2342969740"/>
                    </a:ext>
                  </a:extLst>
                </a:gridCol>
                <a:gridCol w="3241965">
                  <a:extLst>
                    <a:ext uri="{9D8B030D-6E8A-4147-A177-3AD203B41FA5}">
                      <a16:colId xmlns:a16="http://schemas.microsoft.com/office/drawing/2014/main" val="928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시스템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실습프로그램 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Category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과제선택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교수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14016"/>
                  </a:ext>
                </a:extLst>
              </a:tr>
            </a:tbl>
          </a:graphicData>
        </a:graphic>
      </p:graphicFrame>
      <p:sp>
        <p:nvSpPr>
          <p:cNvPr id="150" name="직사각형 149" descr="ㄹㅇㅇㄹ&#10;">
            <a:extLst>
              <a:ext uri="{FF2B5EF4-FFF2-40B4-BE49-F238E27FC236}">
                <a16:creationId xmlns:a16="http://schemas.microsoft.com/office/drawing/2014/main" id="{B930ADD4-2B42-4E42-8547-1CC92E0566C9}"/>
              </a:ext>
            </a:extLst>
          </p:cNvPr>
          <p:cNvSpPr/>
          <p:nvPr/>
        </p:nvSpPr>
        <p:spPr>
          <a:xfrm>
            <a:off x="116378" y="1600200"/>
            <a:ext cx="8611986" cy="50832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1" name="그림 150" descr="a-1-1.png">
            <a:extLst>
              <a:ext uri="{FF2B5EF4-FFF2-40B4-BE49-F238E27FC236}">
                <a16:creationId xmlns:a16="http://schemas.microsoft.com/office/drawing/2014/main" id="{28D18027-2130-4A71-9DAB-D4C7CE1D65E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658" y="1733327"/>
            <a:ext cx="1062758" cy="515227"/>
          </a:xfrm>
          <a:prstGeom prst="rect">
            <a:avLst/>
          </a:prstGeom>
        </p:spPr>
      </p:pic>
      <p:sp>
        <p:nvSpPr>
          <p:cNvPr id="152" name="직사각형 151" descr="ㅇㄹㄹ">
            <a:extLst>
              <a:ext uri="{FF2B5EF4-FFF2-40B4-BE49-F238E27FC236}">
                <a16:creationId xmlns:a16="http://schemas.microsoft.com/office/drawing/2014/main" id="{2D1374DB-1863-460C-BF39-FA38C56E25B0}"/>
              </a:ext>
            </a:extLst>
          </p:cNvPr>
          <p:cNvSpPr/>
          <p:nvPr/>
        </p:nvSpPr>
        <p:spPr>
          <a:xfrm>
            <a:off x="1553670" y="1733326"/>
            <a:ext cx="6866660" cy="5152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600" b="1"/>
              <a:t>Scode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E790B6-198A-42F6-8109-ACABDA7E78B7}"/>
              </a:ext>
            </a:extLst>
          </p:cNvPr>
          <p:cNvSpPr/>
          <p:nvPr/>
        </p:nvSpPr>
        <p:spPr>
          <a:xfrm>
            <a:off x="324658" y="2514600"/>
            <a:ext cx="8095672" cy="403667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29E4C1-599F-496D-B04B-AE765F9160AF}"/>
              </a:ext>
            </a:extLst>
          </p:cNvPr>
          <p:cNvSpPr/>
          <p:nvPr/>
        </p:nvSpPr>
        <p:spPr>
          <a:xfrm>
            <a:off x="451413" y="2616854"/>
            <a:ext cx="7812911" cy="218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안녕하세요</a:t>
            </a:r>
            <a:r>
              <a:rPr lang="en-US" altLang="ko-KR" sz="1200"/>
              <a:t>! Scode</a:t>
            </a:r>
            <a:r>
              <a:rPr lang="ko-KR" altLang="en-US" sz="1200"/>
              <a:t> 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17C75-8558-4B0F-BAC7-51863045F4E9}"/>
              </a:ext>
            </a:extLst>
          </p:cNvPr>
          <p:cNvSpPr/>
          <p:nvPr/>
        </p:nvSpPr>
        <p:spPr>
          <a:xfrm>
            <a:off x="458583" y="3244673"/>
            <a:ext cx="3620533" cy="3227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9F495B-3FFA-417E-8543-5717FACEF44E}"/>
              </a:ext>
            </a:extLst>
          </p:cNvPr>
          <p:cNvSpPr/>
          <p:nvPr/>
        </p:nvSpPr>
        <p:spPr>
          <a:xfrm>
            <a:off x="563232" y="3760102"/>
            <a:ext cx="990438" cy="281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>
                <a:solidFill>
                  <a:schemeClr val="tx1"/>
                </a:solidFill>
              </a:rPr>
              <a:t>1</a:t>
            </a:r>
            <a:r>
              <a:rPr lang="ko-KR" altLang="en-US" sz="1200">
                <a:solidFill>
                  <a:schemeClr val="tx1"/>
                </a:solidFill>
              </a:rPr>
              <a:t>주차 과제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724D6B-8A99-4811-B0B3-3C211C87E9FC}"/>
              </a:ext>
            </a:extLst>
          </p:cNvPr>
          <p:cNvSpPr/>
          <p:nvPr/>
        </p:nvSpPr>
        <p:spPr>
          <a:xfrm>
            <a:off x="563232" y="4080987"/>
            <a:ext cx="990438" cy="281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>
                <a:solidFill>
                  <a:schemeClr val="tx1"/>
                </a:solidFill>
              </a:rPr>
              <a:t>2</a:t>
            </a:r>
            <a:r>
              <a:rPr lang="ko-KR" altLang="en-US" sz="1200">
                <a:solidFill>
                  <a:schemeClr val="tx1"/>
                </a:solidFill>
              </a:rPr>
              <a:t>주차 과제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CEB2EB-17D7-49EF-9C30-2FAD3E2D36BF}"/>
              </a:ext>
            </a:extLst>
          </p:cNvPr>
          <p:cNvSpPr/>
          <p:nvPr/>
        </p:nvSpPr>
        <p:spPr>
          <a:xfrm>
            <a:off x="563232" y="4401872"/>
            <a:ext cx="990438" cy="281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>
                <a:solidFill>
                  <a:schemeClr val="tx1"/>
                </a:solidFill>
              </a:rPr>
              <a:t>3</a:t>
            </a:r>
            <a:r>
              <a:rPr lang="ko-KR" altLang="en-US" sz="1200">
                <a:solidFill>
                  <a:schemeClr val="tx1"/>
                </a:solidFill>
              </a:rPr>
              <a:t>주차 과제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DB96CF-7FD7-4CC4-AE0E-1A6A40B870AD}"/>
              </a:ext>
            </a:extLst>
          </p:cNvPr>
          <p:cNvSpPr/>
          <p:nvPr/>
        </p:nvSpPr>
        <p:spPr>
          <a:xfrm>
            <a:off x="563232" y="4759815"/>
            <a:ext cx="990438" cy="281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>
                <a:solidFill>
                  <a:schemeClr val="tx1"/>
                </a:solidFill>
              </a:rPr>
              <a:t>4</a:t>
            </a:r>
            <a:r>
              <a:rPr lang="ko-KR" altLang="en-US" sz="1200">
                <a:solidFill>
                  <a:schemeClr val="tx1"/>
                </a:solidFill>
              </a:rPr>
              <a:t>주차 과제 </a:t>
            </a:r>
          </a:p>
        </p:txBody>
      </p:sp>
      <p:sp>
        <p:nvSpPr>
          <p:cNvPr id="28" name="순서도: 종속 처리 27">
            <a:extLst>
              <a:ext uri="{FF2B5EF4-FFF2-40B4-BE49-F238E27FC236}">
                <a16:creationId xmlns:a16="http://schemas.microsoft.com/office/drawing/2014/main" id="{9389894D-0D8A-46AD-8491-EDF0039DDD05}"/>
              </a:ext>
            </a:extLst>
          </p:cNvPr>
          <p:cNvSpPr/>
          <p:nvPr/>
        </p:nvSpPr>
        <p:spPr>
          <a:xfrm rot="5400000">
            <a:off x="2389730" y="4797437"/>
            <a:ext cx="3227333" cy="121805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DA498D7-B6B0-4E2A-B051-EFF3961DA81D}"/>
              </a:ext>
            </a:extLst>
          </p:cNvPr>
          <p:cNvSpPr/>
          <p:nvPr/>
        </p:nvSpPr>
        <p:spPr>
          <a:xfrm>
            <a:off x="1761950" y="4080987"/>
            <a:ext cx="902827" cy="281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결과보기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0B0AEE-87B4-4387-B7E3-81AB1CC11101}"/>
              </a:ext>
            </a:extLst>
          </p:cNvPr>
          <p:cNvSpPr/>
          <p:nvPr/>
        </p:nvSpPr>
        <p:spPr>
          <a:xfrm>
            <a:off x="1752305" y="4401872"/>
            <a:ext cx="902827" cy="281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결과보기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9E13774-30DB-4D46-BC06-EA68BBA0D067}"/>
              </a:ext>
            </a:extLst>
          </p:cNvPr>
          <p:cNvSpPr/>
          <p:nvPr/>
        </p:nvSpPr>
        <p:spPr>
          <a:xfrm>
            <a:off x="1747776" y="4759815"/>
            <a:ext cx="902827" cy="281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결과보기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74820F7-8249-4B50-95A6-13BC4C177DF5}"/>
              </a:ext>
            </a:extLst>
          </p:cNvPr>
          <p:cNvSpPr/>
          <p:nvPr/>
        </p:nvSpPr>
        <p:spPr>
          <a:xfrm>
            <a:off x="1754342" y="3753015"/>
            <a:ext cx="902827" cy="281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결과보기</a:t>
            </a: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B0EE0EA5-626A-4382-BDAF-D88C7D3C73E1}"/>
              </a:ext>
            </a:extLst>
          </p:cNvPr>
          <p:cNvSpPr/>
          <p:nvPr/>
        </p:nvSpPr>
        <p:spPr>
          <a:xfrm rot="10800000">
            <a:off x="3942494" y="6287830"/>
            <a:ext cx="121806" cy="8272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560BC49F-2C29-4F24-A5A3-690CF9CE2268}"/>
              </a:ext>
            </a:extLst>
          </p:cNvPr>
          <p:cNvSpPr/>
          <p:nvPr/>
        </p:nvSpPr>
        <p:spPr>
          <a:xfrm>
            <a:off x="3957310" y="3429000"/>
            <a:ext cx="106990" cy="8272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46A828-D16A-4AE9-9A3C-D6A857A2CCA0}"/>
              </a:ext>
            </a:extLst>
          </p:cNvPr>
          <p:cNvSpPr/>
          <p:nvPr/>
        </p:nvSpPr>
        <p:spPr>
          <a:xfrm>
            <a:off x="4444678" y="3244672"/>
            <a:ext cx="3683024" cy="3227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D7120C-3BB0-4D1E-83B4-4A0D014809F2}"/>
              </a:ext>
            </a:extLst>
          </p:cNvPr>
          <p:cNvSpPr/>
          <p:nvPr/>
        </p:nvSpPr>
        <p:spPr>
          <a:xfrm>
            <a:off x="2915065" y="6070937"/>
            <a:ext cx="902827" cy="281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과제등록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22AB6-EBD5-43CA-9D85-035ECEA34F01}"/>
              </a:ext>
            </a:extLst>
          </p:cNvPr>
          <p:cNvSpPr/>
          <p:nvPr/>
        </p:nvSpPr>
        <p:spPr>
          <a:xfrm>
            <a:off x="4641448" y="3832925"/>
            <a:ext cx="3310360" cy="2116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주차 과제</a:t>
            </a:r>
            <a:endParaRPr lang="en-US" altLang="ko-KR">
              <a:solidFill>
                <a:schemeClr val="tx1"/>
              </a:solidFill>
            </a:endParaRPr>
          </a:p>
          <a:p>
            <a:pPr algn="just"/>
            <a:r>
              <a:rPr lang="en-US" altLang="ko-KR" sz="1100">
                <a:solidFill>
                  <a:schemeClr val="tx1"/>
                </a:solidFill>
              </a:rPr>
              <a:t>C </a:t>
            </a:r>
            <a:r>
              <a:rPr lang="ko-KR" altLang="en-US" sz="1100">
                <a:solidFill>
                  <a:schemeClr val="tx1"/>
                </a:solidFill>
              </a:rPr>
              <a:t>언어를 사용 하여 구구단을 만드시오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ko-KR" sz="1100">
              <a:solidFill>
                <a:schemeClr val="tx1"/>
              </a:solidFill>
            </a:endParaRPr>
          </a:p>
          <a:p>
            <a:pPr algn="just"/>
            <a:r>
              <a:rPr lang="ko-KR" altLang="en-US" sz="1100">
                <a:solidFill>
                  <a:schemeClr val="tx1"/>
                </a:solidFill>
              </a:rPr>
              <a:t>제출기한 </a:t>
            </a:r>
            <a:r>
              <a:rPr lang="en-US" altLang="ko-KR" sz="1100">
                <a:solidFill>
                  <a:schemeClr val="tx1"/>
                </a:solidFill>
              </a:rPr>
              <a:t>7</a:t>
            </a:r>
            <a:r>
              <a:rPr lang="ko-KR" altLang="en-US" sz="1100">
                <a:solidFill>
                  <a:schemeClr val="tx1"/>
                </a:solidFill>
              </a:rPr>
              <a:t>월</a:t>
            </a:r>
            <a:r>
              <a:rPr lang="en-US" altLang="ko-KR" sz="1100">
                <a:solidFill>
                  <a:schemeClr val="tx1"/>
                </a:solidFill>
              </a:rPr>
              <a:t>7</a:t>
            </a:r>
            <a:r>
              <a:rPr lang="ko-KR" altLang="en-US" sz="1100">
                <a:solidFill>
                  <a:schemeClr val="tx1"/>
                </a:solidFill>
              </a:rPr>
              <a:t>일까지</a:t>
            </a:r>
            <a:endParaRPr lang="en-US" altLang="ko-KR" sz="1100">
              <a:solidFill>
                <a:schemeClr val="tx1"/>
              </a:solidFill>
            </a:endParaRPr>
          </a:p>
          <a:p>
            <a:pPr algn="just"/>
            <a:endParaRPr lang="en-US" altLang="ko-KR" sz="1100">
              <a:solidFill>
                <a:schemeClr val="tx1"/>
              </a:solidFill>
            </a:endParaRPr>
          </a:p>
          <a:p>
            <a:pPr algn="just"/>
            <a:r>
              <a:rPr lang="ko-KR" altLang="en-US" sz="1100">
                <a:solidFill>
                  <a:schemeClr val="tx1"/>
                </a:solidFill>
              </a:rPr>
              <a:t>반드시 </a:t>
            </a:r>
            <a:r>
              <a:rPr lang="en-US" altLang="ko-KR" sz="1100">
                <a:solidFill>
                  <a:schemeClr val="tx1"/>
                </a:solidFill>
              </a:rPr>
              <a:t>pdf</a:t>
            </a:r>
            <a:r>
              <a:rPr lang="ko-KR" altLang="en-US" sz="1100">
                <a:solidFill>
                  <a:schemeClr val="tx1"/>
                </a:solidFill>
              </a:rPr>
              <a:t>파일로 주석달고 정리해서 제출할 것</a:t>
            </a:r>
            <a:r>
              <a:rPr lang="en-US" altLang="ko-KR" sz="1100">
                <a:solidFill>
                  <a:schemeClr val="tx1"/>
                </a:solidFill>
              </a:rPr>
              <a:t>!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B84AC9-EA80-4706-91A8-323DF5170AC9}"/>
              </a:ext>
            </a:extLst>
          </p:cNvPr>
          <p:cNvSpPr/>
          <p:nvPr/>
        </p:nvSpPr>
        <p:spPr>
          <a:xfrm>
            <a:off x="2807113" y="4759815"/>
            <a:ext cx="902827" cy="281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6</a:t>
            </a:r>
            <a:r>
              <a:rPr lang="ko-KR" altLang="en-US" sz="1400">
                <a:solidFill>
                  <a:schemeClr val="tx1"/>
                </a:solidFill>
              </a:rPr>
              <a:t>월 </a:t>
            </a:r>
            <a:r>
              <a:rPr lang="en-US" altLang="ko-KR" sz="1400">
                <a:solidFill>
                  <a:schemeClr val="tx1"/>
                </a:solidFill>
              </a:rPr>
              <a:t>10</a:t>
            </a:r>
            <a:r>
              <a:rPr lang="ko-KR" altLang="en-US" sz="140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94399F9-B52B-4E2A-8FCE-22B2D7230D4E}"/>
              </a:ext>
            </a:extLst>
          </p:cNvPr>
          <p:cNvSpPr/>
          <p:nvPr/>
        </p:nvSpPr>
        <p:spPr>
          <a:xfrm>
            <a:off x="2808002" y="4436166"/>
            <a:ext cx="902827" cy="281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6</a:t>
            </a:r>
            <a:r>
              <a:rPr lang="ko-KR" altLang="en-US" sz="1400">
                <a:solidFill>
                  <a:schemeClr val="tx1"/>
                </a:solidFill>
              </a:rPr>
              <a:t>월 </a:t>
            </a:r>
            <a:r>
              <a:rPr lang="en-US" altLang="ko-KR" sz="1400">
                <a:solidFill>
                  <a:schemeClr val="tx1"/>
                </a:solidFill>
              </a:rPr>
              <a:t>9</a:t>
            </a:r>
            <a:r>
              <a:rPr lang="ko-KR" altLang="en-US" sz="140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76A708-269C-4FB5-8C83-607B76CD8BD6}"/>
              </a:ext>
            </a:extLst>
          </p:cNvPr>
          <p:cNvSpPr/>
          <p:nvPr/>
        </p:nvSpPr>
        <p:spPr>
          <a:xfrm>
            <a:off x="2808003" y="4076525"/>
            <a:ext cx="902827" cy="281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6</a:t>
            </a:r>
            <a:r>
              <a:rPr lang="ko-KR" altLang="en-US" sz="1400">
                <a:solidFill>
                  <a:schemeClr val="tx1"/>
                </a:solidFill>
              </a:rPr>
              <a:t>월 </a:t>
            </a:r>
            <a:r>
              <a:rPr lang="en-US" altLang="ko-KR" sz="1400">
                <a:solidFill>
                  <a:schemeClr val="tx1"/>
                </a:solidFill>
              </a:rPr>
              <a:t>8</a:t>
            </a:r>
            <a:r>
              <a:rPr lang="ko-KR" altLang="en-US" sz="140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2887149-C9E7-4A5D-AC13-343B789FB2F9}"/>
              </a:ext>
            </a:extLst>
          </p:cNvPr>
          <p:cNvSpPr/>
          <p:nvPr/>
        </p:nvSpPr>
        <p:spPr>
          <a:xfrm>
            <a:off x="2823423" y="3738621"/>
            <a:ext cx="902827" cy="281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6</a:t>
            </a:r>
            <a:r>
              <a:rPr lang="ko-KR" altLang="en-US" sz="1400">
                <a:solidFill>
                  <a:schemeClr val="tx1"/>
                </a:solidFill>
              </a:rPr>
              <a:t>월 </a:t>
            </a:r>
            <a:r>
              <a:rPr lang="en-US" altLang="ko-KR" sz="1400">
                <a:solidFill>
                  <a:schemeClr val="tx1"/>
                </a:solidFill>
              </a:rPr>
              <a:t>7</a:t>
            </a:r>
            <a:r>
              <a:rPr lang="ko-KR" altLang="en-US" sz="1400">
                <a:solidFill>
                  <a:schemeClr val="tx1"/>
                </a:solidFill>
              </a:rPr>
              <a:t>일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F5EE55E3-7C9E-4989-8669-8B473EC88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418938"/>
              </p:ext>
            </p:extLst>
          </p:nvPr>
        </p:nvGraphicFramePr>
        <p:xfrm>
          <a:off x="458584" y="2861787"/>
          <a:ext cx="78057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5740">
                  <a:extLst>
                    <a:ext uri="{9D8B030D-6E8A-4147-A177-3AD203B41FA5}">
                      <a16:colId xmlns:a16="http://schemas.microsoft.com/office/drawing/2014/main" val="114252707"/>
                    </a:ext>
                  </a:extLst>
                </a:gridCol>
              </a:tblGrid>
              <a:tr h="301166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/>
                        <a:t>빅데이터 캡스톤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94858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64AE1B7A-F64E-4485-AE54-C6B08AEE131B}"/>
              </a:ext>
            </a:extLst>
          </p:cNvPr>
          <p:cNvSpPr/>
          <p:nvPr/>
        </p:nvSpPr>
        <p:spPr>
          <a:xfrm>
            <a:off x="7613780" y="2298560"/>
            <a:ext cx="806550" cy="178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FC2612-CA91-4C44-89EA-40351246F5C3}"/>
              </a:ext>
            </a:extLst>
          </p:cNvPr>
          <p:cNvSpPr/>
          <p:nvPr/>
        </p:nvSpPr>
        <p:spPr>
          <a:xfrm>
            <a:off x="7546026" y="6103339"/>
            <a:ext cx="391886" cy="307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뒤로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6AC9E60-6925-4C61-AC0C-EF219EBFFD8B}"/>
              </a:ext>
            </a:extLst>
          </p:cNvPr>
          <p:cNvSpPr/>
          <p:nvPr/>
        </p:nvSpPr>
        <p:spPr>
          <a:xfrm>
            <a:off x="6342377" y="2295933"/>
            <a:ext cx="1203649" cy="187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과목 환경설정</a:t>
            </a:r>
          </a:p>
        </p:txBody>
      </p:sp>
    </p:spTree>
    <p:extLst>
      <p:ext uri="{BB962C8B-B14F-4D97-AF65-F5344CB8AC3E}">
        <p14:creationId xmlns:p14="http://schemas.microsoft.com/office/powerpoint/2010/main" val="406223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893A57BC-3C3F-4984-81E0-AAB9430BE423}"/>
              </a:ext>
            </a:extLst>
          </p:cNvPr>
          <p:cNvGraphicFramePr>
            <a:graphicFrameLocks noGrp="1"/>
          </p:cNvGraphicFramePr>
          <p:nvPr/>
        </p:nvGraphicFramePr>
        <p:xfrm>
          <a:off x="-2" y="56534"/>
          <a:ext cx="88946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655">
                  <a:extLst>
                    <a:ext uri="{9D8B030D-6E8A-4147-A177-3AD203B41FA5}">
                      <a16:colId xmlns:a16="http://schemas.microsoft.com/office/drawing/2014/main" val="242827689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3798390543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83588720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1587614098"/>
                    </a:ext>
                  </a:extLst>
                </a:gridCol>
              </a:tblGrid>
              <a:tr h="29578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Scode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사용자 인터페이스 레이아웃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394439"/>
                  </a:ext>
                </a:extLst>
              </a:tr>
              <a:tr h="295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프로젝트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실습프로그램 개선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단계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900931"/>
                  </a:ext>
                </a:extLst>
              </a:tr>
              <a:tr h="295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기능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버전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0.1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작성일자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180316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640826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C2E86D88-89F6-40C4-B99B-5158A0AAAAD8}"/>
              </a:ext>
            </a:extLst>
          </p:cNvPr>
          <p:cNvGraphicFramePr>
            <a:graphicFrameLocks noGrp="1"/>
          </p:cNvGraphicFramePr>
          <p:nvPr/>
        </p:nvGraphicFramePr>
        <p:xfrm>
          <a:off x="8894620" y="56534"/>
          <a:ext cx="32973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90">
                  <a:extLst>
                    <a:ext uri="{9D8B030D-6E8A-4147-A177-3AD203B41FA5}">
                      <a16:colId xmlns:a16="http://schemas.microsoft.com/office/drawing/2014/main" val="4137308956"/>
                    </a:ext>
                  </a:extLst>
                </a:gridCol>
                <a:gridCol w="1648690">
                  <a:extLst>
                    <a:ext uri="{9D8B030D-6E8A-4147-A177-3AD203B41FA5}">
                      <a16:colId xmlns:a16="http://schemas.microsoft.com/office/drawing/2014/main" val="1331339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업무영역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77187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216306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파일명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37928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화면 유형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398909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9F0225F0-9AB8-4E74-9652-16F846F7F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427120"/>
              </p:ext>
            </p:extLst>
          </p:nvPr>
        </p:nvGraphicFramePr>
        <p:xfrm>
          <a:off x="8894618" y="1600200"/>
          <a:ext cx="329738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86">
                  <a:extLst>
                    <a:ext uri="{9D8B030D-6E8A-4147-A177-3AD203B41FA5}">
                      <a16:colId xmlns:a16="http://schemas.microsoft.com/office/drawing/2014/main" val="1958818691"/>
                    </a:ext>
                  </a:extLst>
                </a:gridCol>
                <a:gridCol w="2914996">
                  <a:extLst>
                    <a:ext uri="{9D8B030D-6E8A-4147-A177-3AD203B41FA5}">
                      <a16:colId xmlns:a16="http://schemas.microsoft.com/office/drawing/2014/main" val="1776806799"/>
                    </a:ext>
                  </a:extLst>
                </a:gridCol>
              </a:tblGrid>
              <a:tr h="2194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941736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과제 등록을 할 수 있음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205411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948518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72645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170805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5B0F8D9A-B4C3-45C0-BA99-B0043F466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395767"/>
              </p:ext>
            </p:extLst>
          </p:nvPr>
        </p:nvGraphicFramePr>
        <p:xfrm>
          <a:off x="0" y="1151274"/>
          <a:ext cx="8894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284">
                  <a:extLst>
                    <a:ext uri="{9D8B030D-6E8A-4147-A177-3AD203B41FA5}">
                      <a16:colId xmlns:a16="http://schemas.microsoft.com/office/drawing/2014/main" val="200059420"/>
                    </a:ext>
                  </a:extLst>
                </a:gridCol>
                <a:gridCol w="3217026">
                  <a:extLst>
                    <a:ext uri="{9D8B030D-6E8A-4147-A177-3AD203B41FA5}">
                      <a16:colId xmlns:a16="http://schemas.microsoft.com/office/drawing/2014/main" val="4114149464"/>
                    </a:ext>
                  </a:extLst>
                </a:gridCol>
                <a:gridCol w="1205345">
                  <a:extLst>
                    <a:ext uri="{9D8B030D-6E8A-4147-A177-3AD203B41FA5}">
                      <a16:colId xmlns:a16="http://schemas.microsoft.com/office/drawing/2014/main" val="2342969740"/>
                    </a:ext>
                  </a:extLst>
                </a:gridCol>
                <a:gridCol w="3241965">
                  <a:extLst>
                    <a:ext uri="{9D8B030D-6E8A-4147-A177-3AD203B41FA5}">
                      <a16:colId xmlns:a16="http://schemas.microsoft.com/office/drawing/2014/main" val="928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시스템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실습프로그램 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Category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과제등록</a:t>
                      </a:r>
                      <a:r>
                        <a:rPr lang="en-US" altLang="ko-KR"/>
                        <a:t>&amp;</a:t>
                      </a:r>
                      <a:r>
                        <a:rPr lang="ko-KR" altLang="en-US"/>
                        <a:t>수정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교수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14016"/>
                  </a:ext>
                </a:extLst>
              </a:tr>
            </a:tbl>
          </a:graphicData>
        </a:graphic>
      </p:graphicFrame>
      <p:sp>
        <p:nvSpPr>
          <p:cNvPr id="150" name="직사각형 149" descr="ㄹㅇㅇㄹ&#10;">
            <a:extLst>
              <a:ext uri="{FF2B5EF4-FFF2-40B4-BE49-F238E27FC236}">
                <a16:creationId xmlns:a16="http://schemas.microsoft.com/office/drawing/2014/main" id="{B930ADD4-2B42-4E42-8547-1CC92E0566C9}"/>
              </a:ext>
            </a:extLst>
          </p:cNvPr>
          <p:cNvSpPr/>
          <p:nvPr/>
        </p:nvSpPr>
        <p:spPr>
          <a:xfrm>
            <a:off x="116378" y="1600200"/>
            <a:ext cx="8611986" cy="50832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1" name="그림 150" descr="a-1-1.png">
            <a:extLst>
              <a:ext uri="{FF2B5EF4-FFF2-40B4-BE49-F238E27FC236}">
                <a16:creationId xmlns:a16="http://schemas.microsoft.com/office/drawing/2014/main" id="{28D18027-2130-4A71-9DAB-D4C7CE1D65E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658" y="1733327"/>
            <a:ext cx="1062758" cy="515227"/>
          </a:xfrm>
          <a:prstGeom prst="rect">
            <a:avLst/>
          </a:prstGeom>
        </p:spPr>
      </p:pic>
      <p:sp>
        <p:nvSpPr>
          <p:cNvPr id="152" name="직사각형 151" descr="ㅇㄹㄹ">
            <a:extLst>
              <a:ext uri="{FF2B5EF4-FFF2-40B4-BE49-F238E27FC236}">
                <a16:creationId xmlns:a16="http://schemas.microsoft.com/office/drawing/2014/main" id="{2D1374DB-1863-460C-BF39-FA38C56E25B0}"/>
              </a:ext>
            </a:extLst>
          </p:cNvPr>
          <p:cNvSpPr/>
          <p:nvPr/>
        </p:nvSpPr>
        <p:spPr>
          <a:xfrm>
            <a:off x="1553670" y="1733326"/>
            <a:ext cx="6866660" cy="5152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600" b="1"/>
              <a:t>Scode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E790B6-198A-42F6-8109-ACABDA7E78B7}"/>
              </a:ext>
            </a:extLst>
          </p:cNvPr>
          <p:cNvSpPr/>
          <p:nvPr/>
        </p:nvSpPr>
        <p:spPr>
          <a:xfrm>
            <a:off x="374535" y="2526962"/>
            <a:ext cx="8095672" cy="3957366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29E4C1-599F-496D-B04B-AE765F9160AF}"/>
              </a:ext>
            </a:extLst>
          </p:cNvPr>
          <p:cNvSpPr/>
          <p:nvPr/>
        </p:nvSpPr>
        <p:spPr>
          <a:xfrm>
            <a:off x="451413" y="2616854"/>
            <a:ext cx="7812911" cy="218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안녕하세요</a:t>
            </a:r>
            <a:r>
              <a:rPr lang="en-US" altLang="ko-KR" sz="1200"/>
              <a:t>! Scode</a:t>
            </a:r>
            <a:r>
              <a:rPr lang="ko-KR" altLang="en-US" sz="1200"/>
              <a:t> 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5AD1BDB-7ECD-4C95-8850-AFF71F32DBA9}"/>
              </a:ext>
            </a:extLst>
          </p:cNvPr>
          <p:cNvGraphicFramePr>
            <a:graphicFrameLocks noGrp="1"/>
          </p:cNvGraphicFramePr>
          <p:nvPr/>
        </p:nvGraphicFramePr>
        <p:xfrm>
          <a:off x="458584" y="2861787"/>
          <a:ext cx="78057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5740">
                  <a:extLst>
                    <a:ext uri="{9D8B030D-6E8A-4147-A177-3AD203B41FA5}">
                      <a16:colId xmlns:a16="http://schemas.microsoft.com/office/drawing/2014/main" val="114252707"/>
                    </a:ext>
                  </a:extLst>
                </a:gridCol>
              </a:tblGrid>
              <a:tr h="301166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/>
                        <a:t>빅데이터 캡스톤 </a:t>
                      </a:r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주차 과제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9485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8C6643-AFE3-4EF5-A1EB-A825CE4FEF37}"/>
              </a:ext>
            </a:extLst>
          </p:cNvPr>
          <p:cNvSpPr/>
          <p:nvPr/>
        </p:nvSpPr>
        <p:spPr>
          <a:xfrm>
            <a:off x="2002420" y="3264061"/>
            <a:ext cx="6261904" cy="3102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과제 등록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025215-F6D7-41AB-8C21-1182300B3959}"/>
              </a:ext>
            </a:extLst>
          </p:cNvPr>
          <p:cNvSpPr/>
          <p:nvPr/>
        </p:nvSpPr>
        <p:spPr>
          <a:xfrm>
            <a:off x="7315200" y="6061276"/>
            <a:ext cx="833377" cy="2122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9F9A9C-CAF6-46E2-A6E8-6E5D2FE3B1D2}"/>
              </a:ext>
            </a:extLst>
          </p:cNvPr>
          <p:cNvSpPr/>
          <p:nvPr/>
        </p:nvSpPr>
        <p:spPr>
          <a:xfrm>
            <a:off x="458584" y="3244673"/>
            <a:ext cx="1428089" cy="3144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문제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3C7481-B582-4200-92CD-BD6FAED95769}"/>
              </a:ext>
            </a:extLst>
          </p:cNvPr>
          <p:cNvSpPr/>
          <p:nvPr/>
        </p:nvSpPr>
        <p:spPr>
          <a:xfrm>
            <a:off x="7613780" y="2298560"/>
            <a:ext cx="806550" cy="178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4578B9-AC55-4B6F-9377-94861776F95D}"/>
              </a:ext>
            </a:extLst>
          </p:cNvPr>
          <p:cNvSpPr/>
          <p:nvPr/>
        </p:nvSpPr>
        <p:spPr>
          <a:xfrm>
            <a:off x="6861100" y="6059358"/>
            <a:ext cx="391886" cy="212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뒤로</a:t>
            </a:r>
          </a:p>
        </p:txBody>
      </p:sp>
      <p:sp>
        <p:nvSpPr>
          <p:cNvPr id="18" name="순서도: 종속 처리 17">
            <a:extLst>
              <a:ext uri="{FF2B5EF4-FFF2-40B4-BE49-F238E27FC236}">
                <a16:creationId xmlns:a16="http://schemas.microsoft.com/office/drawing/2014/main" id="{23794110-E6DD-470A-9FA1-9D66F6492436}"/>
              </a:ext>
            </a:extLst>
          </p:cNvPr>
          <p:cNvSpPr/>
          <p:nvPr/>
        </p:nvSpPr>
        <p:spPr>
          <a:xfrm>
            <a:off x="6509123" y="3394262"/>
            <a:ext cx="1534912" cy="235658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언어선택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1C59F3EC-8719-4728-ABEF-A63587AC4BE9}"/>
              </a:ext>
            </a:extLst>
          </p:cNvPr>
          <p:cNvSpPr/>
          <p:nvPr/>
        </p:nvSpPr>
        <p:spPr>
          <a:xfrm rot="10800000">
            <a:off x="7876513" y="3451287"/>
            <a:ext cx="128383" cy="13388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6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893A57BC-3C3F-4984-81E0-AAB9430BE423}"/>
              </a:ext>
            </a:extLst>
          </p:cNvPr>
          <p:cNvGraphicFramePr>
            <a:graphicFrameLocks noGrp="1"/>
          </p:cNvGraphicFramePr>
          <p:nvPr/>
        </p:nvGraphicFramePr>
        <p:xfrm>
          <a:off x="-2" y="56534"/>
          <a:ext cx="88946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655">
                  <a:extLst>
                    <a:ext uri="{9D8B030D-6E8A-4147-A177-3AD203B41FA5}">
                      <a16:colId xmlns:a16="http://schemas.microsoft.com/office/drawing/2014/main" val="242827689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3798390543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83588720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1587614098"/>
                    </a:ext>
                  </a:extLst>
                </a:gridCol>
              </a:tblGrid>
              <a:tr h="29578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Scode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사용자 인터페이스 레이아웃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394439"/>
                  </a:ext>
                </a:extLst>
              </a:tr>
              <a:tr h="295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프로젝트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실습프로그램 개선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단계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900931"/>
                  </a:ext>
                </a:extLst>
              </a:tr>
              <a:tr h="295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기능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버전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0.1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작성일자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180316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640826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C2E86D88-89F6-40C4-B99B-5158A0AAAAD8}"/>
              </a:ext>
            </a:extLst>
          </p:cNvPr>
          <p:cNvGraphicFramePr>
            <a:graphicFrameLocks noGrp="1"/>
          </p:cNvGraphicFramePr>
          <p:nvPr/>
        </p:nvGraphicFramePr>
        <p:xfrm>
          <a:off x="8894620" y="56534"/>
          <a:ext cx="32973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90">
                  <a:extLst>
                    <a:ext uri="{9D8B030D-6E8A-4147-A177-3AD203B41FA5}">
                      <a16:colId xmlns:a16="http://schemas.microsoft.com/office/drawing/2014/main" val="4137308956"/>
                    </a:ext>
                  </a:extLst>
                </a:gridCol>
                <a:gridCol w="1648690">
                  <a:extLst>
                    <a:ext uri="{9D8B030D-6E8A-4147-A177-3AD203B41FA5}">
                      <a16:colId xmlns:a16="http://schemas.microsoft.com/office/drawing/2014/main" val="1331339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업무영역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77187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216306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파일명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37928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화면 유형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398909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9F0225F0-9AB8-4E74-9652-16F846F7F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950363"/>
              </p:ext>
            </p:extLst>
          </p:nvPr>
        </p:nvGraphicFramePr>
        <p:xfrm>
          <a:off x="8894618" y="1600200"/>
          <a:ext cx="329738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86">
                  <a:extLst>
                    <a:ext uri="{9D8B030D-6E8A-4147-A177-3AD203B41FA5}">
                      <a16:colId xmlns:a16="http://schemas.microsoft.com/office/drawing/2014/main" val="1958818691"/>
                    </a:ext>
                  </a:extLst>
                </a:gridCol>
                <a:gridCol w="2914996">
                  <a:extLst>
                    <a:ext uri="{9D8B030D-6E8A-4147-A177-3AD203B41FA5}">
                      <a16:colId xmlns:a16="http://schemas.microsoft.com/office/drawing/2014/main" val="1776806799"/>
                    </a:ext>
                  </a:extLst>
                </a:gridCol>
              </a:tblGrid>
              <a:tr h="2194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941736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학생 마다 과제를 어떻게 풀었는지 내용을 볼 수 있음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205411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채점은 채점시스템으로 인해 자동 채점 됨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948518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72645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170805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5B0F8D9A-B4C3-45C0-BA99-B0043F466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509596"/>
              </p:ext>
            </p:extLst>
          </p:nvPr>
        </p:nvGraphicFramePr>
        <p:xfrm>
          <a:off x="0" y="1151274"/>
          <a:ext cx="8894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284">
                  <a:extLst>
                    <a:ext uri="{9D8B030D-6E8A-4147-A177-3AD203B41FA5}">
                      <a16:colId xmlns:a16="http://schemas.microsoft.com/office/drawing/2014/main" val="200059420"/>
                    </a:ext>
                  </a:extLst>
                </a:gridCol>
                <a:gridCol w="3217026">
                  <a:extLst>
                    <a:ext uri="{9D8B030D-6E8A-4147-A177-3AD203B41FA5}">
                      <a16:colId xmlns:a16="http://schemas.microsoft.com/office/drawing/2014/main" val="4114149464"/>
                    </a:ext>
                  </a:extLst>
                </a:gridCol>
                <a:gridCol w="1205345">
                  <a:extLst>
                    <a:ext uri="{9D8B030D-6E8A-4147-A177-3AD203B41FA5}">
                      <a16:colId xmlns:a16="http://schemas.microsoft.com/office/drawing/2014/main" val="2342969740"/>
                    </a:ext>
                  </a:extLst>
                </a:gridCol>
                <a:gridCol w="3241965">
                  <a:extLst>
                    <a:ext uri="{9D8B030D-6E8A-4147-A177-3AD203B41FA5}">
                      <a16:colId xmlns:a16="http://schemas.microsoft.com/office/drawing/2014/main" val="928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시스템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실습프로그램 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Category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결과보기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교수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14016"/>
                  </a:ext>
                </a:extLst>
              </a:tr>
            </a:tbl>
          </a:graphicData>
        </a:graphic>
      </p:graphicFrame>
      <p:sp>
        <p:nvSpPr>
          <p:cNvPr id="150" name="직사각형 149" descr="ㄹㅇㅇㄹ&#10;">
            <a:extLst>
              <a:ext uri="{FF2B5EF4-FFF2-40B4-BE49-F238E27FC236}">
                <a16:creationId xmlns:a16="http://schemas.microsoft.com/office/drawing/2014/main" id="{B930ADD4-2B42-4E42-8547-1CC92E0566C9}"/>
              </a:ext>
            </a:extLst>
          </p:cNvPr>
          <p:cNvSpPr/>
          <p:nvPr/>
        </p:nvSpPr>
        <p:spPr>
          <a:xfrm>
            <a:off x="116378" y="1600200"/>
            <a:ext cx="8611986" cy="50832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1" name="그림 150" descr="a-1-1.png">
            <a:extLst>
              <a:ext uri="{FF2B5EF4-FFF2-40B4-BE49-F238E27FC236}">
                <a16:creationId xmlns:a16="http://schemas.microsoft.com/office/drawing/2014/main" id="{28D18027-2130-4A71-9DAB-D4C7CE1D65E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658" y="1733327"/>
            <a:ext cx="1062758" cy="515227"/>
          </a:xfrm>
          <a:prstGeom prst="rect">
            <a:avLst/>
          </a:prstGeom>
        </p:spPr>
      </p:pic>
      <p:sp>
        <p:nvSpPr>
          <p:cNvPr id="152" name="직사각형 151" descr="ㅇㄹㄹ">
            <a:extLst>
              <a:ext uri="{FF2B5EF4-FFF2-40B4-BE49-F238E27FC236}">
                <a16:creationId xmlns:a16="http://schemas.microsoft.com/office/drawing/2014/main" id="{2D1374DB-1863-460C-BF39-FA38C56E25B0}"/>
              </a:ext>
            </a:extLst>
          </p:cNvPr>
          <p:cNvSpPr/>
          <p:nvPr/>
        </p:nvSpPr>
        <p:spPr>
          <a:xfrm>
            <a:off x="1553670" y="1733326"/>
            <a:ext cx="6866660" cy="5152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600" b="1"/>
              <a:t>Scode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E790B6-198A-42F6-8109-ACABDA7E78B7}"/>
              </a:ext>
            </a:extLst>
          </p:cNvPr>
          <p:cNvSpPr/>
          <p:nvPr/>
        </p:nvSpPr>
        <p:spPr>
          <a:xfrm>
            <a:off x="374535" y="2526962"/>
            <a:ext cx="8095672" cy="3957366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29E4C1-599F-496D-B04B-AE765F9160AF}"/>
              </a:ext>
            </a:extLst>
          </p:cNvPr>
          <p:cNvSpPr/>
          <p:nvPr/>
        </p:nvSpPr>
        <p:spPr>
          <a:xfrm>
            <a:off x="451413" y="2616854"/>
            <a:ext cx="7812911" cy="218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안녕하세요</a:t>
            </a:r>
            <a:r>
              <a:rPr lang="en-US" altLang="ko-KR" sz="1200"/>
              <a:t>! Scode</a:t>
            </a:r>
            <a:r>
              <a:rPr lang="ko-KR" altLang="en-US" sz="1200"/>
              <a:t> 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5AD1BDB-7ECD-4C95-8850-AFF71F32DBA9}"/>
              </a:ext>
            </a:extLst>
          </p:cNvPr>
          <p:cNvGraphicFramePr>
            <a:graphicFrameLocks noGrp="1"/>
          </p:cNvGraphicFramePr>
          <p:nvPr/>
        </p:nvGraphicFramePr>
        <p:xfrm>
          <a:off x="458584" y="2861787"/>
          <a:ext cx="78057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5740">
                  <a:extLst>
                    <a:ext uri="{9D8B030D-6E8A-4147-A177-3AD203B41FA5}">
                      <a16:colId xmlns:a16="http://schemas.microsoft.com/office/drawing/2014/main" val="114252707"/>
                    </a:ext>
                  </a:extLst>
                </a:gridCol>
              </a:tblGrid>
              <a:tr h="301166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/>
                        <a:t>빅데이터 캡스톤 </a:t>
                      </a:r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주차 과제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94858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7EBC67-3D45-448C-8132-414CDA28A149}"/>
              </a:ext>
            </a:extLst>
          </p:cNvPr>
          <p:cNvSpPr/>
          <p:nvPr/>
        </p:nvSpPr>
        <p:spPr>
          <a:xfrm>
            <a:off x="451413" y="3218853"/>
            <a:ext cx="1724628" cy="3135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FBBC354-D21C-45C4-9BFD-A907F2DB8EFE}"/>
              </a:ext>
            </a:extLst>
          </p:cNvPr>
          <p:cNvSpPr/>
          <p:nvPr/>
        </p:nvSpPr>
        <p:spPr>
          <a:xfrm>
            <a:off x="3588152" y="3218853"/>
            <a:ext cx="4676171" cy="3135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내용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3F1965C-0887-4FB9-9146-485C53AED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879363"/>
              </p:ext>
            </p:extLst>
          </p:nvPr>
        </p:nvGraphicFramePr>
        <p:xfrm>
          <a:off x="458584" y="3218852"/>
          <a:ext cx="2923684" cy="313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842">
                  <a:extLst>
                    <a:ext uri="{9D8B030D-6E8A-4147-A177-3AD203B41FA5}">
                      <a16:colId xmlns:a16="http://schemas.microsoft.com/office/drawing/2014/main" val="1065828849"/>
                    </a:ext>
                  </a:extLst>
                </a:gridCol>
                <a:gridCol w="1461842">
                  <a:extLst>
                    <a:ext uri="{9D8B030D-6E8A-4147-A177-3AD203B41FA5}">
                      <a16:colId xmlns:a16="http://schemas.microsoft.com/office/drawing/2014/main" val="2405867724"/>
                    </a:ext>
                  </a:extLst>
                </a:gridCol>
              </a:tblGrid>
              <a:tr h="391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600664"/>
                  </a:ext>
                </a:extLst>
              </a:tr>
              <a:tr h="391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노진구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565379"/>
                  </a:ext>
                </a:extLst>
              </a:tr>
              <a:tr h="391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비실이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851002"/>
                  </a:ext>
                </a:extLst>
              </a:tr>
              <a:tr h="391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퉁퉁이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02338"/>
                  </a:ext>
                </a:extLst>
              </a:tr>
              <a:tr h="391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스펀지밥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70229"/>
                  </a:ext>
                </a:extLst>
              </a:tr>
              <a:tr h="391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별가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672289"/>
                  </a:ext>
                </a:extLst>
              </a:tr>
              <a:tr h="391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도라에몽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288898"/>
                  </a:ext>
                </a:extLst>
              </a:tr>
              <a:tr h="391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징징이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50909"/>
                  </a:ext>
                </a:extLst>
              </a:tr>
            </a:tbl>
          </a:graphicData>
        </a:graphic>
      </p:graphicFrame>
      <p:sp>
        <p:nvSpPr>
          <p:cNvPr id="18" name="순서도: 종속 처리 17">
            <a:extLst>
              <a:ext uri="{FF2B5EF4-FFF2-40B4-BE49-F238E27FC236}">
                <a16:creationId xmlns:a16="http://schemas.microsoft.com/office/drawing/2014/main" id="{F7734B60-8325-447F-8721-3AD4C785DED4}"/>
              </a:ext>
            </a:extLst>
          </p:cNvPr>
          <p:cNvSpPr/>
          <p:nvPr/>
        </p:nvSpPr>
        <p:spPr>
          <a:xfrm rot="5400000">
            <a:off x="1839629" y="4727810"/>
            <a:ext cx="3135648" cy="117729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810293-1FB7-4F7C-A437-C1195B1B9B21}"/>
              </a:ext>
            </a:extLst>
          </p:cNvPr>
          <p:cNvSpPr/>
          <p:nvPr/>
        </p:nvSpPr>
        <p:spPr>
          <a:xfrm>
            <a:off x="7613780" y="2298560"/>
            <a:ext cx="806550" cy="178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58A10C-EA9D-4BF2-82A9-1F9739585E31}"/>
              </a:ext>
            </a:extLst>
          </p:cNvPr>
          <p:cNvSpPr/>
          <p:nvPr/>
        </p:nvSpPr>
        <p:spPr>
          <a:xfrm>
            <a:off x="7759621" y="5958487"/>
            <a:ext cx="391886" cy="307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뒤로</a:t>
            </a:r>
          </a:p>
        </p:txBody>
      </p:sp>
    </p:spTree>
    <p:extLst>
      <p:ext uri="{BB962C8B-B14F-4D97-AF65-F5344CB8AC3E}">
        <p14:creationId xmlns:p14="http://schemas.microsoft.com/office/powerpoint/2010/main" val="936655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893A57BC-3C3F-4984-81E0-AAB9430BE423}"/>
              </a:ext>
            </a:extLst>
          </p:cNvPr>
          <p:cNvGraphicFramePr>
            <a:graphicFrameLocks noGrp="1"/>
          </p:cNvGraphicFramePr>
          <p:nvPr/>
        </p:nvGraphicFramePr>
        <p:xfrm>
          <a:off x="-2" y="56534"/>
          <a:ext cx="88946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655">
                  <a:extLst>
                    <a:ext uri="{9D8B030D-6E8A-4147-A177-3AD203B41FA5}">
                      <a16:colId xmlns:a16="http://schemas.microsoft.com/office/drawing/2014/main" val="242827689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3798390543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83588720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1587614098"/>
                    </a:ext>
                  </a:extLst>
                </a:gridCol>
              </a:tblGrid>
              <a:tr h="29578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Scode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사용자 인터페이스 레이아웃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394439"/>
                  </a:ext>
                </a:extLst>
              </a:tr>
              <a:tr h="295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프로젝트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실습프로그램 개선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단계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900931"/>
                  </a:ext>
                </a:extLst>
              </a:tr>
              <a:tr h="295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기능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버전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 0.1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작성일자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180316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640826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C2E86D88-89F6-40C4-B99B-5158A0AAAAD8}"/>
              </a:ext>
            </a:extLst>
          </p:cNvPr>
          <p:cNvGraphicFramePr>
            <a:graphicFrameLocks noGrp="1"/>
          </p:cNvGraphicFramePr>
          <p:nvPr/>
        </p:nvGraphicFramePr>
        <p:xfrm>
          <a:off x="8894620" y="56534"/>
          <a:ext cx="32973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90">
                  <a:extLst>
                    <a:ext uri="{9D8B030D-6E8A-4147-A177-3AD203B41FA5}">
                      <a16:colId xmlns:a16="http://schemas.microsoft.com/office/drawing/2014/main" val="4137308956"/>
                    </a:ext>
                  </a:extLst>
                </a:gridCol>
                <a:gridCol w="1648690">
                  <a:extLst>
                    <a:ext uri="{9D8B030D-6E8A-4147-A177-3AD203B41FA5}">
                      <a16:colId xmlns:a16="http://schemas.microsoft.com/office/drawing/2014/main" val="1331339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업무영역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77187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216306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파일명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37928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화면 유형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398909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9F0225F0-9AB8-4E74-9652-16F846F7F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155895"/>
              </p:ext>
            </p:extLst>
          </p:nvPr>
        </p:nvGraphicFramePr>
        <p:xfrm>
          <a:off x="8894618" y="1600200"/>
          <a:ext cx="329738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86">
                  <a:extLst>
                    <a:ext uri="{9D8B030D-6E8A-4147-A177-3AD203B41FA5}">
                      <a16:colId xmlns:a16="http://schemas.microsoft.com/office/drawing/2014/main" val="1958818691"/>
                    </a:ext>
                  </a:extLst>
                </a:gridCol>
                <a:gridCol w="2914996">
                  <a:extLst>
                    <a:ext uri="{9D8B030D-6E8A-4147-A177-3AD203B41FA5}">
                      <a16:colId xmlns:a16="http://schemas.microsoft.com/office/drawing/2014/main" val="1776806799"/>
                    </a:ext>
                  </a:extLst>
                </a:gridCol>
              </a:tblGrid>
              <a:tr h="2194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941736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교목 환경설정 창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205411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언어 선택이 목적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948518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7264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170805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5B0F8D9A-B4C3-45C0-BA99-B0043F466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573649"/>
              </p:ext>
            </p:extLst>
          </p:nvPr>
        </p:nvGraphicFramePr>
        <p:xfrm>
          <a:off x="0" y="1151274"/>
          <a:ext cx="8894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284">
                  <a:extLst>
                    <a:ext uri="{9D8B030D-6E8A-4147-A177-3AD203B41FA5}">
                      <a16:colId xmlns:a16="http://schemas.microsoft.com/office/drawing/2014/main" val="200059420"/>
                    </a:ext>
                  </a:extLst>
                </a:gridCol>
                <a:gridCol w="3217026">
                  <a:extLst>
                    <a:ext uri="{9D8B030D-6E8A-4147-A177-3AD203B41FA5}">
                      <a16:colId xmlns:a16="http://schemas.microsoft.com/office/drawing/2014/main" val="4114149464"/>
                    </a:ext>
                  </a:extLst>
                </a:gridCol>
                <a:gridCol w="1205345">
                  <a:extLst>
                    <a:ext uri="{9D8B030D-6E8A-4147-A177-3AD203B41FA5}">
                      <a16:colId xmlns:a16="http://schemas.microsoft.com/office/drawing/2014/main" val="2342969740"/>
                    </a:ext>
                  </a:extLst>
                </a:gridCol>
                <a:gridCol w="3241965">
                  <a:extLst>
                    <a:ext uri="{9D8B030D-6E8A-4147-A177-3AD203B41FA5}">
                      <a16:colId xmlns:a16="http://schemas.microsoft.com/office/drawing/2014/main" val="928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시스템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실습프로그램 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Category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과목 환경설정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교수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14016"/>
                  </a:ext>
                </a:extLst>
              </a:tr>
            </a:tbl>
          </a:graphicData>
        </a:graphic>
      </p:graphicFrame>
      <p:sp>
        <p:nvSpPr>
          <p:cNvPr id="150" name="직사각형 149" descr="ㄹㅇㅇㄹ&#10;">
            <a:extLst>
              <a:ext uri="{FF2B5EF4-FFF2-40B4-BE49-F238E27FC236}">
                <a16:creationId xmlns:a16="http://schemas.microsoft.com/office/drawing/2014/main" id="{B930ADD4-2B42-4E42-8547-1CC92E0566C9}"/>
              </a:ext>
            </a:extLst>
          </p:cNvPr>
          <p:cNvSpPr/>
          <p:nvPr/>
        </p:nvSpPr>
        <p:spPr>
          <a:xfrm>
            <a:off x="116378" y="1600200"/>
            <a:ext cx="8611986" cy="50832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1" name="그림 150" descr="a-1-1.png">
            <a:extLst>
              <a:ext uri="{FF2B5EF4-FFF2-40B4-BE49-F238E27FC236}">
                <a16:creationId xmlns:a16="http://schemas.microsoft.com/office/drawing/2014/main" id="{28D18027-2130-4A71-9DAB-D4C7CE1D65E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658" y="1733327"/>
            <a:ext cx="1062758" cy="515227"/>
          </a:xfrm>
          <a:prstGeom prst="rect">
            <a:avLst/>
          </a:prstGeom>
        </p:spPr>
      </p:pic>
      <p:sp>
        <p:nvSpPr>
          <p:cNvPr id="152" name="직사각형 151" descr="ㅇㄹㄹ">
            <a:extLst>
              <a:ext uri="{FF2B5EF4-FFF2-40B4-BE49-F238E27FC236}">
                <a16:creationId xmlns:a16="http://schemas.microsoft.com/office/drawing/2014/main" id="{2D1374DB-1863-460C-BF39-FA38C56E25B0}"/>
              </a:ext>
            </a:extLst>
          </p:cNvPr>
          <p:cNvSpPr/>
          <p:nvPr/>
        </p:nvSpPr>
        <p:spPr>
          <a:xfrm>
            <a:off x="1553670" y="1733326"/>
            <a:ext cx="6866660" cy="5152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Scode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E790B6-198A-42F6-8109-ACABDA7E78B7}"/>
              </a:ext>
            </a:extLst>
          </p:cNvPr>
          <p:cNvSpPr/>
          <p:nvPr/>
        </p:nvSpPr>
        <p:spPr>
          <a:xfrm>
            <a:off x="324658" y="2514600"/>
            <a:ext cx="8095672" cy="403667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29E4C1-599F-496D-B04B-AE765F9160AF}"/>
              </a:ext>
            </a:extLst>
          </p:cNvPr>
          <p:cNvSpPr/>
          <p:nvPr/>
        </p:nvSpPr>
        <p:spPr>
          <a:xfrm>
            <a:off x="451413" y="2616854"/>
            <a:ext cx="7812911" cy="218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안녕하세요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Scode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5AD1BDB-7ECD-4C95-8850-AFF71F32D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17363"/>
              </p:ext>
            </p:extLst>
          </p:nvPr>
        </p:nvGraphicFramePr>
        <p:xfrm>
          <a:off x="458584" y="2861787"/>
          <a:ext cx="78057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5740">
                  <a:extLst>
                    <a:ext uri="{9D8B030D-6E8A-4147-A177-3AD203B41FA5}">
                      <a16:colId xmlns:a16="http://schemas.microsoft.com/office/drawing/2014/main" val="114252707"/>
                    </a:ext>
                  </a:extLst>
                </a:gridCol>
              </a:tblGrid>
              <a:tr h="301166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/>
                        <a:t>빅데이터 캡스톤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94858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46A828-D16A-4AE9-9A3C-D6A857A2CCA0}"/>
              </a:ext>
            </a:extLst>
          </p:cNvPr>
          <p:cNvSpPr/>
          <p:nvPr/>
        </p:nvSpPr>
        <p:spPr>
          <a:xfrm>
            <a:off x="4444678" y="3244673"/>
            <a:ext cx="3683024" cy="3172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50" name="Picture 2" descr="ìì¤í¸ë¡ ì°¨ìì°, 'ì¼êµ´ ì²ì¬' ì¸ì¦íë ì¦ëªì¬ì§â¦ì­ëê¸ ë¹ì£¼ì¼">
            <a:extLst>
              <a:ext uri="{FF2B5EF4-FFF2-40B4-BE49-F238E27FC236}">
                <a16:creationId xmlns:a16="http://schemas.microsoft.com/office/drawing/2014/main" id="{CF6DC9C1-D591-4982-821E-DD97193E5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916" y="4015189"/>
            <a:ext cx="1346384" cy="171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826646-FBAC-4DFE-ADE9-905270CD98CB}"/>
              </a:ext>
            </a:extLst>
          </p:cNvPr>
          <p:cNvSpPr/>
          <p:nvPr/>
        </p:nvSpPr>
        <p:spPr>
          <a:xfrm>
            <a:off x="4734046" y="5879939"/>
            <a:ext cx="1180617" cy="219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이원철 교수님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84157A-6859-40D3-A512-8B8EA015C98C}"/>
              </a:ext>
            </a:extLst>
          </p:cNvPr>
          <p:cNvSpPr/>
          <p:nvPr/>
        </p:nvSpPr>
        <p:spPr>
          <a:xfrm>
            <a:off x="6180881" y="4080987"/>
            <a:ext cx="1840375" cy="2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빅데이터 캡스톤디자인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ABD3C2-8067-4B26-BAA2-BFABEFE69AEC}"/>
              </a:ext>
            </a:extLst>
          </p:cNvPr>
          <p:cNvSpPr/>
          <p:nvPr/>
        </p:nvSpPr>
        <p:spPr>
          <a:xfrm>
            <a:off x="6324498" y="4558597"/>
            <a:ext cx="1553140" cy="2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교수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과목님 정보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CA6AD9-36C3-4F89-83BC-DA8E28BBEEA4}"/>
              </a:ext>
            </a:extLst>
          </p:cNvPr>
          <p:cNvSpPr/>
          <p:nvPr/>
        </p:nvSpPr>
        <p:spPr>
          <a:xfrm>
            <a:off x="7613780" y="2298560"/>
            <a:ext cx="806550" cy="178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D50806-9926-4FD1-8A89-8F1321D72121}"/>
              </a:ext>
            </a:extLst>
          </p:cNvPr>
          <p:cNvSpPr/>
          <p:nvPr/>
        </p:nvSpPr>
        <p:spPr>
          <a:xfrm>
            <a:off x="7623000" y="6028878"/>
            <a:ext cx="391886" cy="307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뒤로</a:t>
            </a:r>
          </a:p>
        </p:txBody>
      </p:sp>
      <p:sp>
        <p:nvSpPr>
          <p:cNvPr id="30" name="순서도: 종속 처리 29">
            <a:extLst>
              <a:ext uri="{FF2B5EF4-FFF2-40B4-BE49-F238E27FC236}">
                <a16:creationId xmlns:a16="http://schemas.microsoft.com/office/drawing/2014/main" id="{5F3A77C9-900D-4A2B-82AC-9196337A542B}"/>
              </a:ext>
            </a:extLst>
          </p:cNvPr>
          <p:cNvSpPr/>
          <p:nvPr/>
        </p:nvSpPr>
        <p:spPr>
          <a:xfrm>
            <a:off x="6324498" y="5209906"/>
            <a:ext cx="1534912" cy="235658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언어선택</a:t>
            </a: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A0E8ABBF-B69D-4BF2-89DA-1E0CEF0C8766}"/>
              </a:ext>
            </a:extLst>
          </p:cNvPr>
          <p:cNvSpPr/>
          <p:nvPr/>
        </p:nvSpPr>
        <p:spPr>
          <a:xfrm rot="10800000">
            <a:off x="7690560" y="5277901"/>
            <a:ext cx="128383" cy="13388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72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672</Words>
  <Application>Microsoft Office PowerPoint</Application>
  <PresentationFormat>와이드스크린</PresentationFormat>
  <Paragraphs>310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Scode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Scode</dc:title>
  <dc:creator>이 상욱</dc:creator>
  <cp:lastModifiedBy>이상욱</cp:lastModifiedBy>
  <cp:revision>28</cp:revision>
  <dcterms:created xsi:type="dcterms:W3CDTF">2019-03-16T05:10:45Z</dcterms:created>
  <dcterms:modified xsi:type="dcterms:W3CDTF">2019-04-01T04:16:01Z</dcterms:modified>
</cp:coreProperties>
</file>