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AB9CC-8788-4AC8-AC22-E2AFE1D24946}" type="datetimeFigureOut">
              <a:rPr lang="ko-KR" altLang="en-US" smtClean="0"/>
              <a:pPr/>
              <a:t>2019-03-16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D4A2-CAF6-4A8B-A78C-5041CFF349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AB9CC-8788-4AC8-AC22-E2AFE1D24946}" type="datetimeFigureOut">
              <a:rPr lang="ko-KR" altLang="en-US" smtClean="0"/>
              <a:pPr/>
              <a:t>2019-03-16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D4A2-CAF6-4A8B-A78C-5041CFF349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AB9CC-8788-4AC8-AC22-E2AFE1D24946}" type="datetimeFigureOut">
              <a:rPr lang="ko-KR" altLang="en-US" smtClean="0"/>
              <a:pPr/>
              <a:t>2019-03-16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D4A2-CAF6-4A8B-A78C-5041CFF349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AB9CC-8788-4AC8-AC22-E2AFE1D24946}" type="datetimeFigureOut">
              <a:rPr lang="ko-KR" altLang="en-US" smtClean="0"/>
              <a:pPr/>
              <a:t>2019-03-16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D4A2-CAF6-4A8B-A78C-5041CFF349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AB9CC-8788-4AC8-AC22-E2AFE1D24946}" type="datetimeFigureOut">
              <a:rPr lang="ko-KR" altLang="en-US" smtClean="0"/>
              <a:pPr/>
              <a:t>2019-03-16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D4A2-CAF6-4A8B-A78C-5041CFF349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AB9CC-8788-4AC8-AC22-E2AFE1D24946}" type="datetimeFigureOut">
              <a:rPr lang="ko-KR" altLang="en-US" smtClean="0"/>
              <a:pPr/>
              <a:t>2019-03-16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D4A2-CAF6-4A8B-A78C-5041CFF349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AB9CC-8788-4AC8-AC22-E2AFE1D24946}" type="datetimeFigureOut">
              <a:rPr lang="ko-KR" altLang="en-US" smtClean="0"/>
              <a:pPr/>
              <a:t>2019-03-16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D4A2-CAF6-4A8B-A78C-5041CFF349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AB9CC-8788-4AC8-AC22-E2AFE1D24946}" type="datetimeFigureOut">
              <a:rPr lang="ko-KR" altLang="en-US" smtClean="0"/>
              <a:pPr/>
              <a:t>2019-03-16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D4A2-CAF6-4A8B-A78C-5041CFF349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AB9CC-8788-4AC8-AC22-E2AFE1D24946}" type="datetimeFigureOut">
              <a:rPr lang="ko-KR" altLang="en-US" smtClean="0"/>
              <a:pPr/>
              <a:t>2019-03-16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D4A2-CAF6-4A8B-A78C-5041CFF349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AB9CC-8788-4AC8-AC22-E2AFE1D24946}" type="datetimeFigureOut">
              <a:rPr lang="ko-KR" altLang="en-US" smtClean="0"/>
              <a:pPr/>
              <a:t>2019-03-16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D4A2-CAF6-4A8B-A78C-5041CFF349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AB9CC-8788-4AC8-AC22-E2AFE1D24946}" type="datetimeFigureOut">
              <a:rPr lang="ko-KR" altLang="en-US" smtClean="0"/>
              <a:pPr/>
              <a:t>2019-03-16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D4A2-CAF6-4A8B-A78C-5041CFF349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AB9CC-8788-4AC8-AC22-E2AFE1D24946}" type="datetimeFigureOut">
              <a:rPr lang="ko-KR" altLang="en-US" smtClean="0"/>
              <a:pPr/>
              <a:t>2019-03-16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3D4A2-CAF6-4A8B-A78C-5041CFF349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HY바다M" panose="02030600000101010101" pitchFamily="18" charset="-127"/>
                <a:ea typeface="HY바다M" panose="02030600000101010101" pitchFamily="18" charset="-127"/>
                <a:cs typeface="Aharoni" panose="02010803020104030203" pitchFamily="2" charset="-79"/>
              </a:rPr>
              <a:t>Flow chart</a:t>
            </a:r>
            <a:endParaRPr lang="ko-KR" altLang="en-US" dirty="0">
              <a:latin typeface="HY바다M" panose="02030600000101010101" pitchFamily="18" charset="-127"/>
              <a:ea typeface="HY바다M" panose="02030600000101010101" pitchFamily="18" charset="-127"/>
              <a:cs typeface="Aharoni" panose="02010803020104030203" pitchFamily="2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B9D7D84E-2849-4420-8AE8-7B082274E6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0180" y="3600450"/>
            <a:ext cx="5903640" cy="1655762"/>
          </a:xfrm>
        </p:spPr>
        <p:txBody>
          <a:bodyPr>
            <a:normAutofit/>
          </a:bodyPr>
          <a:lstStyle/>
          <a:p>
            <a:pPr algn="r"/>
            <a:r>
              <a:rPr lang="en-US" altLang="ko-KR" sz="2400" dirty="0">
                <a:latin typeface="HY바다M" panose="02030600000101010101" pitchFamily="18" charset="-127"/>
                <a:ea typeface="HY바다M" panose="02030600000101010101" pitchFamily="18" charset="-127"/>
                <a:cs typeface="Aharoni" panose="02010803020104030203" pitchFamily="2" charset="-79"/>
              </a:rPr>
              <a:t>                     </a:t>
            </a:r>
            <a:r>
              <a:rPr lang="en-US" altLang="ko-KR" sz="2400" dirty="0" smtClean="0">
                <a:latin typeface="HY바다M" panose="02030600000101010101" pitchFamily="18" charset="-127"/>
                <a:ea typeface="HY바다M" panose="02030600000101010101" pitchFamily="18" charset="-127"/>
                <a:cs typeface="Aharoni" panose="02010803020104030203" pitchFamily="2" charset="-79"/>
              </a:rPr>
              <a:t>20165143 </a:t>
            </a:r>
            <a:r>
              <a:rPr lang="ko-KR" altLang="en-US" sz="2400" dirty="0" smtClean="0">
                <a:latin typeface="HY바다M" panose="02030600000101010101" pitchFamily="18" charset="-127"/>
                <a:ea typeface="HY바다M" panose="02030600000101010101" pitchFamily="18" charset="-127"/>
                <a:cs typeface="Aharoni" panose="02010803020104030203" pitchFamily="2" charset="-79"/>
              </a:rPr>
              <a:t>염희수 </a:t>
            </a:r>
            <a:r>
              <a:rPr lang="en-US" altLang="ko-KR" sz="2400" dirty="0" smtClean="0">
                <a:latin typeface="HY바다M" panose="02030600000101010101" pitchFamily="18" charset="-127"/>
                <a:ea typeface="HY바다M" panose="02030600000101010101" pitchFamily="18" charset="-127"/>
                <a:cs typeface="Aharoni" panose="02010803020104030203" pitchFamily="2" charset="-79"/>
              </a:rPr>
              <a:t>(</a:t>
            </a:r>
            <a:r>
              <a:rPr lang="en-US" altLang="ko-KR" sz="2400" dirty="0" smtClean="0">
                <a:latin typeface="HY바다M" panose="02030600000101010101" pitchFamily="18" charset="-127"/>
                <a:ea typeface="HY바다M" panose="02030600000101010101" pitchFamily="18" charset="-127"/>
                <a:cs typeface="Aharoni" panose="02010803020104030203" pitchFamily="2" charset="-79"/>
              </a:rPr>
              <a:t>team.</a:t>
            </a:r>
            <a:r>
              <a:rPr lang="en-US" altLang="ko-KR" sz="2400" dirty="0" smtClean="0">
                <a:latin typeface="HY바다M" panose="02030600000101010101" pitchFamily="18" charset="-127"/>
                <a:ea typeface="HY바다M" panose="02030600000101010101" pitchFamily="18" charset="-127"/>
                <a:cs typeface="Aharoni" panose="02010803020104030203" pitchFamily="2" charset="-79"/>
              </a:rPr>
              <a:t>0227)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latin typeface="HY바다M" panose="02030600000101010101" pitchFamily="18" charset="-127"/>
                <a:ea typeface="HY바다M" panose="02030600000101010101" pitchFamily="18" charset="-127"/>
                <a:cs typeface="Aharoni" panose="020B0604020202020204" pitchFamily="2" charset="-79"/>
              </a:rPr>
              <a:t>  </a:t>
            </a:r>
            <a:r>
              <a:rPr lang="en-US" altLang="ko-KR" dirty="0" err="1">
                <a:latin typeface="HY바다M" panose="02030600000101010101" pitchFamily="18" charset="-127"/>
                <a:ea typeface="HY바다M" panose="02030600000101010101" pitchFamily="18" charset="-127"/>
                <a:cs typeface="Aharoni" panose="020B0604020202020204" pitchFamily="2" charset="-79"/>
              </a:rPr>
              <a:t>SCode</a:t>
            </a:r>
            <a:r>
              <a:rPr lang="en-US" altLang="ko-KR" dirty="0">
                <a:latin typeface="HY바다M" panose="02030600000101010101" pitchFamily="18" charset="-127"/>
                <a:ea typeface="HY바다M" panose="02030600000101010101" pitchFamily="18" charset="-127"/>
                <a:cs typeface="Aharoni" panose="020B0604020202020204" pitchFamily="2" charset="-79"/>
              </a:rPr>
              <a:t>?</a:t>
            </a:r>
            <a:endParaRPr lang="ko-KR" altLang="en-US" dirty="0">
              <a:latin typeface="HY바다M" panose="02030600000101010101" pitchFamily="18" charset="-127"/>
              <a:ea typeface="HY바다M" panose="02030600000101010101" pitchFamily="18" charset="-127"/>
              <a:cs typeface="Aharoni" panose="020B0604020202020204" pitchFamily="2" charset="-79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>
                <a:latin typeface="HY바다M" panose="02030600000101010101" pitchFamily="18" charset="-127"/>
                <a:ea typeface="HY바다M" panose="02030600000101010101" pitchFamily="18" charset="-127"/>
                <a:cs typeface="Aharoni" panose="02010803020104030203" pitchFamily="2" charset="-79"/>
              </a:rPr>
              <a:t>SCode</a:t>
            </a:r>
            <a:endParaRPr lang="en-US" altLang="ko-KR" sz="2400" dirty="0">
              <a:latin typeface="HY바다M" panose="02030600000101010101" pitchFamily="18" charset="-127"/>
              <a:ea typeface="HY바다M" panose="02030600000101010101" pitchFamily="18" charset="-127"/>
              <a:cs typeface="Aharoni" panose="02010803020104030203" pitchFamily="2" charset="-79"/>
            </a:endParaRPr>
          </a:p>
          <a:p>
            <a:pPr lvl="1"/>
            <a:r>
              <a:rPr lang="en-US" altLang="ko-KR" sz="1800" dirty="0">
                <a:latin typeface="HY바다M" panose="02030600000101010101" pitchFamily="18" charset="-127"/>
                <a:ea typeface="HY바다M" panose="02030600000101010101" pitchFamily="18" charset="-127"/>
                <a:cs typeface="Aharoni" panose="02010803020104030203" pitchFamily="2" charset="-79"/>
              </a:rPr>
              <a:t>School of </a:t>
            </a:r>
            <a:r>
              <a:rPr lang="en-US" altLang="ko-KR" sz="1800" dirty="0" err="1">
                <a:latin typeface="HY바다M" panose="02030600000101010101" pitchFamily="18" charset="-127"/>
                <a:ea typeface="HY바다M" panose="02030600000101010101" pitchFamily="18" charset="-127"/>
                <a:cs typeface="Aharoni" panose="02010803020104030203" pitchFamily="2" charset="-79"/>
              </a:rPr>
              <a:t>hallym</a:t>
            </a:r>
            <a:endParaRPr lang="en-US" altLang="ko-KR" sz="1800" dirty="0">
              <a:latin typeface="HY바다M" panose="02030600000101010101" pitchFamily="18" charset="-127"/>
              <a:ea typeface="HY바다M" panose="02030600000101010101" pitchFamily="18" charset="-127"/>
              <a:cs typeface="Aharoni" panose="02010803020104030203" pitchFamily="2" charset="-79"/>
            </a:endParaRPr>
          </a:p>
          <a:p>
            <a:pPr lvl="1"/>
            <a:r>
              <a:rPr lang="en-US" altLang="ko-KR" sz="1800" dirty="0">
                <a:latin typeface="HY바다M" panose="02030600000101010101" pitchFamily="18" charset="-127"/>
                <a:ea typeface="HY바다M" panose="02030600000101010101" pitchFamily="18" charset="-127"/>
                <a:cs typeface="Aharoni" panose="02010803020104030203" pitchFamily="2" charset="-79"/>
              </a:rPr>
              <a:t>SW of </a:t>
            </a:r>
            <a:r>
              <a:rPr lang="en-US" altLang="ko-KR" sz="1800" dirty="0" err="1">
                <a:latin typeface="HY바다M" panose="02030600000101010101" pitchFamily="18" charset="-127"/>
                <a:ea typeface="HY바다M" panose="02030600000101010101" pitchFamily="18" charset="-127"/>
                <a:cs typeface="Aharoni" panose="02010803020104030203" pitchFamily="2" charset="-79"/>
              </a:rPr>
              <a:t>hallym</a:t>
            </a:r>
            <a:endParaRPr lang="en-US" altLang="ko-KR" sz="1800" dirty="0">
              <a:latin typeface="HY바다M" panose="02030600000101010101" pitchFamily="18" charset="-127"/>
              <a:ea typeface="HY바다M" panose="02030600000101010101" pitchFamily="18" charset="-127"/>
              <a:cs typeface="Aharoni" panose="02010803020104030203" pitchFamily="2" charset="-79"/>
            </a:endParaRPr>
          </a:p>
          <a:p>
            <a:pPr lvl="1"/>
            <a:r>
              <a:rPr lang="en-US" altLang="ko-KR" sz="1800" dirty="0">
                <a:latin typeface="HY바다M" panose="02030600000101010101" pitchFamily="18" charset="-127"/>
                <a:ea typeface="HY바다M" panose="02030600000101010101" pitchFamily="18" charset="-127"/>
                <a:cs typeface="Aharoni" panose="02010803020104030203" pitchFamily="2" charset="-79"/>
              </a:rPr>
              <a:t>…</a:t>
            </a:r>
          </a:p>
          <a:p>
            <a:endParaRPr lang="en-US" altLang="ko-KR" sz="2400" dirty="0">
              <a:latin typeface="HY바다M" panose="02030600000101010101" pitchFamily="18" charset="-127"/>
              <a:ea typeface="HY바다M" panose="02030600000101010101" pitchFamily="18" charset="-127"/>
              <a:cs typeface="Aharoni" panose="02010803020104030203" pitchFamily="2" charset="-79"/>
            </a:endParaRPr>
          </a:p>
          <a:p>
            <a:r>
              <a:rPr lang="ko-KR" altLang="en-US" sz="2400" dirty="0">
                <a:latin typeface="HY바다M" panose="02030600000101010101" pitchFamily="18" charset="-127"/>
                <a:ea typeface="HY바다M" panose="02030600000101010101" pitchFamily="18" charset="-127"/>
                <a:cs typeface="Aharoni" panose="02010803020104030203" pitchFamily="2" charset="-79"/>
              </a:rPr>
              <a:t>무슨 프로그램</a:t>
            </a:r>
            <a:r>
              <a:rPr lang="en-US" altLang="ko-KR" sz="2400" dirty="0">
                <a:latin typeface="HY바다M" panose="02030600000101010101" pitchFamily="18" charset="-127"/>
                <a:ea typeface="HY바다M" panose="02030600000101010101" pitchFamily="18" charset="-127"/>
                <a:cs typeface="Aharoni" panose="02010803020104030203" pitchFamily="2" charset="-79"/>
              </a:rPr>
              <a:t>?</a:t>
            </a:r>
          </a:p>
          <a:p>
            <a:pPr lvl="1"/>
            <a:r>
              <a:rPr lang="ko-KR" altLang="en-US" sz="1800" dirty="0">
                <a:latin typeface="HY바다M" panose="02030600000101010101" pitchFamily="18" charset="-127"/>
                <a:ea typeface="HY바다M" panose="02030600000101010101" pitchFamily="18" charset="-127"/>
                <a:cs typeface="Aharoni" panose="02010803020104030203" pitchFamily="2" charset="-79"/>
              </a:rPr>
              <a:t>대상 </a:t>
            </a:r>
            <a:r>
              <a:rPr lang="en-US" altLang="ko-KR" sz="1800" dirty="0">
                <a:latin typeface="HY바다M" panose="02030600000101010101" pitchFamily="18" charset="-127"/>
                <a:ea typeface="HY바다M" panose="02030600000101010101" pitchFamily="18" charset="-127"/>
                <a:cs typeface="Aharoni" panose="02010803020104030203" pitchFamily="2" charset="-79"/>
              </a:rPr>
              <a:t>: </a:t>
            </a:r>
            <a:r>
              <a:rPr lang="ko-KR" altLang="en-US" sz="1800" dirty="0">
                <a:latin typeface="HY바다M" panose="02030600000101010101" pitchFamily="18" charset="-127"/>
                <a:ea typeface="HY바다M" panose="02030600000101010101" pitchFamily="18" charset="-127"/>
                <a:cs typeface="Aharoni" panose="02010803020104030203" pitchFamily="2" charset="-79"/>
              </a:rPr>
              <a:t>기초 프로그래밍</a:t>
            </a:r>
            <a:r>
              <a:rPr lang="en-US" altLang="ko-KR" sz="1800" dirty="0">
                <a:latin typeface="HY바다M" panose="02030600000101010101" pitchFamily="18" charset="-127"/>
                <a:ea typeface="HY바다M" panose="02030600000101010101" pitchFamily="18" charset="-127"/>
                <a:cs typeface="Aharoni" panose="02010803020104030203" pitchFamily="2" charset="-79"/>
              </a:rPr>
              <a:t>(C, C++, java, python, …)</a:t>
            </a:r>
          </a:p>
          <a:p>
            <a:pPr lvl="1"/>
            <a:r>
              <a:rPr lang="ko-KR" altLang="en-US" sz="1800" dirty="0">
                <a:latin typeface="HY바다M" panose="02030600000101010101" pitchFamily="18" charset="-127"/>
                <a:ea typeface="HY바다M" panose="02030600000101010101" pitchFamily="18" charset="-127"/>
                <a:cs typeface="Aharoni" panose="02010803020104030203" pitchFamily="2" charset="-79"/>
              </a:rPr>
              <a:t>목적 </a:t>
            </a:r>
            <a:r>
              <a:rPr lang="en-US" altLang="ko-KR" sz="1800" dirty="0">
                <a:latin typeface="HY바다M" panose="02030600000101010101" pitchFamily="18" charset="-127"/>
                <a:ea typeface="HY바다M" panose="02030600000101010101" pitchFamily="18" charset="-127"/>
                <a:cs typeface="Aharoni" panose="02010803020104030203" pitchFamily="2" charset="-79"/>
              </a:rPr>
              <a:t>: </a:t>
            </a:r>
            <a:r>
              <a:rPr lang="ko-KR" altLang="en-US" sz="1800" dirty="0">
                <a:latin typeface="HY바다M" panose="02030600000101010101" pitchFamily="18" charset="-127"/>
                <a:ea typeface="HY바다M" panose="02030600000101010101" pitchFamily="18" charset="-127"/>
                <a:cs typeface="Aharoni" panose="02010803020104030203" pitchFamily="2" charset="-79"/>
              </a:rPr>
              <a:t>실습 프로그램 개선 </a:t>
            </a:r>
            <a:r>
              <a:rPr lang="en-US" altLang="ko-KR" sz="1800" dirty="0">
                <a:latin typeface="HY바다M" panose="02030600000101010101" pitchFamily="18" charset="-127"/>
                <a:ea typeface="HY바다M" panose="02030600000101010101" pitchFamily="18" charset="-127"/>
                <a:cs typeface="Aharoni" panose="02010803020104030203" pitchFamily="2" charset="-79"/>
              </a:rPr>
              <a:t>&amp; </a:t>
            </a:r>
            <a:r>
              <a:rPr lang="en-US" altLang="ko-KR" sz="1800" dirty="0" err="1">
                <a:latin typeface="HY바다M" panose="02030600000101010101" pitchFamily="18" charset="-127"/>
                <a:ea typeface="HY바다M" panose="02030600000101010101" pitchFamily="18" charset="-127"/>
                <a:cs typeface="Aharoni" panose="02010803020104030203" pitchFamily="2" charset="-79"/>
              </a:rPr>
              <a:t>github</a:t>
            </a:r>
            <a:r>
              <a:rPr lang="ko-KR" altLang="en-US" sz="1800" dirty="0">
                <a:latin typeface="HY바다M" panose="02030600000101010101" pitchFamily="18" charset="-127"/>
                <a:ea typeface="HY바다M" panose="02030600000101010101" pitchFamily="18" charset="-127"/>
                <a:cs typeface="Aharoni" panose="02010803020104030203" pitchFamily="2" charset="-79"/>
              </a:rPr>
              <a:t> </a:t>
            </a:r>
            <a:r>
              <a:rPr lang="en-US" altLang="ko-KR" sz="1800" dirty="0">
                <a:latin typeface="HY바다M" panose="02030600000101010101" pitchFamily="18" charset="-127"/>
                <a:ea typeface="HY바다M" panose="02030600000101010101" pitchFamily="18" charset="-127"/>
                <a:cs typeface="Aharoni" panose="02010803020104030203" pitchFamily="2" charset="-79"/>
              </a:rPr>
              <a:t>commit</a:t>
            </a:r>
            <a:endParaRPr lang="ko-KR" altLang="en-US" sz="1800" dirty="0">
              <a:latin typeface="HY바다M" panose="02030600000101010101" pitchFamily="18" charset="-127"/>
              <a:ea typeface="HY바다M" panose="02030600000101010101" pitchFamily="18" charset="-127"/>
              <a:cs typeface="Aharoni" panose="02010803020104030203" pitchFamily="2" charset="-79"/>
            </a:endParaRPr>
          </a:p>
          <a:p>
            <a:pPr marL="0" indent="0">
              <a:buNone/>
            </a:pPr>
            <a:endParaRPr lang="ko-KR" altLang="en-US" sz="1800" dirty="0">
              <a:latin typeface="HY바다M" panose="02030600000101010101" pitchFamily="18" charset="-127"/>
              <a:ea typeface="HY바다M" panose="02030600000101010101" pitchFamily="18" charset="-127"/>
              <a:cs typeface="Aharoni" panose="02010803020104030203" pitchFamily="2" charset="-79"/>
            </a:endParaRPr>
          </a:p>
          <a:p>
            <a:pPr marL="0" indent="0">
              <a:buNone/>
            </a:pPr>
            <a:endParaRPr lang="ko-KR" altLang="en-US" sz="2400" dirty="0">
              <a:latin typeface="HY바다M" panose="02030600000101010101" pitchFamily="18" charset="-127"/>
              <a:ea typeface="HY바다M" panose="02030600000101010101" pitchFamily="18" charset="-127"/>
              <a:cs typeface="Aharoni" panose="02010803020104030203" pitchFamily="2" charset="-79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0DEDCFE1-9226-491B-A8C9-06C5589A87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629362"/>
              </p:ext>
            </p:extLst>
          </p:nvPr>
        </p:nvGraphicFramePr>
        <p:xfrm>
          <a:off x="327026" y="260648"/>
          <a:ext cx="8489949" cy="6404239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829983">
                  <a:extLst>
                    <a:ext uri="{9D8B030D-6E8A-4147-A177-3AD203B41FA5}">
                      <a16:colId xmlns:a16="http://schemas.microsoft.com/office/drawing/2014/main" xmlns="" val="2567455314"/>
                    </a:ext>
                  </a:extLst>
                </a:gridCol>
                <a:gridCol w="2829983">
                  <a:extLst>
                    <a:ext uri="{9D8B030D-6E8A-4147-A177-3AD203B41FA5}">
                      <a16:colId xmlns:a16="http://schemas.microsoft.com/office/drawing/2014/main" xmlns="" val="3794656022"/>
                    </a:ext>
                  </a:extLst>
                </a:gridCol>
                <a:gridCol w="2829983">
                  <a:extLst>
                    <a:ext uri="{9D8B030D-6E8A-4147-A177-3AD203B41FA5}">
                      <a16:colId xmlns:a16="http://schemas.microsoft.com/office/drawing/2014/main" xmlns="" val="903998774"/>
                    </a:ext>
                  </a:extLst>
                </a:gridCol>
              </a:tblGrid>
              <a:tr h="3912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bg1"/>
                          </a:solidFill>
                          <a:latin typeface="HY바다M" panose="02030600000101010101" pitchFamily="18" charset="-127"/>
                          <a:ea typeface="HY바다M" panose="02030600000101010101" pitchFamily="18" charset="-127"/>
                        </a:rPr>
                        <a:t>학생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bg1"/>
                          </a:solidFill>
                          <a:latin typeface="HY바다M" panose="02030600000101010101" pitchFamily="18" charset="-127"/>
                          <a:ea typeface="HY바다M" panose="02030600000101010101" pitchFamily="18" charset="-127"/>
                        </a:rPr>
                        <a:t>교수</a:t>
                      </a:r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HY바다M" panose="02030600000101010101" pitchFamily="18" charset="-127"/>
                          <a:ea typeface="HY바다M" panose="02030600000101010101" pitchFamily="18" charset="-127"/>
                        </a:rPr>
                        <a:t>(</a:t>
                      </a:r>
                      <a:r>
                        <a:rPr lang="ko-KR" altLang="en-US" sz="2000" dirty="0">
                          <a:solidFill>
                            <a:schemeClr val="bg1"/>
                          </a:solidFill>
                          <a:latin typeface="HY바다M" panose="02030600000101010101" pitchFamily="18" charset="-127"/>
                          <a:ea typeface="HY바다M" panose="02030600000101010101" pitchFamily="18" charset="-127"/>
                        </a:rPr>
                        <a:t>조교</a:t>
                      </a:r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HY바다M" panose="02030600000101010101" pitchFamily="18" charset="-127"/>
                          <a:ea typeface="HY바다M" panose="02030600000101010101" pitchFamily="18" charset="-127"/>
                        </a:rPr>
                        <a:t>)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HY바다M" panose="02030600000101010101" pitchFamily="18" charset="-127"/>
                        <a:ea typeface="HY바다M" panose="0203060000010101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bg1"/>
                          </a:solidFill>
                          <a:latin typeface="HY바다M" panose="02030600000101010101" pitchFamily="18" charset="-127"/>
                          <a:ea typeface="HY바다M" panose="02030600000101010101" pitchFamily="18" charset="-127"/>
                        </a:rPr>
                        <a:t>컴파일 서버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61721001"/>
                  </a:ext>
                </a:extLst>
              </a:tr>
              <a:tr h="6007999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휴먼매직체" panose="02030504000101010101" pitchFamily="18" charset="-127"/>
                        <a:ea typeface="휴먼매직체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휴먼매직체" panose="02030504000101010101" pitchFamily="18" charset="-127"/>
                        <a:ea typeface="휴먼매직체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휴먼매직체" panose="02030504000101010101" pitchFamily="18" charset="-127"/>
                        <a:ea typeface="휴먼매직체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25778413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A757E794-86C0-4B7B-A0D9-05D70CB8D459}"/>
              </a:ext>
            </a:extLst>
          </p:cNvPr>
          <p:cNvCxnSpPr>
            <a:cxnSpLocks/>
            <a:stCxn id="3" idx="4"/>
            <a:endCxn id="4" idx="0"/>
          </p:cNvCxnSpPr>
          <p:nvPr/>
        </p:nvCxnSpPr>
        <p:spPr>
          <a:xfrm>
            <a:off x="3116313" y="1361085"/>
            <a:ext cx="0" cy="1276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00DB59E8-6C58-4027-9A26-B186D1797C59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3116313" y="2091343"/>
            <a:ext cx="6357" cy="1276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03E1DF9F-D1A2-4564-ABA0-3CA17D8B720D}"/>
              </a:ext>
            </a:extLst>
          </p:cNvPr>
          <p:cNvCxnSpPr>
            <a:stCxn id="5" idx="3"/>
            <a:endCxn id="8" idx="0"/>
          </p:cNvCxnSpPr>
          <p:nvPr/>
        </p:nvCxnSpPr>
        <p:spPr>
          <a:xfrm flipH="1">
            <a:off x="1774996" y="2733349"/>
            <a:ext cx="731853" cy="2690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5339A17A-F265-4A8F-8DD7-755FEC9C334B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1774996" y="4024640"/>
            <a:ext cx="0" cy="1808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852FD7E8-270E-4160-96BA-E51D0702B236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1774996" y="4808095"/>
            <a:ext cx="0" cy="1808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203ADEEF-D5D3-425B-BA27-864F94FCDAB7}"/>
              </a:ext>
            </a:extLst>
          </p:cNvPr>
          <p:cNvCxnSpPr>
            <a:cxnSpLocks/>
            <a:stCxn id="5" idx="5"/>
            <a:endCxn id="14" idx="0"/>
          </p:cNvCxnSpPr>
          <p:nvPr/>
        </p:nvCxnSpPr>
        <p:spPr>
          <a:xfrm>
            <a:off x="3738491" y="2733349"/>
            <a:ext cx="725496" cy="2690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1A03DCC9-E4B0-4DB1-BE9D-C2C633CA4B7A}"/>
              </a:ext>
            </a:extLst>
          </p:cNvPr>
          <p:cNvCxnSpPr>
            <a:cxnSpLocks/>
            <a:stCxn id="14" idx="4"/>
            <a:endCxn id="16" idx="0"/>
          </p:cNvCxnSpPr>
          <p:nvPr/>
        </p:nvCxnSpPr>
        <p:spPr>
          <a:xfrm>
            <a:off x="4463987" y="4024640"/>
            <a:ext cx="0" cy="1329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295028E2-4228-40C0-89D8-EC24E7C6E8E9}"/>
              </a:ext>
            </a:extLst>
          </p:cNvPr>
          <p:cNvGrpSpPr/>
          <p:nvPr/>
        </p:nvGrpSpPr>
        <p:grpSpPr>
          <a:xfrm>
            <a:off x="327025" y="758465"/>
            <a:ext cx="8493447" cy="5910895"/>
            <a:chOff x="-68436" y="429791"/>
            <a:chExt cx="8484152" cy="5979363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xmlns="" id="{CD29602E-563D-46A8-8D82-50A1D6A2CC49}"/>
                </a:ext>
              </a:extLst>
            </p:cNvPr>
            <p:cNvSpPr/>
            <p:nvPr/>
          </p:nvSpPr>
          <p:spPr>
            <a:xfrm>
              <a:off x="1841500" y="429791"/>
              <a:ext cx="1752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latin typeface="HY바다M" panose="02030600000101010101" pitchFamily="18" charset="-127"/>
                  <a:ea typeface="HY바다M" panose="02030600000101010101" pitchFamily="18" charset="-127"/>
                </a:rPr>
                <a:t>로그인</a:t>
              </a: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xmlns="" id="{9FD1378D-1D5E-43D7-ACD3-EEB3B1DBDCAF}"/>
                </a:ext>
              </a:extLst>
            </p:cNvPr>
            <p:cNvSpPr/>
            <p:nvPr/>
          </p:nvSpPr>
          <p:spPr>
            <a:xfrm>
              <a:off x="1841500" y="1168508"/>
              <a:ext cx="1752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HY바다M" panose="02030600000101010101" pitchFamily="18" charset="-127"/>
                  <a:ea typeface="HY바다M" panose="02030600000101010101" pitchFamily="18" charset="-127"/>
                </a:rPr>
                <a:t>과목 선택</a:t>
              </a: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xmlns="" id="{0D3329C0-7986-4D70-9706-2D3C3BA18530}"/>
                </a:ext>
              </a:extLst>
            </p:cNvPr>
            <p:cNvSpPr/>
            <p:nvPr/>
          </p:nvSpPr>
          <p:spPr>
            <a:xfrm>
              <a:off x="1854200" y="1907225"/>
              <a:ext cx="17399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HY바다M" panose="02030600000101010101" pitchFamily="18" charset="-127"/>
                  <a:ea typeface="HY바다M" panose="02030600000101010101" pitchFamily="18" charset="-127"/>
                </a:rPr>
                <a:t>차시 선택</a:t>
              </a: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xmlns="" id="{7A3B0653-5B8E-4A43-A509-205F04296233}"/>
                </a:ext>
              </a:extLst>
            </p:cNvPr>
            <p:cNvSpPr/>
            <p:nvPr/>
          </p:nvSpPr>
          <p:spPr>
            <a:xfrm>
              <a:off x="508000" y="2699754"/>
              <a:ext cx="1739900" cy="1034046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HY바다M" panose="02030600000101010101" pitchFamily="18" charset="-127"/>
                  <a:ea typeface="HY바다M" panose="02030600000101010101" pitchFamily="18" charset="-127"/>
                  <a:cs typeface="Aharoni" panose="02010803020104030203" pitchFamily="2" charset="-79"/>
                </a:rPr>
                <a:t>문제 설명</a:t>
              </a:r>
              <a:endParaRPr lang="en-US" altLang="ko-KR" dirty="0">
                <a:latin typeface="HY바다M" panose="02030600000101010101" pitchFamily="18" charset="-127"/>
                <a:ea typeface="HY바다M" panose="02030600000101010101" pitchFamily="18" charset="-127"/>
                <a:cs typeface="Aharoni" panose="02010803020104030203" pitchFamily="2" charset="-79"/>
              </a:endParaRPr>
            </a:p>
            <a:p>
              <a:pPr algn="ctr"/>
              <a:r>
                <a:rPr lang="en-US" altLang="ko-KR" dirty="0">
                  <a:latin typeface="HY바다M" panose="02030600000101010101" pitchFamily="18" charset="-127"/>
                  <a:ea typeface="HY바다M" panose="02030600000101010101" pitchFamily="18" charset="-127"/>
                  <a:cs typeface="Aharoni" panose="02010803020104030203" pitchFamily="2" charset="-79"/>
                </a:rPr>
                <a:t>+</a:t>
              </a:r>
            </a:p>
            <a:p>
              <a:pPr algn="ctr"/>
              <a:r>
                <a:rPr lang="ko-KR" altLang="en-US" dirty="0">
                  <a:latin typeface="HY바다M" panose="02030600000101010101" pitchFamily="18" charset="-127"/>
                  <a:ea typeface="HY바다M" panose="02030600000101010101" pitchFamily="18" charset="-127"/>
                  <a:cs typeface="Aharoni" panose="02010803020104030203" pitchFamily="2" charset="-79"/>
                </a:rPr>
                <a:t>문제 풀이</a:t>
              </a: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xmlns="" id="{27977462-FD5B-40C2-8393-31DD57E88356}"/>
                </a:ext>
              </a:extLst>
            </p:cNvPr>
            <p:cNvSpPr/>
            <p:nvPr/>
          </p:nvSpPr>
          <p:spPr>
            <a:xfrm>
              <a:off x="508000" y="3916729"/>
              <a:ext cx="1739900" cy="60960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HY바다M" panose="02030600000101010101" pitchFamily="18" charset="-127"/>
                  <a:ea typeface="HY바다M" panose="02030600000101010101" pitchFamily="18" charset="-127"/>
                </a:rPr>
                <a:t>과제 제출</a:t>
              </a: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xmlns="" id="{A2BF4075-E7C7-4B22-A6F9-344DB4BEF4B2}"/>
                </a:ext>
              </a:extLst>
            </p:cNvPr>
            <p:cNvSpPr/>
            <p:nvPr/>
          </p:nvSpPr>
          <p:spPr>
            <a:xfrm>
              <a:off x="508000" y="4709258"/>
              <a:ext cx="1739900" cy="72835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HY바다M" panose="02030600000101010101" pitchFamily="18" charset="-127"/>
                  <a:ea typeface="HY바다M" panose="02030600000101010101" pitchFamily="18" charset="-127"/>
                </a:rPr>
                <a:t>자신의 </a:t>
              </a:r>
              <a:endParaRPr lang="en-US" altLang="ko-KR" dirty="0">
                <a:latin typeface="HY바다M" panose="02030600000101010101" pitchFamily="18" charset="-127"/>
                <a:ea typeface="HY바다M" panose="02030600000101010101" pitchFamily="18" charset="-127"/>
              </a:endParaRPr>
            </a:p>
            <a:p>
              <a:pPr algn="ctr"/>
              <a:r>
                <a:rPr lang="ko-KR" altLang="en-US" dirty="0">
                  <a:latin typeface="HY바다M" panose="02030600000101010101" pitchFamily="18" charset="-127"/>
                  <a:ea typeface="HY바다M" panose="02030600000101010101" pitchFamily="18" charset="-127"/>
                </a:rPr>
                <a:t>점수 확인</a:t>
              </a: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xmlns="" id="{B2E961EE-4CB2-44B3-B3CA-C18D4305890E}"/>
                </a:ext>
              </a:extLst>
            </p:cNvPr>
            <p:cNvSpPr/>
            <p:nvPr/>
          </p:nvSpPr>
          <p:spPr>
            <a:xfrm>
              <a:off x="3194049" y="2699754"/>
              <a:ext cx="1739900" cy="103404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HY바다M" panose="02030600000101010101" pitchFamily="18" charset="-127"/>
                  <a:ea typeface="HY바다M" panose="02030600000101010101" pitchFamily="18" charset="-127"/>
                </a:rPr>
                <a:t>과제 등록</a:t>
              </a:r>
              <a:endParaRPr lang="en-US" altLang="ko-KR" dirty="0">
                <a:latin typeface="HY바다M" panose="02030600000101010101" pitchFamily="18" charset="-127"/>
                <a:ea typeface="HY바다M" panose="02030600000101010101" pitchFamily="18" charset="-127"/>
              </a:endParaRPr>
            </a:p>
            <a:p>
              <a:pPr algn="ctr"/>
              <a:r>
                <a:rPr lang="en-US" altLang="ko-KR" dirty="0">
                  <a:latin typeface="HY바다M" panose="02030600000101010101" pitchFamily="18" charset="-127"/>
                  <a:ea typeface="HY바다M" panose="02030600000101010101" pitchFamily="18" charset="-127"/>
                </a:rPr>
                <a:t>(</a:t>
              </a:r>
              <a:r>
                <a:rPr lang="ko-KR" altLang="en-US" dirty="0">
                  <a:latin typeface="HY바다M" panose="02030600000101010101" pitchFamily="18" charset="-127"/>
                  <a:ea typeface="HY바다M" panose="02030600000101010101" pitchFamily="18" charset="-127"/>
                </a:rPr>
                <a:t>문제</a:t>
              </a:r>
              <a:r>
                <a:rPr lang="en-US" altLang="ko-KR" dirty="0">
                  <a:latin typeface="HY바다M" panose="02030600000101010101" pitchFamily="18" charset="-127"/>
                  <a:ea typeface="HY바다M" panose="02030600000101010101" pitchFamily="18" charset="-127"/>
                </a:rPr>
                <a:t> </a:t>
              </a:r>
              <a:r>
                <a:rPr lang="en-US" altLang="ko-KR" dirty="0">
                  <a:latin typeface="HY바다M" panose="02030600000101010101" pitchFamily="18" charset="-127"/>
                  <a:ea typeface="HY바다M" panose="02030600000101010101" pitchFamily="18" charset="-127"/>
                  <a:cs typeface="Aharoni" panose="02010803020104030203" pitchFamily="2" charset="-79"/>
                </a:rPr>
                <a:t>&amp;</a:t>
              </a:r>
              <a:r>
                <a:rPr lang="en-US" altLang="ko-KR" dirty="0">
                  <a:latin typeface="HY바다M" panose="02030600000101010101" pitchFamily="18" charset="-127"/>
                  <a:ea typeface="HY바다M" panose="02030600000101010101" pitchFamily="18" charset="-127"/>
                </a:rPr>
                <a:t> test case)</a:t>
              </a:r>
              <a:endParaRPr lang="ko-KR" altLang="en-US" dirty="0">
                <a:latin typeface="HY바다M" panose="02030600000101010101" pitchFamily="18" charset="-127"/>
                <a:ea typeface="HY바다M" panose="02030600000101010101" pitchFamily="18" charset="-127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xmlns="" id="{66AB2BE6-0AB6-4AC0-9985-17D1877795E5}"/>
                </a:ext>
              </a:extLst>
            </p:cNvPr>
            <p:cNvSpPr/>
            <p:nvPr/>
          </p:nvSpPr>
          <p:spPr>
            <a:xfrm>
              <a:off x="3194049" y="3868262"/>
              <a:ext cx="1739900" cy="6096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HY바다M" panose="02030600000101010101" pitchFamily="18" charset="-127"/>
                  <a:ea typeface="HY바다M" panose="02030600000101010101" pitchFamily="18" charset="-127"/>
                </a:rPr>
                <a:t>과제 관리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535B1C97-A780-45DC-B11B-FDC8F0BE7567}"/>
                </a:ext>
              </a:extLst>
            </p:cNvPr>
            <p:cNvSpPr/>
            <p:nvPr/>
          </p:nvSpPr>
          <p:spPr>
            <a:xfrm flipV="1">
              <a:off x="-68436" y="5437606"/>
              <a:ext cx="8484152" cy="85020"/>
            </a:xfrm>
            <a:prstGeom prst="rect">
              <a:avLst/>
            </a:prstGeom>
            <a:solidFill>
              <a:srgbClr val="F513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바다M" panose="02030600000101010101" pitchFamily="18" charset="-127"/>
                <a:ea typeface="HY바다M" panose="02030600000101010101" pitchFamily="18" charset="-127"/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xmlns="" id="{E440A4B5-0D53-4FD3-921F-725BFF8A08D0}"/>
                </a:ext>
              </a:extLst>
            </p:cNvPr>
            <p:cNvSpPr/>
            <p:nvPr/>
          </p:nvSpPr>
          <p:spPr>
            <a:xfrm>
              <a:off x="5754336" y="5522627"/>
              <a:ext cx="2501901" cy="886527"/>
            </a:xfrm>
            <a:prstGeom prst="round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900" dirty="0">
                <a:latin typeface="HY바다M" panose="02030600000101010101" pitchFamily="18" charset="-127"/>
                <a:ea typeface="HY바다M" panose="02030600000101010101" pitchFamily="18" charset="-127"/>
              </a:endParaRPr>
            </a:p>
            <a:p>
              <a:pPr algn="ctr"/>
              <a:r>
                <a:rPr lang="en-US" altLang="ko-KR" sz="1900" dirty="0" err="1">
                  <a:latin typeface="HY바다M" panose="02030600000101010101" pitchFamily="18" charset="-127"/>
                  <a:ea typeface="HY바다M" panose="02030600000101010101" pitchFamily="18" charset="-127"/>
                </a:rPr>
                <a:t>Github</a:t>
              </a:r>
              <a:r>
                <a:rPr lang="en-US" altLang="ko-KR" sz="1900" dirty="0">
                  <a:latin typeface="HY바다M" panose="02030600000101010101" pitchFamily="18" charset="-127"/>
                  <a:ea typeface="HY바다M" panose="02030600000101010101" pitchFamily="18" charset="-127"/>
                </a:rPr>
                <a:t> commit</a:t>
              </a:r>
            </a:p>
            <a:p>
              <a:pPr algn="ctr"/>
              <a:r>
                <a:rPr lang="en-US" altLang="ko-KR" sz="1900" dirty="0">
                  <a:latin typeface="HY바다M" panose="02030600000101010101" pitchFamily="18" charset="-127"/>
                  <a:ea typeface="HY바다M" panose="02030600000101010101" pitchFamily="18" charset="-127"/>
                  <a:cs typeface="Aharoni" panose="02010803020104030203" pitchFamily="2" charset="-79"/>
                </a:rPr>
                <a:t>&amp;</a:t>
              </a:r>
            </a:p>
            <a:p>
              <a:pPr algn="ctr"/>
              <a:r>
                <a:rPr lang="ko-KR" altLang="en-US" sz="1900" dirty="0">
                  <a:latin typeface="HY바다M" panose="02030600000101010101" pitchFamily="18" charset="-127"/>
                  <a:ea typeface="HY바다M" panose="02030600000101010101" pitchFamily="18" charset="-127"/>
                </a:rPr>
                <a:t>정답 예시코드 공개</a:t>
              </a:r>
            </a:p>
            <a:p>
              <a:pPr algn="ctr"/>
              <a:endParaRPr lang="ko-KR" altLang="en-US" sz="1900" dirty="0">
                <a:latin typeface="HY바다M" panose="02030600000101010101" pitchFamily="18" charset="-127"/>
                <a:ea typeface="HY바다M" panose="02030600000101010101" pitchFamily="18" charset="-127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xmlns="" id="{6550B57E-CF76-449F-9B57-F4C6DACC6FF5}"/>
                </a:ext>
              </a:extLst>
            </p:cNvPr>
            <p:cNvSpPr/>
            <p:nvPr/>
          </p:nvSpPr>
          <p:spPr>
            <a:xfrm>
              <a:off x="1854200" y="5708441"/>
              <a:ext cx="1739900" cy="640444"/>
            </a:xfrm>
            <a:prstGeom prst="ellipse">
              <a:avLst/>
            </a:prstGeom>
            <a:pattFill prst="ltUpDiag">
              <a:fgClr>
                <a:schemeClr val="bg2">
                  <a:lumMod val="50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ln w="0">
                    <a:noFill/>
                  </a:ln>
                  <a:solidFill>
                    <a:schemeClr val="bg2">
                      <a:lumMod val="75000"/>
                    </a:schemeClr>
                  </a:solidFill>
                  <a:latin typeface="HY바다M" panose="02030600000101010101" pitchFamily="18" charset="-127"/>
                  <a:ea typeface="HY바다M" panose="02030600000101010101" pitchFamily="18" charset="-127"/>
                </a:rPr>
                <a:t>통계보기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25407DA-E007-43EB-B203-1F58961EEBBC}"/>
              </a:ext>
            </a:extLst>
          </p:cNvPr>
          <p:cNvSpPr txBox="1"/>
          <p:nvPr/>
        </p:nvSpPr>
        <p:spPr>
          <a:xfrm>
            <a:off x="3741790" y="5579948"/>
            <a:ext cx="1778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바다M" panose="02030600000101010101" pitchFamily="18" charset="-127"/>
                <a:ea typeface="HY바다M" panose="02030600000101010101" pitchFamily="18" charset="-127"/>
              </a:rPr>
              <a:t>과제 마감 시점</a:t>
            </a:r>
          </a:p>
        </p:txBody>
      </p:sp>
    </p:spTree>
    <p:extLst>
      <p:ext uri="{BB962C8B-B14F-4D97-AF65-F5344CB8AC3E}">
        <p14:creationId xmlns:p14="http://schemas.microsoft.com/office/powerpoint/2010/main" val="1226404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FE4E625-6A9C-4E7F-A3C7-EB356DA8BADF}"/>
              </a:ext>
            </a:extLst>
          </p:cNvPr>
          <p:cNvSpPr txBox="1"/>
          <p:nvPr/>
        </p:nvSpPr>
        <p:spPr>
          <a:xfrm>
            <a:off x="1691680" y="3013502"/>
            <a:ext cx="5760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latin typeface="HY바다M" panose="02030600000101010101" pitchFamily="18" charset="-127"/>
                <a:ea typeface="HY바다M" panose="02030600000101010101" pitchFamily="18" charset="-127"/>
              </a:rPr>
              <a:t>감사합니다</a:t>
            </a:r>
            <a:r>
              <a:rPr lang="en-US" altLang="ko-KR" sz="4800" dirty="0">
                <a:latin typeface="HY바다M" panose="02030600000101010101" pitchFamily="18" charset="-127"/>
                <a:ea typeface="HY바다M" panose="02030600000101010101" pitchFamily="18" charset="-127"/>
              </a:rPr>
              <a:t>.</a:t>
            </a:r>
            <a:endParaRPr lang="ko-KR" altLang="en-US" sz="4800" dirty="0">
              <a:latin typeface="HY바다M" panose="02030600000101010101" pitchFamily="18" charset="-127"/>
              <a:ea typeface="HY바다M" panose="02030600000101010101" pitchFamily="18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88</Words>
  <Application>Microsoft Office PowerPoint</Application>
  <PresentationFormat>화면 슬라이드 쇼(4:3)</PresentationFormat>
  <Paragraphs>33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Flow chart</vt:lpstr>
      <vt:lpstr>  SCode?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Windows 사용자</cp:lastModifiedBy>
  <cp:revision>18</cp:revision>
  <dcterms:created xsi:type="dcterms:W3CDTF">2017-11-26T17:01:34Z</dcterms:created>
  <dcterms:modified xsi:type="dcterms:W3CDTF">2019-03-16T05:21:20Z</dcterms:modified>
</cp:coreProperties>
</file>