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2B045D-B344-4E08-9558-13EA637E045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E076A55-7677-4AE9-A190-C752C57DD955}">
      <dgm:prSet/>
      <dgm:spPr/>
      <dgm:t>
        <a:bodyPr/>
        <a:lstStyle/>
        <a:p>
          <a:r>
            <a:rPr lang="ko-KR"/>
            <a:t>서울시 구별 범죄 발생</a:t>
          </a:r>
          <a:r>
            <a:rPr lang="en-US"/>
            <a:t>,</a:t>
          </a:r>
          <a:r>
            <a:rPr lang="ko-KR"/>
            <a:t>검거율 추가</a:t>
          </a:r>
          <a:r>
            <a:rPr lang="en-US"/>
            <a:t>,</a:t>
          </a:r>
          <a:r>
            <a:rPr lang="ko-KR"/>
            <a:t>확인 </a:t>
          </a:r>
          <a:endParaRPr lang="en-US"/>
        </a:p>
      </dgm:t>
    </dgm:pt>
    <dgm:pt modelId="{321B6475-A9C7-45AF-857F-D2138346BE56}" type="parTrans" cxnId="{29D560BF-ED39-4821-AD3F-A068D7F089B4}">
      <dgm:prSet/>
      <dgm:spPr/>
      <dgm:t>
        <a:bodyPr/>
        <a:lstStyle/>
        <a:p>
          <a:endParaRPr lang="en-US"/>
        </a:p>
      </dgm:t>
    </dgm:pt>
    <dgm:pt modelId="{4D330E9F-60AD-4149-813C-C2F4F2D13D2E}" type="sibTrans" cxnId="{29D560BF-ED39-4821-AD3F-A068D7F089B4}">
      <dgm:prSet/>
      <dgm:spPr/>
      <dgm:t>
        <a:bodyPr/>
        <a:lstStyle/>
        <a:p>
          <a:endParaRPr lang="en-US"/>
        </a:p>
      </dgm:t>
    </dgm:pt>
    <dgm:pt modelId="{2484CDD9-FE45-4DDB-8699-4054765A09A5}">
      <dgm:prSet/>
      <dgm:spPr/>
      <dgm:t>
        <a:bodyPr/>
        <a:lstStyle/>
        <a:p>
          <a:r>
            <a:rPr lang="ko-KR"/>
            <a:t>서울시 구별 범죄 발생</a:t>
          </a:r>
          <a:r>
            <a:rPr lang="en-US"/>
            <a:t>,</a:t>
          </a:r>
          <a:r>
            <a:rPr lang="ko-KR"/>
            <a:t>검거율 지도로 시각화</a:t>
          </a:r>
          <a:endParaRPr lang="en-US"/>
        </a:p>
      </dgm:t>
    </dgm:pt>
    <dgm:pt modelId="{ED4BDC78-1A01-4589-A1E2-AB5EB808E6A2}" type="parTrans" cxnId="{3B54E9F8-DB0B-401E-9745-92F8B1335770}">
      <dgm:prSet/>
      <dgm:spPr/>
      <dgm:t>
        <a:bodyPr/>
        <a:lstStyle/>
        <a:p>
          <a:endParaRPr lang="en-US"/>
        </a:p>
      </dgm:t>
    </dgm:pt>
    <dgm:pt modelId="{FF4EEA6B-C0C9-4CA9-A3E1-3A8ACEB9762A}" type="sibTrans" cxnId="{3B54E9F8-DB0B-401E-9745-92F8B1335770}">
      <dgm:prSet/>
      <dgm:spPr/>
      <dgm:t>
        <a:bodyPr/>
        <a:lstStyle/>
        <a:p>
          <a:endParaRPr lang="en-US"/>
        </a:p>
      </dgm:t>
    </dgm:pt>
    <dgm:pt modelId="{8E14C21E-F95E-4170-B3A5-7632A65C9133}">
      <dgm:prSet/>
      <dgm:spPr/>
      <dgm:t>
        <a:bodyPr/>
        <a:lstStyle/>
        <a:p>
          <a:r>
            <a:rPr lang="en-US"/>
            <a:t>CCTV </a:t>
          </a:r>
          <a:r>
            <a:rPr lang="ko-KR"/>
            <a:t>개수 대비 검거율 그래프로 확인</a:t>
          </a:r>
          <a:endParaRPr lang="en-US"/>
        </a:p>
      </dgm:t>
    </dgm:pt>
    <dgm:pt modelId="{6C4C4712-2176-4AAA-9607-FE2A06E5CE92}" type="parTrans" cxnId="{038E5C52-859C-4EAE-BBCE-3EB724867343}">
      <dgm:prSet/>
      <dgm:spPr/>
      <dgm:t>
        <a:bodyPr/>
        <a:lstStyle/>
        <a:p>
          <a:endParaRPr lang="en-US"/>
        </a:p>
      </dgm:t>
    </dgm:pt>
    <dgm:pt modelId="{CD97F74C-8DC7-40C0-B1F7-B40C327A9E92}" type="sibTrans" cxnId="{038E5C52-859C-4EAE-BBCE-3EB724867343}">
      <dgm:prSet/>
      <dgm:spPr/>
      <dgm:t>
        <a:bodyPr/>
        <a:lstStyle/>
        <a:p>
          <a:endParaRPr lang="en-US"/>
        </a:p>
      </dgm:t>
    </dgm:pt>
    <dgm:pt modelId="{88459D8C-BF49-449B-80D3-B89E3B4761D0}">
      <dgm:prSet/>
      <dgm:spPr/>
      <dgm:t>
        <a:bodyPr/>
        <a:lstStyle/>
        <a:p>
          <a:r>
            <a:rPr lang="en-US"/>
            <a:t>CCTV </a:t>
          </a:r>
          <a:r>
            <a:rPr lang="ko-KR"/>
            <a:t>개수 와 검거율의 선형적 상관관계 그래프로 확인</a:t>
          </a:r>
          <a:endParaRPr lang="en-US"/>
        </a:p>
      </dgm:t>
    </dgm:pt>
    <dgm:pt modelId="{5366AC7C-01CE-4712-8CD8-5F15672231BB}" type="parTrans" cxnId="{BD17E0E0-2877-4ED2-BB9A-01A330774392}">
      <dgm:prSet/>
      <dgm:spPr/>
      <dgm:t>
        <a:bodyPr/>
        <a:lstStyle/>
        <a:p>
          <a:endParaRPr lang="en-US"/>
        </a:p>
      </dgm:t>
    </dgm:pt>
    <dgm:pt modelId="{2F765DE5-D2C2-48FD-A699-227E7F18FEC9}" type="sibTrans" cxnId="{BD17E0E0-2877-4ED2-BB9A-01A330774392}">
      <dgm:prSet/>
      <dgm:spPr/>
      <dgm:t>
        <a:bodyPr/>
        <a:lstStyle/>
        <a:p>
          <a:endParaRPr lang="en-US"/>
        </a:p>
      </dgm:t>
    </dgm:pt>
    <dgm:pt modelId="{5281551D-3C2E-409D-AB0E-C29D5788D0D5}" type="pres">
      <dgm:prSet presAssocID="{C72B045D-B344-4E08-9558-13EA637E0450}" presName="root" presStyleCnt="0">
        <dgm:presLayoutVars>
          <dgm:dir/>
          <dgm:resizeHandles val="exact"/>
        </dgm:presLayoutVars>
      </dgm:prSet>
      <dgm:spPr/>
    </dgm:pt>
    <dgm:pt modelId="{13782617-9764-4AB9-ADF2-A91CCCD64206}" type="pres">
      <dgm:prSet presAssocID="{5E076A55-7677-4AE9-A190-C752C57DD955}" presName="compNode" presStyleCnt="0"/>
      <dgm:spPr/>
    </dgm:pt>
    <dgm:pt modelId="{62967D55-1A03-43EF-A3E9-0A2D7E17F9C5}" type="pres">
      <dgm:prSet presAssocID="{5E076A55-7677-4AE9-A190-C752C57DD955}" presName="bgRect" presStyleLbl="bgShp" presStyleIdx="0" presStyleCnt="4"/>
      <dgm:spPr/>
    </dgm:pt>
    <dgm:pt modelId="{8117BFD8-83EF-4869-8469-0687176DD459}" type="pres">
      <dgm:prSet presAssocID="{5E076A55-7677-4AE9-A190-C752C57DD95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30A5A44-E62F-4893-AD22-08AA6BA49CFB}" type="pres">
      <dgm:prSet presAssocID="{5E076A55-7677-4AE9-A190-C752C57DD955}" presName="spaceRect" presStyleCnt="0"/>
      <dgm:spPr/>
    </dgm:pt>
    <dgm:pt modelId="{2797733E-79CA-451C-BCE5-A9B67BA1C8B8}" type="pres">
      <dgm:prSet presAssocID="{5E076A55-7677-4AE9-A190-C752C57DD955}" presName="parTx" presStyleLbl="revTx" presStyleIdx="0" presStyleCnt="4">
        <dgm:presLayoutVars>
          <dgm:chMax val="0"/>
          <dgm:chPref val="0"/>
        </dgm:presLayoutVars>
      </dgm:prSet>
      <dgm:spPr/>
    </dgm:pt>
    <dgm:pt modelId="{4E2B0C91-81D4-44B1-A196-28646F96B17A}" type="pres">
      <dgm:prSet presAssocID="{4D330E9F-60AD-4149-813C-C2F4F2D13D2E}" presName="sibTrans" presStyleCnt="0"/>
      <dgm:spPr/>
    </dgm:pt>
    <dgm:pt modelId="{ACE97921-300E-4105-B751-27DD03798252}" type="pres">
      <dgm:prSet presAssocID="{2484CDD9-FE45-4DDB-8699-4054765A09A5}" presName="compNode" presStyleCnt="0"/>
      <dgm:spPr/>
    </dgm:pt>
    <dgm:pt modelId="{81346529-4014-417B-979A-B67715F660AB}" type="pres">
      <dgm:prSet presAssocID="{2484CDD9-FE45-4DDB-8699-4054765A09A5}" presName="bgRect" presStyleLbl="bgShp" presStyleIdx="1" presStyleCnt="4"/>
      <dgm:spPr/>
    </dgm:pt>
    <dgm:pt modelId="{EE625B3C-D2AB-4EC1-89D2-E5EED2EAAF82}" type="pres">
      <dgm:prSet presAssocID="{2484CDD9-FE45-4DDB-8699-4054765A09A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cuffs"/>
        </a:ext>
      </dgm:extLst>
    </dgm:pt>
    <dgm:pt modelId="{07D74279-40EA-46D3-AF30-18D774C6FF20}" type="pres">
      <dgm:prSet presAssocID="{2484CDD9-FE45-4DDB-8699-4054765A09A5}" presName="spaceRect" presStyleCnt="0"/>
      <dgm:spPr/>
    </dgm:pt>
    <dgm:pt modelId="{67847A9F-9CA4-476F-A4C6-40AF86BAE9EF}" type="pres">
      <dgm:prSet presAssocID="{2484CDD9-FE45-4DDB-8699-4054765A09A5}" presName="parTx" presStyleLbl="revTx" presStyleIdx="1" presStyleCnt="4">
        <dgm:presLayoutVars>
          <dgm:chMax val="0"/>
          <dgm:chPref val="0"/>
        </dgm:presLayoutVars>
      </dgm:prSet>
      <dgm:spPr/>
    </dgm:pt>
    <dgm:pt modelId="{9399B7A0-D56A-4514-A4FF-FC6E6C858B8C}" type="pres">
      <dgm:prSet presAssocID="{FF4EEA6B-C0C9-4CA9-A3E1-3A8ACEB9762A}" presName="sibTrans" presStyleCnt="0"/>
      <dgm:spPr/>
    </dgm:pt>
    <dgm:pt modelId="{9490BE81-3F95-44E0-9A2E-0B68BD922F26}" type="pres">
      <dgm:prSet presAssocID="{8E14C21E-F95E-4170-B3A5-7632A65C9133}" presName="compNode" presStyleCnt="0"/>
      <dgm:spPr/>
    </dgm:pt>
    <dgm:pt modelId="{96C1D0EE-0DB2-440A-ADD1-A7F9D7D9200D}" type="pres">
      <dgm:prSet presAssocID="{8E14C21E-F95E-4170-B3A5-7632A65C9133}" presName="bgRect" presStyleLbl="bgShp" presStyleIdx="2" presStyleCnt="4"/>
      <dgm:spPr/>
    </dgm:pt>
    <dgm:pt modelId="{F7334F2D-F444-404D-B3E9-ADEC528D891F}" type="pres">
      <dgm:prSet presAssocID="{8E14C21E-F95E-4170-B3A5-7632A65C913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1924EDB9-1700-4134-A57E-67C7350B8E08}" type="pres">
      <dgm:prSet presAssocID="{8E14C21E-F95E-4170-B3A5-7632A65C9133}" presName="spaceRect" presStyleCnt="0"/>
      <dgm:spPr/>
    </dgm:pt>
    <dgm:pt modelId="{7FFF8508-8E9F-4E7A-AD70-3EF7EC15913B}" type="pres">
      <dgm:prSet presAssocID="{8E14C21E-F95E-4170-B3A5-7632A65C9133}" presName="parTx" presStyleLbl="revTx" presStyleIdx="2" presStyleCnt="4">
        <dgm:presLayoutVars>
          <dgm:chMax val="0"/>
          <dgm:chPref val="0"/>
        </dgm:presLayoutVars>
      </dgm:prSet>
      <dgm:spPr/>
    </dgm:pt>
    <dgm:pt modelId="{E09127C9-7027-46B2-8BB0-A7F1D488A0F5}" type="pres">
      <dgm:prSet presAssocID="{CD97F74C-8DC7-40C0-B1F7-B40C327A9E92}" presName="sibTrans" presStyleCnt="0"/>
      <dgm:spPr/>
    </dgm:pt>
    <dgm:pt modelId="{D13EAEC3-AAEF-410A-96FB-A6ED4EF69465}" type="pres">
      <dgm:prSet presAssocID="{88459D8C-BF49-449B-80D3-B89E3B4761D0}" presName="compNode" presStyleCnt="0"/>
      <dgm:spPr/>
    </dgm:pt>
    <dgm:pt modelId="{3365F3E6-F0D0-4DE7-A078-7A5137E85C7E}" type="pres">
      <dgm:prSet presAssocID="{88459D8C-BF49-449B-80D3-B89E3B4761D0}" presName="bgRect" presStyleLbl="bgShp" presStyleIdx="3" presStyleCnt="4"/>
      <dgm:spPr/>
    </dgm:pt>
    <dgm:pt modelId="{C5B76EA2-CB1D-4B6B-BBCE-A8E300BEBA19}" type="pres">
      <dgm:prSet presAssocID="{88459D8C-BF49-449B-80D3-B89E3B4761D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33CF2A26-F0DF-48CA-B9D5-A23B1E5E1A73}" type="pres">
      <dgm:prSet presAssocID="{88459D8C-BF49-449B-80D3-B89E3B4761D0}" presName="spaceRect" presStyleCnt="0"/>
      <dgm:spPr/>
    </dgm:pt>
    <dgm:pt modelId="{16579686-CA73-4F7A-A018-87A4C62D1412}" type="pres">
      <dgm:prSet presAssocID="{88459D8C-BF49-449B-80D3-B89E3B4761D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6AD6167-1A81-4214-9EC3-3B32635AD948}" type="presOf" srcId="{8E14C21E-F95E-4170-B3A5-7632A65C9133}" destId="{7FFF8508-8E9F-4E7A-AD70-3EF7EC15913B}" srcOrd="0" destOrd="0" presId="urn:microsoft.com/office/officeart/2018/2/layout/IconVerticalSolidList"/>
    <dgm:cxn modelId="{038E5C52-859C-4EAE-BBCE-3EB724867343}" srcId="{C72B045D-B344-4E08-9558-13EA637E0450}" destId="{8E14C21E-F95E-4170-B3A5-7632A65C9133}" srcOrd="2" destOrd="0" parTransId="{6C4C4712-2176-4AAA-9607-FE2A06E5CE92}" sibTransId="{CD97F74C-8DC7-40C0-B1F7-B40C327A9E92}"/>
    <dgm:cxn modelId="{954DFFB9-488B-478A-A4D9-6CF588B96A8E}" type="presOf" srcId="{C72B045D-B344-4E08-9558-13EA637E0450}" destId="{5281551D-3C2E-409D-AB0E-C29D5788D0D5}" srcOrd="0" destOrd="0" presId="urn:microsoft.com/office/officeart/2018/2/layout/IconVerticalSolidList"/>
    <dgm:cxn modelId="{3D4659BC-6D50-4E7A-BCED-2470A5D1A858}" type="presOf" srcId="{88459D8C-BF49-449B-80D3-B89E3B4761D0}" destId="{16579686-CA73-4F7A-A018-87A4C62D1412}" srcOrd="0" destOrd="0" presId="urn:microsoft.com/office/officeart/2018/2/layout/IconVerticalSolidList"/>
    <dgm:cxn modelId="{29D560BF-ED39-4821-AD3F-A068D7F089B4}" srcId="{C72B045D-B344-4E08-9558-13EA637E0450}" destId="{5E076A55-7677-4AE9-A190-C752C57DD955}" srcOrd="0" destOrd="0" parTransId="{321B6475-A9C7-45AF-857F-D2138346BE56}" sibTransId="{4D330E9F-60AD-4149-813C-C2F4F2D13D2E}"/>
    <dgm:cxn modelId="{BD17E0E0-2877-4ED2-BB9A-01A330774392}" srcId="{C72B045D-B344-4E08-9558-13EA637E0450}" destId="{88459D8C-BF49-449B-80D3-B89E3B4761D0}" srcOrd="3" destOrd="0" parTransId="{5366AC7C-01CE-4712-8CD8-5F15672231BB}" sibTransId="{2F765DE5-D2C2-48FD-A699-227E7F18FEC9}"/>
    <dgm:cxn modelId="{894218EC-D4FF-4F9B-8DD0-4DB51B7F2CAB}" type="presOf" srcId="{2484CDD9-FE45-4DDB-8699-4054765A09A5}" destId="{67847A9F-9CA4-476F-A4C6-40AF86BAE9EF}" srcOrd="0" destOrd="0" presId="urn:microsoft.com/office/officeart/2018/2/layout/IconVerticalSolidList"/>
    <dgm:cxn modelId="{88170DF3-62F1-4FB6-AAAA-AA278A1D7FD8}" type="presOf" srcId="{5E076A55-7677-4AE9-A190-C752C57DD955}" destId="{2797733E-79CA-451C-BCE5-A9B67BA1C8B8}" srcOrd="0" destOrd="0" presId="urn:microsoft.com/office/officeart/2018/2/layout/IconVerticalSolidList"/>
    <dgm:cxn modelId="{3B54E9F8-DB0B-401E-9745-92F8B1335770}" srcId="{C72B045D-B344-4E08-9558-13EA637E0450}" destId="{2484CDD9-FE45-4DDB-8699-4054765A09A5}" srcOrd="1" destOrd="0" parTransId="{ED4BDC78-1A01-4589-A1E2-AB5EB808E6A2}" sibTransId="{FF4EEA6B-C0C9-4CA9-A3E1-3A8ACEB9762A}"/>
    <dgm:cxn modelId="{348BF09D-93EE-450E-8B51-1158DDBE502C}" type="presParOf" srcId="{5281551D-3C2E-409D-AB0E-C29D5788D0D5}" destId="{13782617-9764-4AB9-ADF2-A91CCCD64206}" srcOrd="0" destOrd="0" presId="urn:microsoft.com/office/officeart/2018/2/layout/IconVerticalSolidList"/>
    <dgm:cxn modelId="{F20EE6B2-E509-4197-A321-CA4B77FFDDF6}" type="presParOf" srcId="{13782617-9764-4AB9-ADF2-A91CCCD64206}" destId="{62967D55-1A03-43EF-A3E9-0A2D7E17F9C5}" srcOrd="0" destOrd="0" presId="urn:microsoft.com/office/officeart/2018/2/layout/IconVerticalSolidList"/>
    <dgm:cxn modelId="{B0F1FAD3-B3F1-4D9D-A30F-D564ED8B2F53}" type="presParOf" srcId="{13782617-9764-4AB9-ADF2-A91CCCD64206}" destId="{8117BFD8-83EF-4869-8469-0687176DD459}" srcOrd="1" destOrd="0" presId="urn:microsoft.com/office/officeart/2018/2/layout/IconVerticalSolidList"/>
    <dgm:cxn modelId="{F647270F-C5A0-46AA-BBC8-8228EEFFBCE2}" type="presParOf" srcId="{13782617-9764-4AB9-ADF2-A91CCCD64206}" destId="{530A5A44-E62F-4893-AD22-08AA6BA49CFB}" srcOrd="2" destOrd="0" presId="urn:microsoft.com/office/officeart/2018/2/layout/IconVerticalSolidList"/>
    <dgm:cxn modelId="{832BD18F-BF9B-41FC-8778-B6597AE3D98C}" type="presParOf" srcId="{13782617-9764-4AB9-ADF2-A91CCCD64206}" destId="{2797733E-79CA-451C-BCE5-A9B67BA1C8B8}" srcOrd="3" destOrd="0" presId="urn:microsoft.com/office/officeart/2018/2/layout/IconVerticalSolidList"/>
    <dgm:cxn modelId="{D9C08BD4-596C-437C-9E5B-B7129DA91219}" type="presParOf" srcId="{5281551D-3C2E-409D-AB0E-C29D5788D0D5}" destId="{4E2B0C91-81D4-44B1-A196-28646F96B17A}" srcOrd="1" destOrd="0" presId="urn:microsoft.com/office/officeart/2018/2/layout/IconVerticalSolidList"/>
    <dgm:cxn modelId="{F85045E0-9A6D-4C52-B99E-9C4C54F0D373}" type="presParOf" srcId="{5281551D-3C2E-409D-AB0E-C29D5788D0D5}" destId="{ACE97921-300E-4105-B751-27DD03798252}" srcOrd="2" destOrd="0" presId="urn:microsoft.com/office/officeart/2018/2/layout/IconVerticalSolidList"/>
    <dgm:cxn modelId="{AC382A40-10A4-43FA-AC2F-BAD375F4EF8F}" type="presParOf" srcId="{ACE97921-300E-4105-B751-27DD03798252}" destId="{81346529-4014-417B-979A-B67715F660AB}" srcOrd="0" destOrd="0" presId="urn:microsoft.com/office/officeart/2018/2/layout/IconVerticalSolidList"/>
    <dgm:cxn modelId="{797BAD80-20AD-41F2-B77C-E6CA0ACE92FC}" type="presParOf" srcId="{ACE97921-300E-4105-B751-27DD03798252}" destId="{EE625B3C-D2AB-4EC1-89D2-E5EED2EAAF82}" srcOrd="1" destOrd="0" presId="urn:microsoft.com/office/officeart/2018/2/layout/IconVerticalSolidList"/>
    <dgm:cxn modelId="{78E693F5-59CF-483A-B95B-518FF409EB8B}" type="presParOf" srcId="{ACE97921-300E-4105-B751-27DD03798252}" destId="{07D74279-40EA-46D3-AF30-18D774C6FF20}" srcOrd="2" destOrd="0" presId="urn:microsoft.com/office/officeart/2018/2/layout/IconVerticalSolidList"/>
    <dgm:cxn modelId="{0AB21962-2916-4E4B-95B8-EC37D5763DAB}" type="presParOf" srcId="{ACE97921-300E-4105-B751-27DD03798252}" destId="{67847A9F-9CA4-476F-A4C6-40AF86BAE9EF}" srcOrd="3" destOrd="0" presId="urn:microsoft.com/office/officeart/2018/2/layout/IconVerticalSolidList"/>
    <dgm:cxn modelId="{EF5DBE6A-B1E0-4792-BDAE-302CB93669EC}" type="presParOf" srcId="{5281551D-3C2E-409D-AB0E-C29D5788D0D5}" destId="{9399B7A0-D56A-4514-A4FF-FC6E6C858B8C}" srcOrd="3" destOrd="0" presId="urn:microsoft.com/office/officeart/2018/2/layout/IconVerticalSolidList"/>
    <dgm:cxn modelId="{D7E5CE2B-DEE6-4FBB-8984-77AA4BCB4C7D}" type="presParOf" srcId="{5281551D-3C2E-409D-AB0E-C29D5788D0D5}" destId="{9490BE81-3F95-44E0-9A2E-0B68BD922F26}" srcOrd="4" destOrd="0" presId="urn:microsoft.com/office/officeart/2018/2/layout/IconVerticalSolidList"/>
    <dgm:cxn modelId="{D5DA7A9B-FCB3-4A09-B661-D933BF02FABA}" type="presParOf" srcId="{9490BE81-3F95-44E0-9A2E-0B68BD922F26}" destId="{96C1D0EE-0DB2-440A-ADD1-A7F9D7D9200D}" srcOrd="0" destOrd="0" presId="urn:microsoft.com/office/officeart/2018/2/layout/IconVerticalSolidList"/>
    <dgm:cxn modelId="{31D690D5-69CC-4A0E-A239-70EAD938D39E}" type="presParOf" srcId="{9490BE81-3F95-44E0-9A2E-0B68BD922F26}" destId="{F7334F2D-F444-404D-B3E9-ADEC528D891F}" srcOrd="1" destOrd="0" presId="urn:microsoft.com/office/officeart/2018/2/layout/IconVerticalSolidList"/>
    <dgm:cxn modelId="{1FABE389-F3B2-495C-A215-1BB66E1C2478}" type="presParOf" srcId="{9490BE81-3F95-44E0-9A2E-0B68BD922F26}" destId="{1924EDB9-1700-4134-A57E-67C7350B8E08}" srcOrd="2" destOrd="0" presId="urn:microsoft.com/office/officeart/2018/2/layout/IconVerticalSolidList"/>
    <dgm:cxn modelId="{6360BEB6-6E7C-4E60-BF7A-DE4C5604004D}" type="presParOf" srcId="{9490BE81-3F95-44E0-9A2E-0B68BD922F26}" destId="{7FFF8508-8E9F-4E7A-AD70-3EF7EC15913B}" srcOrd="3" destOrd="0" presId="urn:microsoft.com/office/officeart/2018/2/layout/IconVerticalSolidList"/>
    <dgm:cxn modelId="{AE9047DC-F23B-495A-B544-A3AAA8C991DA}" type="presParOf" srcId="{5281551D-3C2E-409D-AB0E-C29D5788D0D5}" destId="{E09127C9-7027-46B2-8BB0-A7F1D488A0F5}" srcOrd="5" destOrd="0" presId="urn:microsoft.com/office/officeart/2018/2/layout/IconVerticalSolidList"/>
    <dgm:cxn modelId="{70799515-64A5-4513-B63B-F8EDCBA7C2FD}" type="presParOf" srcId="{5281551D-3C2E-409D-AB0E-C29D5788D0D5}" destId="{D13EAEC3-AAEF-410A-96FB-A6ED4EF69465}" srcOrd="6" destOrd="0" presId="urn:microsoft.com/office/officeart/2018/2/layout/IconVerticalSolidList"/>
    <dgm:cxn modelId="{079A8100-BD8F-418F-B832-D12C09E4F791}" type="presParOf" srcId="{D13EAEC3-AAEF-410A-96FB-A6ED4EF69465}" destId="{3365F3E6-F0D0-4DE7-A078-7A5137E85C7E}" srcOrd="0" destOrd="0" presId="urn:microsoft.com/office/officeart/2018/2/layout/IconVerticalSolidList"/>
    <dgm:cxn modelId="{72FBB633-FE97-4133-81FC-2CD070566B99}" type="presParOf" srcId="{D13EAEC3-AAEF-410A-96FB-A6ED4EF69465}" destId="{C5B76EA2-CB1D-4B6B-BBCE-A8E300BEBA19}" srcOrd="1" destOrd="0" presId="urn:microsoft.com/office/officeart/2018/2/layout/IconVerticalSolidList"/>
    <dgm:cxn modelId="{1A96FDDC-8FD8-413B-BC4D-C0EC6511F709}" type="presParOf" srcId="{D13EAEC3-AAEF-410A-96FB-A6ED4EF69465}" destId="{33CF2A26-F0DF-48CA-B9D5-A23B1E5E1A73}" srcOrd="2" destOrd="0" presId="urn:microsoft.com/office/officeart/2018/2/layout/IconVerticalSolidList"/>
    <dgm:cxn modelId="{6A99021B-668B-446A-B845-C6A6114A0B31}" type="presParOf" srcId="{D13EAEC3-AAEF-410A-96FB-A6ED4EF69465}" destId="{16579686-CA73-4F7A-A018-87A4C62D14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67D55-1A03-43EF-A3E9-0A2D7E17F9C5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7BFD8-83EF-4869-8469-0687176DD459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7733E-79CA-451C-BCE5-A9B67BA1C8B8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서울시 구별 범죄 발생</a:t>
          </a:r>
          <a:r>
            <a:rPr lang="en-US" sz="2200" kern="1200"/>
            <a:t>,</a:t>
          </a:r>
          <a:r>
            <a:rPr lang="ko-KR" sz="2200" kern="1200"/>
            <a:t>검거율 추가</a:t>
          </a:r>
          <a:r>
            <a:rPr lang="en-US" sz="2200" kern="1200"/>
            <a:t>,</a:t>
          </a:r>
          <a:r>
            <a:rPr lang="ko-KR" sz="2200" kern="1200"/>
            <a:t>확인 </a:t>
          </a:r>
          <a:endParaRPr lang="en-US" sz="2200" kern="1200"/>
        </a:p>
      </dsp:txBody>
      <dsp:txXfrm>
        <a:off x="1429899" y="2442"/>
        <a:ext cx="5083704" cy="1238008"/>
      </dsp:txXfrm>
    </dsp:sp>
    <dsp:sp modelId="{81346529-4014-417B-979A-B67715F660AB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25B3C-D2AB-4EC1-89D2-E5EED2EAAF82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47A9F-9CA4-476F-A4C6-40AF86BAE9EF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서울시 구별 범죄 발생</a:t>
          </a:r>
          <a:r>
            <a:rPr lang="en-US" sz="2200" kern="1200"/>
            <a:t>,</a:t>
          </a:r>
          <a:r>
            <a:rPr lang="ko-KR" sz="2200" kern="1200"/>
            <a:t>검거율 지도로 시각화</a:t>
          </a:r>
          <a:endParaRPr lang="en-US" sz="2200" kern="1200"/>
        </a:p>
      </dsp:txBody>
      <dsp:txXfrm>
        <a:off x="1429899" y="1549953"/>
        <a:ext cx="5083704" cy="1238008"/>
      </dsp:txXfrm>
    </dsp:sp>
    <dsp:sp modelId="{96C1D0EE-0DB2-440A-ADD1-A7F9D7D9200D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34F2D-F444-404D-B3E9-ADEC528D891F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F8508-8E9F-4E7A-AD70-3EF7EC15913B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CCTV </a:t>
          </a:r>
          <a:r>
            <a:rPr lang="ko-KR" sz="2200" kern="1200"/>
            <a:t>개수 대비 검거율 그래프로 확인</a:t>
          </a:r>
          <a:endParaRPr lang="en-US" sz="2200" kern="1200"/>
        </a:p>
      </dsp:txBody>
      <dsp:txXfrm>
        <a:off x="1429899" y="3097464"/>
        <a:ext cx="5083704" cy="1238008"/>
      </dsp:txXfrm>
    </dsp:sp>
    <dsp:sp modelId="{3365F3E6-F0D0-4DE7-A078-7A5137E85C7E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B76EA2-CB1D-4B6B-BBCE-A8E300BEBA19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79686-CA73-4F7A-A018-87A4C62D1412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CCTV </a:t>
          </a:r>
          <a:r>
            <a:rPr lang="ko-KR" sz="2200" kern="1200"/>
            <a:t>개수 와 검거율의 선형적 상관관계 그래프로 확인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9F212-DA28-4739-8978-CEDC8990BFD2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A24B3-1168-4134-9E58-5714EF413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475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A24B3-1168-4134-9E58-5714EF41388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08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1CF8-B0A1-4D3E-8284-CC735A99EAE5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21DA-A76C-4653-B409-DC1AA2C4D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41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1CF8-B0A1-4D3E-8284-CC735A99EAE5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21DA-A76C-4653-B409-DC1AA2C4D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3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1CF8-B0A1-4D3E-8284-CC735A99EAE5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21DA-A76C-4653-B409-DC1AA2C4D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10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1CF8-B0A1-4D3E-8284-CC735A99EAE5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21DA-A76C-4653-B409-DC1AA2C4D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2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1CF8-B0A1-4D3E-8284-CC735A99EAE5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21DA-A76C-4653-B409-DC1AA2C4D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27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1CF8-B0A1-4D3E-8284-CC735A99EAE5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21DA-A76C-4653-B409-DC1AA2C4D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17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1CF8-B0A1-4D3E-8284-CC735A99EAE5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21DA-A76C-4653-B409-DC1AA2C4D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0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1CF8-B0A1-4D3E-8284-CC735A99EAE5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21DA-A76C-4653-B409-DC1AA2C4D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28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1CF8-B0A1-4D3E-8284-CC735A99EAE5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21DA-A76C-4653-B409-DC1AA2C4D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97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1CF8-B0A1-4D3E-8284-CC735A99EAE5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21DA-A76C-4653-B409-DC1AA2C4D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32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1CF8-B0A1-4D3E-8284-CC735A99EAE5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21DA-A76C-4653-B409-DC1AA2C4D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78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1CF8-B0A1-4D3E-8284-CC735A99EAE5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F21DA-A76C-4653-B409-DC1AA2C4D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51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US" altLang="ko-KR" sz="5400"/>
              <a:t>CCTV</a:t>
            </a:r>
            <a:r>
              <a:rPr lang="ko-KR" altLang="en-US" sz="5400"/>
              <a:t>의 효율성</a:t>
            </a:r>
            <a:br>
              <a:rPr lang="en-US" altLang="ko-KR" sz="5400"/>
            </a:br>
            <a:endParaRPr lang="ko-KR" altLang="en-US" sz="54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118088"/>
            <a:ext cx="9144000" cy="1393711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데이터마이닝</a:t>
            </a:r>
            <a:r>
              <a:rPr lang="ko-KR" altLang="en-US" dirty="0"/>
              <a:t> 기말프로젝트</a:t>
            </a:r>
            <a:endParaRPr lang="en-US" altLang="ko-KR" dirty="0"/>
          </a:p>
          <a:p>
            <a:r>
              <a:rPr lang="en-US" altLang="ko-KR" sz="2000" dirty="0"/>
              <a:t>20145150 </a:t>
            </a:r>
            <a:r>
              <a:rPr lang="ko-KR" altLang="en-US" sz="2000" dirty="0"/>
              <a:t>이상욱</a:t>
            </a:r>
          </a:p>
        </p:txBody>
      </p:sp>
    </p:spTree>
    <p:extLst>
      <p:ext uri="{BB962C8B-B14F-4D97-AF65-F5344CB8AC3E}">
        <p14:creationId xmlns:p14="http://schemas.microsoft.com/office/powerpoint/2010/main" val="1925894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3600">
                <a:solidFill>
                  <a:srgbClr val="FFFFFF"/>
                </a:solidFill>
              </a:rPr>
              <a:t>4. </a:t>
            </a:r>
            <a:r>
              <a:rPr lang="ko-KR" altLang="en-US" sz="3600">
                <a:solidFill>
                  <a:srgbClr val="FFFFFF"/>
                </a:solidFill>
              </a:rPr>
              <a:t>구 별 범죄 전체 발생 비율을 지도로 시각화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618364"/>
            <a:ext cx="5455917" cy="361454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30288" y="3746629"/>
            <a:ext cx="5804055" cy="158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3600">
                <a:solidFill>
                  <a:srgbClr val="FFFFFF"/>
                </a:solidFill>
              </a:rPr>
              <a:t>5. CCTV</a:t>
            </a:r>
            <a:r>
              <a:rPr lang="ko-KR" altLang="en-US" sz="3600">
                <a:solidFill>
                  <a:srgbClr val="FFFFFF"/>
                </a:solidFill>
              </a:rPr>
              <a:t>의 위치를 지도에 표시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10" y="2666002"/>
            <a:ext cx="5821229" cy="351926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233DA70-0BDF-40B6-8E33-8FB01B331F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15" r="4185" b="-5887"/>
          <a:stretch/>
        </p:blipFill>
        <p:spPr>
          <a:xfrm>
            <a:off x="6255918" y="5945596"/>
            <a:ext cx="5936081" cy="91240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D7FCB94-AF79-49E2-9D73-8928F9E53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917" y="2281485"/>
            <a:ext cx="5936080" cy="36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82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3600">
                <a:solidFill>
                  <a:srgbClr val="FFFFFF"/>
                </a:solidFill>
              </a:rPr>
              <a:t>5. CCTV</a:t>
            </a:r>
            <a:r>
              <a:rPr lang="ko-KR" altLang="en-US" sz="3600">
                <a:solidFill>
                  <a:srgbClr val="FFFFFF"/>
                </a:solidFill>
              </a:rPr>
              <a:t>의 위치를 지도에 표시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0969" y="2244937"/>
            <a:ext cx="3447846" cy="461306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03" y="2344579"/>
            <a:ext cx="3738865" cy="434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53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5. CCTV</a:t>
            </a:r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의 위치를 지도에 표시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049" y="2509911"/>
            <a:ext cx="627080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76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3000">
                <a:solidFill>
                  <a:srgbClr val="FFFFFF"/>
                </a:solidFill>
              </a:rPr>
              <a:t>6. </a:t>
            </a:r>
            <a:r>
              <a:rPr lang="ko-KR" altLang="en-US" sz="3000">
                <a:solidFill>
                  <a:srgbClr val="FFFFFF"/>
                </a:solidFill>
              </a:rPr>
              <a:t>구 별 </a:t>
            </a:r>
            <a:r>
              <a:rPr lang="en-US" altLang="ko-KR" sz="3000">
                <a:solidFill>
                  <a:srgbClr val="FFFFFF"/>
                </a:solidFill>
              </a:rPr>
              <a:t>CCTV </a:t>
            </a:r>
            <a:r>
              <a:rPr lang="ko-KR" altLang="en-US" sz="3000">
                <a:solidFill>
                  <a:srgbClr val="FFFFFF"/>
                </a:solidFill>
              </a:rPr>
              <a:t>개수를 파악하여 개수 대비 검거율</a:t>
            </a:r>
            <a:r>
              <a:rPr lang="en-US" altLang="ko-KR" sz="3000">
                <a:solidFill>
                  <a:srgbClr val="FFFFFF"/>
                </a:solidFill>
              </a:rPr>
              <a:t> </a:t>
            </a:r>
            <a:r>
              <a:rPr lang="ko-KR" altLang="en-US" sz="3000">
                <a:solidFill>
                  <a:srgbClr val="FFFFFF"/>
                </a:solidFill>
              </a:rPr>
              <a:t>그래프 그리기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611758"/>
            <a:ext cx="5455917" cy="362775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30290" y="3351871"/>
            <a:ext cx="5792356" cy="176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2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3000">
                <a:solidFill>
                  <a:srgbClr val="FFFFFF"/>
                </a:solidFill>
              </a:rPr>
              <a:t>7. CCTV</a:t>
            </a:r>
            <a:r>
              <a:rPr lang="ko-KR" altLang="en-US" sz="3000">
                <a:solidFill>
                  <a:srgbClr val="FFFFFF"/>
                </a:solidFill>
              </a:rPr>
              <a:t>개수 와 검거율의</a:t>
            </a:r>
            <a:r>
              <a:rPr lang="en-US" altLang="ko-KR" sz="3000">
                <a:solidFill>
                  <a:srgbClr val="FFFFFF"/>
                </a:solidFill>
              </a:rPr>
              <a:t> </a:t>
            </a:r>
            <a:r>
              <a:rPr lang="ko-KR" altLang="en-US" sz="3000">
                <a:solidFill>
                  <a:srgbClr val="FFFFFF"/>
                </a:solidFill>
              </a:rPr>
              <a:t>선형적 상관관계를 그래프에 추가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67027"/>
            <a:ext cx="5455917" cy="371721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30288" y="2998997"/>
            <a:ext cx="5934666" cy="276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3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추가 사항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BE6C70A3-F363-4720-8D25-655107C4E1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25592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623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22">
            <a:extLst>
              <a:ext uri="{FF2B5EF4-FFF2-40B4-BE49-F238E27FC236}">
                <a16:creationId xmlns:a16="http://schemas.microsoft.com/office/drawing/2014/main" id="{D8A21BF9-C2DE-4A37-AE23-C16F0D4F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FA15A4C-74E1-44B3-868A-871A6975E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7C25E20C-B57C-43E2-806E-B27E27344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5E61E93E-7EA3-45B0-B46B-776CCAAA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090265B2-13D2-4AF4-8A33-B812505A1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33FE6C9E-837C-4EEA-9A0C-4848247A8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FBF07295-67C5-4EEF-A351-F3E9BDCE5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4D3578DF-AEA8-49FA-B33F-3717596D2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B832B259-738E-4480-AB04-D13D8EEDE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7ACF9EC1-B20A-4A20-AA7A-97F13C84B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CCBAC7CA-9794-4769-B554-61754F8DD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ADF4B468-5C16-4319-AA49-39430479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F24CF14C-D1B5-4093-84DE-3A9B8AECA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54E74D8F-4CFB-445E-9A5A-374799936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C3CDF05C-F935-4C91-892A-4C0BD78BB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id="{275BCDE7-5D6B-404C-B99B-2477F84DC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5A8BA59D-909B-474C-95AE-A18BE3B5A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35525169-6CDA-4CF4-BBBC-B69EB7419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B12539C9-DA6A-4663-BBD1-3E6F2716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id="{EF34B18E-DFB9-4602-9E39-35C674A57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3">
              <a:extLst>
                <a:ext uri="{FF2B5EF4-FFF2-40B4-BE49-F238E27FC236}">
                  <a16:creationId xmlns:a16="http://schemas.microsoft.com/office/drawing/2014/main" id="{962C158D-66FE-4267-81F8-AE5800756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45C6BCC-CBAB-47AD-B329-FE2689C83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6509954" cy="4477933"/>
            <a:chOff x="807084" y="1186483"/>
            <a:chExt cx="6509954" cy="447793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E515335-3E8F-4CFB-BF91-9676E41BE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846" y="1186483"/>
              <a:ext cx="6508430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39">
              <a:extLst>
                <a:ext uri="{FF2B5EF4-FFF2-40B4-BE49-F238E27FC236}">
                  <a16:creationId xmlns:a16="http://schemas.microsoft.com/office/drawing/2014/main" id="{2F7EFFB3-F1EE-410E-8A17-91EAE3F3D7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858445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32C05D6-54A4-496C-A53B-82984FE7F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6509954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5414" y="2075504"/>
            <a:ext cx="6337231" cy="17487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>
                <a:solidFill>
                  <a:srgbClr val="FFFFFF"/>
                </a:solidFill>
              </a:rPr>
              <a:t>모듈 사용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659A6D9-BA77-4E6D-AF96-1CE47E0B2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1485" y="0"/>
            <a:ext cx="4068871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026" y="147538"/>
            <a:ext cx="4354788" cy="2362433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503" y="5406106"/>
            <a:ext cx="4249551" cy="772645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326" y="3354417"/>
            <a:ext cx="4354788" cy="697934"/>
          </a:xfrm>
          <a:prstGeom prst="rect">
            <a:avLst/>
          </a:prstGeom>
          <a:ln w="952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4516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3600">
                <a:solidFill>
                  <a:srgbClr val="FFFFFF"/>
                </a:solidFill>
              </a:rPr>
              <a:t>1. </a:t>
            </a:r>
            <a:r>
              <a:rPr lang="ko-KR" altLang="en-US" sz="3600">
                <a:solidFill>
                  <a:srgbClr val="FFFFFF"/>
                </a:solidFill>
              </a:rPr>
              <a:t>데이터 전처리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72" y="2426818"/>
            <a:ext cx="4734906" cy="399763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073" y="2891160"/>
            <a:ext cx="5455917" cy="306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1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3600">
                <a:solidFill>
                  <a:srgbClr val="FFFFFF"/>
                </a:solidFill>
              </a:rPr>
              <a:t>1. </a:t>
            </a:r>
            <a:r>
              <a:rPr lang="ko-KR" altLang="en-US" sz="3600">
                <a:solidFill>
                  <a:srgbClr val="FFFFFF"/>
                </a:solidFill>
              </a:rPr>
              <a:t>데이터 전처리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79" y="2426818"/>
            <a:ext cx="4571692" cy="3997637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932904"/>
            <a:ext cx="5455917" cy="298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7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3600">
                <a:solidFill>
                  <a:srgbClr val="FFFFFF"/>
                </a:solidFill>
              </a:rPr>
              <a:t>1. </a:t>
            </a:r>
            <a:r>
              <a:rPr lang="ko-KR" altLang="en-US" sz="3600">
                <a:solidFill>
                  <a:srgbClr val="FFFFFF"/>
                </a:solidFill>
              </a:rPr>
              <a:t>데이터 전처리 </a:t>
            </a:r>
            <a:r>
              <a:rPr lang="en-US" altLang="ko-KR" sz="3600">
                <a:solidFill>
                  <a:srgbClr val="FFFFFF"/>
                </a:solidFill>
              </a:rPr>
              <a:t>&amp; </a:t>
            </a:r>
            <a:r>
              <a:rPr lang="ko-KR" altLang="en-US" sz="3600">
                <a:solidFill>
                  <a:srgbClr val="FFFFFF"/>
                </a:solidFill>
              </a:rPr>
              <a:t>구 별 범죄율 확인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633215"/>
            <a:ext cx="5455917" cy="358484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742" t="1657" r="5926" b="6970"/>
          <a:stretch/>
        </p:blipFill>
        <p:spPr>
          <a:xfrm>
            <a:off x="6230288" y="3598323"/>
            <a:ext cx="5842223" cy="124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52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3600">
                <a:solidFill>
                  <a:srgbClr val="FFFFFF"/>
                </a:solidFill>
              </a:rPr>
              <a:t>1. </a:t>
            </a:r>
            <a:r>
              <a:rPr lang="ko-KR" altLang="en-US" sz="3600">
                <a:solidFill>
                  <a:srgbClr val="FFFFFF"/>
                </a:solidFill>
              </a:rPr>
              <a:t>데이터 전처리 </a:t>
            </a:r>
            <a:r>
              <a:rPr lang="en-US" altLang="ko-KR" sz="3600">
                <a:solidFill>
                  <a:srgbClr val="FFFFFF"/>
                </a:solidFill>
              </a:rPr>
              <a:t>&amp; </a:t>
            </a:r>
            <a:r>
              <a:rPr lang="ko-KR" altLang="en-US" sz="3600">
                <a:solidFill>
                  <a:srgbClr val="FFFFFF"/>
                </a:solidFill>
              </a:rPr>
              <a:t>구 별 검거율</a:t>
            </a:r>
            <a:r>
              <a:rPr lang="en-US" altLang="ko-KR" sz="3600">
                <a:solidFill>
                  <a:srgbClr val="FFFFFF"/>
                </a:solidFill>
              </a:rPr>
              <a:t> </a:t>
            </a:r>
            <a:r>
              <a:rPr lang="ko-KR" altLang="en-US" sz="3600">
                <a:solidFill>
                  <a:srgbClr val="FFFFFF"/>
                </a:solidFill>
              </a:rPr>
              <a:t>확인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92" y="2426818"/>
            <a:ext cx="4367666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288" y="3774941"/>
            <a:ext cx="5929713" cy="128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41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3600">
                <a:solidFill>
                  <a:srgbClr val="FFFFFF"/>
                </a:solidFill>
              </a:rPr>
              <a:t>2. </a:t>
            </a:r>
            <a:r>
              <a:rPr lang="ko-KR" altLang="en-US" sz="3600">
                <a:solidFill>
                  <a:srgbClr val="FFFFFF"/>
                </a:solidFill>
              </a:rPr>
              <a:t>구 별 범죄 전체 발생 비율을 시각화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27" y="2277801"/>
            <a:ext cx="4593208" cy="453579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3480757"/>
            <a:ext cx="5455917" cy="188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21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3600">
                <a:solidFill>
                  <a:srgbClr val="FFFFFF"/>
                </a:solidFill>
              </a:rPr>
              <a:t>3. </a:t>
            </a:r>
            <a:r>
              <a:rPr lang="ko-KR" altLang="en-US" sz="3600">
                <a:solidFill>
                  <a:srgbClr val="FFFFFF"/>
                </a:solidFill>
              </a:rPr>
              <a:t>구 별 검거율을 지도로 시각화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652463"/>
            <a:ext cx="5455917" cy="3546346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20B2C71-5FFE-4A65-9700-9D0DB208E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362" b="14215"/>
          <a:stretch/>
        </p:blipFill>
        <p:spPr>
          <a:xfrm>
            <a:off x="6666734" y="4183070"/>
            <a:ext cx="4777992" cy="2480489"/>
          </a:xfrm>
          <a:prstGeom prst="rect">
            <a:avLst/>
          </a:prstGeom>
        </p:spPr>
      </p:pic>
      <p:pic>
        <p:nvPicPr>
          <p:cNvPr id="17" name="내용 개체 틀 3">
            <a:extLst>
              <a:ext uri="{FF2B5EF4-FFF2-40B4-BE49-F238E27FC236}">
                <a16:creationId xmlns:a16="http://schemas.microsoft.com/office/drawing/2014/main" id="{80095514-6CC2-4061-8145-842E291F8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255" y="2277801"/>
            <a:ext cx="5260950" cy="190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97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138</Words>
  <Application>Microsoft Office PowerPoint</Application>
  <PresentationFormat>와이드스크린</PresentationFormat>
  <Paragraphs>22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Calibri</vt:lpstr>
      <vt:lpstr>Office 테마</vt:lpstr>
      <vt:lpstr>CCTV의 효율성 </vt:lpstr>
      <vt:lpstr>추가 사항</vt:lpstr>
      <vt:lpstr>모듈 사용</vt:lpstr>
      <vt:lpstr>1. 데이터 전처리</vt:lpstr>
      <vt:lpstr>1. 데이터 전처리</vt:lpstr>
      <vt:lpstr>1. 데이터 전처리 &amp; 구 별 범죄율 확인</vt:lpstr>
      <vt:lpstr>1. 데이터 전처리 &amp; 구 별 검거율 확인</vt:lpstr>
      <vt:lpstr>2. 구 별 범죄 전체 발생 비율을 시각화</vt:lpstr>
      <vt:lpstr>3. 구 별 검거율을 지도로 시각화</vt:lpstr>
      <vt:lpstr>4. 구 별 범죄 전체 발생 비율을 지도로 시각화</vt:lpstr>
      <vt:lpstr>5. CCTV의 위치를 지도에 표시</vt:lpstr>
      <vt:lpstr>5. CCTV의 위치를 지도에 표시</vt:lpstr>
      <vt:lpstr>5. CCTV의 위치를 지도에 표시</vt:lpstr>
      <vt:lpstr>6. 구 별 CCTV 개수를 파악하여 개수 대비 검거율 그래프 그리기</vt:lpstr>
      <vt:lpstr>7. CCTV개수 와 검거율의 선형적 상관관계를 그래프에 추가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CCTV의 효율성 </dc:title>
  <dc:creator>이상욱</dc:creator>
  <cp:lastModifiedBy>이상욱</cp:lastModifiedBy>
  <cp:revision>2</cp:revision>
  <dcterms:created xsi:type="dcterms:W3CDTF">2019-06-01T06:36:53Z</dcterms:created>
  <dcterms:modified xsi:type="dcterms:W3CDTF">2019-06-01T06:39:19Z</dcterms:modified>
</cp:coreProperties>
</file>