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3" r:id="rId9"/>
    <p:sldId id="262" r:id="rId10"/>
    <p:sldId id="264" r:id="rId11"/>
    <p:sldId id="281" r:id="rId12"/>
    <p:sldId id="282" r:id="rId13"/>
    <p:sldId id="274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83" r:id="rId26"/>
    <p:sldId id="284" r:id="rId27"/>
    <p:sldId id="280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ehdtn8996@naver.com" initials="d" lastIdx="1" clrIdx="0">
    <p:extLst>
      <p:ext uri="{19B8F6BF-5375-455C-9EA6-DF929625EA0E}">
        <p15:presenceInfo xmlns:p15="http://schemas.microsoft.com/office/powerpoint/2012/main" userId="208888df2ae09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52" autoAdjust="0"/>
  </p:normalViewPr>
  <p:slideViewPr>
    <p:cSldViewPr snapToGrid="0">
      <p:cViewPr varScale="1">
        <p:scale>
          <a:sx n="53" d="100"/>
          <a:sy n="53" d="100"/>
        </p:scale>
        <p:origin x="4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4D56-3ADC-47B0-8212-52BA79058C2C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AB095-EC7F-464A-AFEE-C3B9960C3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무엇이 문제일까요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자동적으로 카페 내부의 사람들의 이동을 어떻게 파악할 것인가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해결을 위해서 많은 생각들을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첫번쨰로는 가장 쉬운 근무자가 직접 확인하는 것인데 매우 비효율적이며</a:t>
            </a:r>
            <a:r>
              <a:rPr lang="en-US" altLang="ko-KR" dirty="0"/>
              <a:t>, </a:t>
            </a:r>
            <a:r>
              <a:rPr lang="ko-KR" altLang="en-US" dirty="0"/>
              <a:t>자동화도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무게센서를 이용하고자 했습니다</a:t>
            </a:r>
            <a:r>
              <a:rPr lang="en-US" altLang="ko-KR" dirty="0"/>
              <a:t>. </a:t>
            </a:r>
            <a:r>
              <a:rPr lang="ko-KR" altLang="en-US" dirty="0"/>
              <a:t>하지만 좌석에 가방과 같은 짐을 두는 것과 이용자의 일시적 </a:t>
            </a:r>
            <a:r>
              <a:rPr lang="ko-KR" altLang="en-US" dirty="0" err="1"/>
              <a:t>자리비움</a:t>
            </a:r>
            <a:r>
              <a:rPr lang="ko-KR" altLang="en-US" dirty="0"/>
              <a:t> 등을 구별하기에는 매우 효과적이지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세번쨰로는</a:t>
            </a:r>
            <a:r>
              <a:rPr lang="ko-KR" altLang="en-US" dirty="0"/>
              <a:t> 도서관과 비슷하게 프린트로 좌석을 안내하는 것인데</a:t>
            </a:r>
            <a:r>
              <a:rPr lang="en-US" altLang="ko-KR" dirty="0"/>
              <a:t>, </a:t>
            </a:r>
            <a:r>
              <a:rPr lang="ko-KR" altLang="en-US" dirty="0"/>
              <a:t>이것도 이용자 입장에서는 매우 불편하며 자리이동을 </a:t>
            </a:r>
            <a:r>
              <a:rPr lang="ko-KR" altLang="en-US" dirty="0" err="1"/>
              <a:t>처리할때도</a:t>
            </a:r>
            <a:r>
              <a:rPr lang="ko-KR" altLang="en-US" dirty="0"/>
              <a:t> 비효율적입니다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영상처리 기술을 통한 방법입니다</a:t>
            </a:r>
            <a:r>
              <a:rPr lang="en-US" altLang="ko-KR" dirty="0"/>
              <a:t>. </a:t>
            </a:r>
            <a:r>
              <a:rPr lang="ko-KR" altLang="en-US" dirty="0"/>
              <a:t>우선 나쁘지 않은 방법이지만 뭔가 더 좋은 방법이 있지 않을까</a:t>
            </a:r>
            <a:r>
              <a:rPr lang="en-US" altLang="ko-KR" dirty="0"/>
              <a:t>…. </a:t>
            </a:r>
            <a:r>
              <a:rPr lang="ko-KR" altLang="en-US" dirty="0"/>
              <a:t>생각을 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9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3</a:t>
            </a:r>
            <a:r>
              <a:rPr lang="ko-KR" altLang="en-US" dirty="0"/>
              <a:t>번째 노랑색영역 보완에서 그 더 나은 방법에 대해서 말씀드립니다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영상보다는 좀 더 간단하고 좌석현황과 내부의 이동을 구별하기 좋은 방법이 있을까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9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그것이 </a:t>
            </a:r>
            <a:r>
              <a:rPr lang="en-US" altLang="ko-KR" dirty="0"/>
              <a:t>RFID</a:t>
            </a:r>
            <a:r>
              <a:rPr lang="ko-KR" altLang="en-US" dirty="0"/>
              <a:t>를 그 해답이라고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크기도 다양하게 출시되어 있는 상황이고 그렇기에 매우 작은 크기의 칩도 쉽게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관리에 대해서도 비교적 접근이 편한 방법이라고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2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 </a:t>
            </a:r>
            <a:r>
              <a:rPr lang="en-US" altLang="ko-KR" dirty="0"/>
              <a:t>RFID</a:t>
            </a:r>
            <a:r>
              <a:rPr lang="ko-KR" altLang="en-US" dirty="0"/>
              <a:t>를 어떻게 카페에 적용시키는가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컵에 </a:t>
            </a:r>
            <a:r>
              <a:rPr lang="en-US" altLang="ko-KR" dirty="0"/>
              <a:t>RFID</a:t>
            </a:r>
            <a:r>
              <a:rPr lang="ko-KR" altLang="en-US" dirty="0"/>
              <a:t>를 장착하는 방법을 해결방안으로 제시하고자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컵에 고유한 아이디를 가지는 </a:t>
            </a:r>
            <a:r>
              <a:rPr lang="en-US" altLang="ko-KR" dirty="0"/>
              <a:t>RFID</a:t>
            </a:r>
            <a:r>
              <a:rPr lang="ko-KR" altLang="en-US" dirty="0"/>
              <a:t>칩을 내장 혹은 부착하여 제공하는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테이블마다 설치된 </a:t>
            </a:r>
            <a:r>
              <a:rPr lang="en-US" altLang="ko-KR" dirty="0"/>
              <a:t>RFID</a:t>
            </a:r>
            <a:r>
              <a:rPr lang="ko-KR" altLang="en-US" dirty="0"/>
              <a:t>센서와 만나 반응하게 되고 이에 대한 정보를 카운터와 컴퓨터에 보내어 감지합니다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자리이동에 대해서는 </a:t>
            </a:r>
            <a:r>
              <a:rPr lang="en-US" altLang="ko-KR" dirty="0"/>
              <a:t>RFID</a:t>
            </a:r>
            <a:r>
              <a:rPr lang="ko-KR" altLang="en-US" dirty="0"/>
              <a:t>로 어떻게 보완할까요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의 고유한 </a:t>
            </a:r>
            <a:r>
              <a:rPr lang="en-US" altLang="ko-KR" dirty="0"/>
              <a:t>ID</a:t>
            </a:r>
            <a:r>
              <a:rPr lang="ko-KR" altLang="en-US" dirty="0"/>
              <a:t>를 토대로 </a:t>
            </a:r>
            <a:r>
              <a:rPr lang="en-US" altLang="ko-KR" dirty="0"/>
              <a:t>A~D</a:t>
            </a:r>
            <a:r>
              <a:rPr lang="ko-KR" altLang="en-US" dirty="0"/>
              <a:t>로 이동하여도 각 테이블마다의 센서가 컵의 </a:t>
            </a:r>
            <a:r>
              <a:rPr lang="en-US" altLang="ko-KR" dirty="0"/>
              <a:t>RFID</a:t>
            </a:r>
            <a:r>
              <a:rPr lang="ko-KR" altLang="en-US" dirty="0"/>
              <a:t>를 인지하여</a:t>
            </a:r>
            <a:endParaRPr lang="en-US" altLang="ko-KR" dirty="0"/>
          </a:p>
          <a:p>
            <a:r>
              <a:rPr lang="ko-KR" altLang="en-US" dirty="0"/>
              <a:t>이전의 좌석의 신호를 끊고 새로운 좌석의 신호를 </a:t>
            </a:r>
            <a:r>
              <a:rPr lang="ko-KR" altLang="en-US" dirty="0" err="1"/>
              <a:t>받아드림으로써</a:t>
            </a:r>
            <a:r>
              <a:rPr lang="ko-KR" altLang="en-US" dirty="0"/>
              <a:t> 실시간으로 정보를 보내는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it(</a:t>
            </a:r>
            <a:r>
              <a:rPr lang="ko-KR" altLang="en-US" dirty="0"/>
              <a:t>그것</a:t>
            </a:r>
            <a:r>
              <a:rPr lang="en-US" altLang="ko-KR" dirty="0"/>
              <a:t>)</a:t>
            </a:r>
            <a:r>
              <a:rPr lang="ko-KR" altLang="en-US" dirty="0"/>
              <a:t>팀은 총 </a:t>
            </a:r>
            <a:r>
              <a:rPr lang="en-US" altLang="ko-KR" dirty="0"/>
              <a:t>4</a:t>
            </a:r>
            <a:r>
              <a:rPr lang="ko-KR" altLang="en-US" dirty="0"/>
              <a:t>개로 분류를 두어 발표를 진행하고자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파랑색은 목적</a:t>
            </a:r>
            <a:r>
              <a:rPr lang="en-US" altLang="ko-KR" dirty="0"/>
              <a:t>, </a:t>
            </a:r>
            <a:r>
              <a:rPr lang="ko-KR" altLang="en-US" dirty="0"/>
              <a:t>빨강색은 문제점</a:t>
            </a:r>
            <a:r>
              <a:rPr lang="en-US" altLang="ko-KR" dirty="0"/>
              <a:t>, </a:t>
            </a:r>
            <a:r>
              <a:rPr lang="ko-KR" altLang="en-US" dirty="0"/>
              <a:t>노랑색은 보완</a:t>
            </a:r>
            <a:r>
              <a:rPr lang="en-US" altLang="ko-KR" dirty="0"/>
              <a:t>, </a:t>
            </a:r>
            <a:r>
              <a:rPr lang="ko-KR" altLang="en-US" dirty="0"/>
              <a:t>마지막 초록색은 구현에 대한 내용을 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6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마지막 초록색영역 구현의 차례입니다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목적과 문제점인식 그리고 보완도 중요하지만 이것들을 실현시킬 구현의 단계가 가장 중요하다고 생각됩니다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구현의 세부적인 단계는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RFID</a:t>
            </a:r>
            <a:r>
              <a:rPr lang="ko-KR" altLang="en-US" dirty="0"/>
              <a:t>센서와 칩의 반응구현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컴퓨터에 연동구현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프로그래밍 구현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9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ko-KR" altLang="en-US" dirty="0" err="1"/>
              <a:t>프로세싱프로그램을</a:t>
            </a:r>
            <a:r>
              <a:rPr lang="ko-KR" altLang="en-US" dirty="0"/>
              <a:t> 통하여 이를 </a:t>
            </a:r>
            <a:r>
              <a:rPr lang="ko-KR" altLang="en-US" dirty="0" err="1"/>
              <a:t>구현화하였습니다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보이시는 것은 </a:t>
            </a:r>
            <a:r>
              <a:rPr lang="ko-KR" altLang="en-US" dirty="0" err="1"/>
              <a:t>아두이너로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를 </a:t>
            </a:r>
            <a:r>
              <a:rPr lang="ko-KR" altLang="en-US" dirty="0" err="1"/>
              <a:t>구현화시켜주는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가운데 보이는 것이 </a:t>
            </a:r>
            <a:r>
              <a:rPr lang="ko-KR" altLang="en-US" dirty="0" err="1"/>
              <a:t>감지센서이며</a:t>
            </a:r>
            <a:r>
              <a:rPr lang="ko-KR" altLang="en-US" dirty="0"/>
              <a:t> 양쪽으로는 코인 카드 형태의 </a:t>
            </a:r>
            <a:r>
              <a:rPr lang="en-US" altLang="ko-KR" dirty="0"/>
              <a:t>RFID</a:t>
            </a:r>
            <a:r>
              <a:rPr lang="ko-KR" altLang="en-US" dirty="0"/>
              <a:t>칩을 내장하고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센서를 연결하기 위한 회로도 입니다</a:t>
            </a:r>
            <a:r>
              <a:rPr lang="en-US" altLang="ko-KR" dirty="0"/>
              <a:t>. </a:t>
            </a:r>
            <a:r>
              <a:rPr lang="ko-KR" altLang="en-US" dirty="0"/>
              <a:t>연결에 따른 회로 및 내용들이 더 있지만 우선 대표적인 연결회로만 보여드리고</a:t>
            </a:r>
            <a:endParaRPr lang="en-US" altLang="ko-KR" dirty="0"/>
          </a:p>
          <a:p>
            <a:r>
              <a:rPr lang="ko-KR" altLang="en-US" dirty="0"/>
              <a:t>다음은 연결된 </a:t>
            </a:r>
            <a:r>
              <a:rPr lang="ko-KR" altLang="en-US" dirty="0" err="1"/>
              <a:t>아두이너와</a:t>
            </a:r>
            <a:r>
              <a:rPr lang="ko-KR" altLang="en-US" dirty="0"/>
              <a:t> 센서를 통해 </a:t>
            </a:r>
            <a:r>
              <a:rPr lang="en-US" altLang="ko-KR" dirty="0"/>
              <a:t>RFID</a:t>
            </a:r>
            <a:r>
              <a:rPr lang="ko-KR" altLang="en-US" dirty="0"/>
              <a:t>칩을 접근시켰을 시 반응하는 모습을 보여드리고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단계를 통하여 우선적으로 </a:t>
            </a:r>
            <a:r>
              <a:rPr lang="en-US" altLang="ko-KR" dirty="0"/>
              <a:t>RFID </a:t>
            </a:r>
            <a:r>
              <a:rPr lang="ko-KR" altLang="en-US" dirty="0"/>
              <a:t>센서와 칩에 대한 반응을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첫번쨰 </a:t>
            </a:r>
            <a:r>
              <a:rPr lang="ko-KR" altLang="en-US" dirty="0" err="1"/>
              <a:t>파랑색영역의</a:t>
            </a:r>
            <a:r>
              <a:rPr lang="ko-KR" altLang="en-US" dirty="0"/>
              <a:t> 이야기 목적을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한림대학교를 예시로 보아도 근처에는 많은 카페들이 운영되고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카페를 찾는 학생을 비롯한 사람들이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시험기간 등 많은 인원이 모이는 일정기간이 될 때 이용자들은 궁금해합니다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내가 갔을 때 자리가 있을까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우리의 첫번쨰 목적은 좌석현황을 실시간으로 그리고 자동적으로 알아내는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목표는 이용자들의 이동을 인식하는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카페 내부의 좌석 총 현황을 도출하는 것은 비교적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출입인원을 계산하면 되기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좌석마다의 현황을 실시간으로 알아내는 것 그것을 저희는 알아내고자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이러한 목적을 왜 이루어야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자동화된 시스템을 통하여 이용자들의 불필요한 동선과 시간낭비를 해소할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인해서 카페는 회전율의 보장을 받을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 이용자와 카페가 서로 정보를 주고 받음으로써 상호작용 능력이 증가하기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목적을 바라보면 문제점 또한 보이기 마련입니다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8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빨강색영역 문제점에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6AD4-854D-414E-81C7-8BCDACA0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75B6-EBE3-419E-865C-B7D7809B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0A4DB-31CC-426C-9309-1BF492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D6301-7A00-4B40-A5DB-C9CD1BF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EBFD-36A6-4ED9-BD54-04DC698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4904-6C21-4C90-8FEC-2BC0D43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A1A3D-2FC8-45EE-AA7D-77E3404A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47DA-A0AF-4EA3-8F0C-0C8DA20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7EA0-979F-49B9-AD3E-3FBEF9F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F4AA-5BB9-4588-8254-E886B94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A89DC-B05A-455A-8611-89D7F6F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E819C-EE51-4936-A2E5-1456617A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963D-01EF-4186-852D-CA28E73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43A4-7382-4312-A6BA-027F11D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43A1-A987-4113-A584-6BB74B7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03AC-E066-4FAE-9123-5937A7D0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5B4B-28CF-4C5E-A487-BBD5F3F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DDD4-E007-4A56-96DC-F8D7CC7A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6B077-FF11-42A1-B3AD-99448A8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F581A-AF27-4234-8AF7-6085D48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DFAD-63F2-4EA4-BC8D-1DA7BEE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BF40D-43E1-409D-9B63-8656BA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F60-952A-474E-A69D-0E3AD90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C9-0F45-4AC3-994D-BC915BD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34CB-3EC1-4ACE-BFF2-BCD17ED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FE0B-52C0-495F-B992-9324F3F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ECDCC-2078-4CD2-8803-F5538511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8710-13DC-4E6C-A640-2D5CE572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F5567-9690-4F1C-8358-10A707B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2E0F8-9417-42C3-B49D-D689B3D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589D5-2365-4697-BD48-DB1FA61F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748A-2846-48AC-B839-3FCD513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907B-DC3C-498C-8A08-F6F74AF3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ADEAE-3F29-44D5-983E-BF4E8B5A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5C5B-4D5F-4FF9-B6BA-7CF28349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A63D-F560-4219-A98E-132423FE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1EB66-B796-4CEA-88CD-71E83A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F6EB5-3083-48F3-BD03-E0AB367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C79B6-BCB4-436C-AC3F-632BDC1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EB3-ABC5-43E0-B027-7D2CD39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C363B-B5D8-4DC2-A69F-133D4F5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BD56-9CC2-4353-AAC7-9CA507C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902AE-70D2-4C30-A78E-D2DC37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E9E80-1172-4B97-90DE-0492CEF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D5BD0-8610-4E10-888B-2806C17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DE87-9C6F-4D14-B707-5D0B586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2F40-D097-452A-A2C7-3D1FC09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526C-5ECA-43C8-AA16-3BA4076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E8C1D-C386-4DDE-BEF2-14919A05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D00D6-4DB5-4A42-9832-FAE946D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7BC74-B3B1-4505-B68B-F98FE4A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75EF-2FA9-4F24-A7AD-AE5D80B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CCD3-5544-4C58-A22D-E33E0A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93614-B7B3-46C1-A3A1-1A6A57E1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6C1C-9D58-4738-8723-87894098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1631-8F46-4E03-BAF9-72F6BE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16CB6-8408-413D-8855-5A30AD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B2D1-3E88-4205-A537-2CF3D8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45913-6FE0-4460-9110-CC8DED4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0A89-42FF-4796-A3B0-E8B1F5E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D14E6-A830-4C89-888C-6F168118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9F15-64B0-4D50-9A0D-D2EC0213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BEBF-03D1-4633-B5A6-E4019038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AB60-D0C4-4F61-AD81-64216D2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3128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HACKATHON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b="1" dirty="0"/>
              <a:t>TEAM</a:t>
            </a:r>
            <a:br>
              <a:rPr lang="en-US" altLang="ko-KR" dirty="0"/>
            </a:br>
            <a:r>
              <a:rPr lang="en-US" altLang="ko-KR" dirty="0">
                <a:latin typeface="Berlin Sans FB Demi" panose="020E0802020502020306" pitchFamily="34" charset="0"/>
              </a:rPr>
              <a:t>IT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0DB98-B925-4934-BF5F-EC55FD4C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150" y="3992563"/>
            <a:ext cx="29337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정재민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김경민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정대민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0022F-2A22-4EE9-B8B0-867313A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698625"/>
            <a:ext cx="1809750" cy="1368425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WHAT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E56E5151-5057-4722-8680-1E10D832B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C773ED7-FCB2-4307-8979-D29FC758B63E}"/>
              </a:ext>
            </a:extLst>
          </p:cNvPr>
          <p:cNvSpPr txBox="1">
            <a:spLocks/>
          </p:cNvSpPr>
          <p:nvPr/>
        </p:nvSpPr>
        <p:spPr>
          <a:xfrm>
            <a:off x="5754103" y="952667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B4D19361-BD67-43C7-8549-267D5644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537" y="3609975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B59EDB05-D003-49CD-9E83-55FD66FD9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611" y="3609975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E834A126-FC98-4A3C-BEE5-C393961F7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685" y="3609975"/>
            <a:ext cx="914400" cy="914400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1146F137-66F2-465A-9428-F48B4AAB6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3759" y="3609975"/>
            <a:ext cx="914400" cy="91440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C052D8B4-DA5F-4DA7-A171-FECDFB9D1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537" y="4524375"/>
            <a:ext cx="914400" cy="914400"/>
          </a:xfrm>
          <a:prstGeom prst="rect">
            <a:avLst/>
          </a:prstGeom>
        </p:spPr>
      </p:pic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B5E31461-4DCC-488D-8201-264B6160D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7069" y="4524375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A26226B5-2F7D-46FA-AEFD-49FFEBF45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5414" y="4524375"/>
            <a:ext cx="914400" cy="914400"/>
          </a:xfrm>
          <a:prstGeom prst="rect">
            <a:avLst/>
          </a:prstGeom>
        </p:spPr>
      </p:pic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52F24E4D-A366-4372-BD66-6040E26A1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1337" y="4524375"/>
            <a:ext cx="914400" cy="914400"/>
          </a:xfrm>
          <a:prstGeom prst="rect">
            <a:avLst/>
          </a:prstGeom>
        </p:spPr>
      </p:pic>
      <p:pic>
        <p:nvPicPr>
          <p:cNvPr id="18" name="그래픽 17" descr="상점">
            <a:extLst>
              <a:ext uri="{FF2B5EF4-FFF2-40B4-BE49-F238E27FC236}">
                <a16:creationId xmlns:a16="http://schemas.microsoft.com/office/drawing/2014/main" id="{6775AB86-529E-4369-984A-F74FED8BD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0970" y="2790825"/>
            <a:ext cx="17771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46419 -0.0150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95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2BC6-E043-4705-9AB9-9DB1070E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54" y="4419766"/>
            <a:ext cx="2398295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Smoking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세면대">
            <a:extLst>
              <a:ext uri="{FF2B5EF4-FFF2-40B4-BE49-F238E27FC236}">
                <a16:creationId xmlns:a16="http://schemas.microsoft.com/office/drawing/2014/main" id="{BBB703C6-9F06-4F5C-B137-0B95E8FA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207" y="1918535"/>
            <a:ext cx="1820779" cy="1820779"/>
          </a:xfrm>
          <a:prstGeom prst="rect">
            <a:avLst/>
          </a:prstGeom>
        </p:spPr>
      </p:pic>
      <p:pic>
        <p:nvPicPr>
          <p:cNvPr id="6" name="그래픽 5" descr="흡연">
            <a:extLst>
              <a:ext uri="{FF2B5EF4-FFF2-40B4-BE49-F238E27FC236}">
                <a16:creationId xmlns:a16="http://schemas.microsoft.com/office/drawing/2014/main" id="{AE4E07CD-F188-4D05-BBA7-424AFF7CA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213" y="1918536"/>
            <a:ext cx="1820778" cy="182077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B3F2A7F-FF63-4F8D-916E-A37A1FE2BA53}"/>
              </a:ext>
            </a:extLst>
          </p:cNvPr>
          <p:cNvSpPr txBox="1">
            <a:spLocks/>
          </p:cNvSpPr>
          <p:nvPr/>
        </p:nvSpPr>
        <p:spPr>
          <a:xfrm>
            <a:off x="7805988" y="4419766"/>
            <a:ext cx="2398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Toilet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자">
            <a:extLst>
              <a:ext uri="{FF2B5EF4-FFF2-40B4-BE49-F238E27FC236}">
                <a16:creationId xmlns:a16="http://schemas.microsoft.com/office/drawing/2014/main" id="{4585A14B-9446-4DF0-B8A3-2B39FF13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4C6F90-23B3-44B1-8AA2-39DC2FBF6656}"/>
              </a:ext>
            </a:extLst>
          </p:cNvPr>
          <p:cNvSpPr txBox="1">
            <a:spLocks/>
          </p:cNvSpPr>
          <p:nvPr/>
        </p:nvSpPr>
        <p:spPr>
          <a:xfrm>
            <a:off x="5743575" y="965200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DFA69AA3-C501-4E91-930F-025C8AD41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3264" y="4163723"/>
            <a:ext cx="1507958" cy="15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8984 -0.01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3AC1-8511-4A96-868C-1BE1500A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11" y="4921254"/>
            <a:ext cx="1810966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PRINT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정의의 저울">
            <a:extLst>
              <a:ext uri="{FF2B5EF4-FFF2-40B4-BE49-F238E27FC236}">
                <a16:creationId xmlns:a16="http://schemas.microsoft.com/office/drawing/2014/main" id="{583A1E69-AD07-4A2D-B572-1EB9FC78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560" y="1600200"/>
            <a:ext cx="1688838" cy="1688838"/>
          </a:xfrm>
          <a:prstGeom prst="rect">
            <a:avLst/>
          </a:prstGeom>
        </p:spPr>
      </p:pic>
      <p:pic>
        <p:nvPicPr>
          <p:cNvPr id="6" name="그래픽 5" descr="웹 캠">
            <a:extLst>
              <a:ext uri="{FF2B5EF4-FFF2-40B4-BE49-F238E27FC236}">
                <a16:creationId xmlns:a16="http://schemas.microsoft.com/office/drawing/2014/main" id="{81FD4CDD-03F6-4893-B807-3C53BA1AD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8637" y="3255168"/>
            <a:ext cx="1757363" cy="1757363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1C578ECA-8433-4B24-B0F0-66A78B9A7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250" y="1832903"/>
            <a:ext cx="1456135" cy="145613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6A358E2-48A3-4A0A-B203-CE8580EC5CF8}"/>
              </a:ext>
            </a:extLst>
          </p:cNvPr>
          <p:cNvSpPr txBox="1">
            <a:spLocks/>
          </p:cNvSpPr>
          <p:nvPr/>
        </p:nvSpPr>
        <p:spPr>
          <a:xfrm>
            <a:off x="9658552" y="274637"/>
            <a:ext cx="23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WEIGHT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B7EB703-C6AF-4FF1-A637-8191501596AD}"/>
              </a:ext>
            </a:extLst>
          </p:cNvPr>
          <p:cNvSpPr txBox="1">
            <a:spLocks/>
          </p:cNvSpPr>
          <p:nvPr/>
        </p:nvSpPr>
        <p:spPr>
          <a:xfrm>
            <a:off x="428017" y="4895850"/>
            <a:ext cx="2600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CAMERA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64A3AF1-5D08-4FEC-BB63-62659FD6A3BF}"/>
              </a:ext>
            </a:extLst>
          </p:cNvPr>
          <p:cNvSpPr txBox="1">
            <a:spLocks/>
          </p:cNvSpPr>
          <p:nvPr/>
        </p:nvSpPr>
        <p:spPr>
          <a:xfrm>
            <a:off x="428017" y="274637"/>
            <a:ext cx="3090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EMPLOYEE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팩스">
            <a:extLst>
              <a:ext uri="{FF2B5EF4-FFF2-40B4-BE49-F238E27FC236}">
                <a16:creationId xmlns:a16="http://schemas.microsoft.com/office/drawing/2014/main" id="{2F55D47D-1BE1-45C7-AF99-2ED9C88AF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1534" y="3568963"/>
            <a:ext cx="1352291" cy="1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A8EB-893B-43AF-92CD-461A58B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7" y="831850"/>
            <a:ext cx="4733925" cy="3273425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Berlin Sans FB Demi" panose="020E0802020502020306" pitchFamily="34" charset="0"/>
              </a:rPr>
              <a:t>보완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latin typeface="Berlin Sans FB Demi" panose="020E0802020502020306" pitchFamily="34" charset="0"/>
              </a:rPr>
              <a:t>Supplementation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5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1F64-4CB3-4104-9484-18FB4AD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8900" dirty="0">
                <a:latin typeface="Berlin Sans FB Demi" panose="020E0802020502020306" pitchFamily="34" charset="0"/>
              </a:rPr>
              <a:t>R F I D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effectLst/>
                <a:latin typeface="Berlin Sans FB Demi" panose="020E0802020502020306" pitchFamily="34" charset="0"/>
              </a:rPr>
              <a:t>radio frequency identification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5BA4F-52C2-4AB9-84BD-AC9671C4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34290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3A51-50C1-447C-94AF-79BFFE7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42" y="622301"/>
            <a:ext cx="4786313" cy="1539874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Solution is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F740-F289-4FA9-8826-F86671F8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38425"/>
            <a:ext cx="2162175" cy="2114550"/>
          </a:xfrm>
          <a:prstGeom prst="rect">
            <a:avLst/>
          </a:prstGeom>
        </p:spPr>
      </p:pic>
      <p:pic>
        <p:nvPicPr>
          <p:cNvPr id="5" name="그래픽 4" descr="커피">
            <a:extLst>
              <a:ext uri="{FF2B5EF4-FFF2-40B4-BE49-F238E27FC236}">
                <a16:creationId xmlns:a16="http://schemas.microsoft.com/office/drawing/2014/main" id="{DA50FC85-8DE7-49A5-984E-01F8E3CB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988" y="2571750"/>
            <a:ext cx="2181225" cy="2181225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51937B5-0D49-457C-96A8-A490F335A2BA}"/>
              </a:ext>
            </a:extLst>
          </p:cNvPr>
          <p:cNvSpPr/>
          <p:nvPr/>
        </p:nvSpPr>
        <p:spPr>
          <a:xfrm>
            <a:off x="5638800" y="3048000"/>
            <a:ext cx="1371600" cy="1295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77EC4B-00C8-45F1-A87D-049968BC03BD}"/>
              </a:ext>
            </a:extLst>
          </p:cNvPr>
          <p:cNvSpPr txBox="1">
            <a:spLocks/>
          </p:cNvSpPr>
          <p:nvPr/>
        </p:nvSpPr>
        <p:spPr>
          <a:xfrm>
            <a:off x="4891087" y="5213351"/>
            <a:ext cx="2714625" cy="15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Berlin Sans FB Demi" panose="020E0802020502020306" pitchFamily="34" charset="0"/>
              </a:rPr>
              <a:t>ADD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5992E3-5E40-4D86-99DC-90EDFD42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243013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9A89D-58A2-40D7-AC50-6D306308F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0" y="1243013"/>
            <a:ext cx="2043773" cy="2143124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A0F92145-D250-44D0-96D6-64D7B5615A2B}"/>
              </a:ext>
            </a:extLst>
          </p:cNvPr>
          <p:cNvSpPr/>
          <p:nvPr/>
        </p:nvSpPr>
        <p:spPr>
          <a:xfrm>
            <a:off x="2671102" y="3552825"/>
            <a:ext cx="2143125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RFID</a:t>
            </a:r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52B6795-9404-4CD9-809B-B29DBB418068}"/>
              </a:ext>
            </a:extLst>
          </p:cNvPr>
          <p:cNvSpPr/>
          <p:nvPr/>
        </p:nvSpPr>
        <p:spPr>
          <a:xfrm>
            <a:off x="7658100" y="3552825"/>
            <a:ext cx="2043773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</a:p>
          <a:p>
            <a:pPr algn="ctr"/>
            <a:r>
              <a:rPr lang="ko-KR" altLang="en-US" dirty="0"/>
              <a:t>칩</a:t>
            </a:r>
          </a:p>
        </p:txBody>
      </p:sp>
      <p:pic>
        <p:nvPicPr>
          <p:cNvPr id="12" name="그래픽 11" descr="음성">
            <a:extLst>
              <a:ext uri="{FF2B5EF4-FFF2-40B4-BE49-F238E27FC236}">
                <a16:creationId xmlns:a16="http://schemas.microsoft.com/office/drawing/2014/main" id="{90243A59-0A0D-4DF5-930E-E4142C3AA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1625" y="1754982"/>
            <a:ext cx="1428750" cy="914400"/>
          </a:xfrm>
          <a:prstGeom prst="rect">
            <a:avLst/>
          </a:prstGeom>
        </p:spPr>
      </p:pic>
      <p:pic>
        <p:nvPicPr>
          <p:cNvPr id="14" name="그래픽 13" descr="재생">
            <a:extLst>
              <a:ext uri="{FF2B5EF4-FFF2-40B4-BE49-F238E27FC236}">
                <a16:creationId xmlns:a16="http://schemas.microsoft.com/office/drawing/2014/main" id="{1527EF5B-5602-4E76-831A-AD6558E41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6" name="그래픽 15" descr="금전 등록기">
            <a:extLst>
              <a:ext uri="{FF2B5EF4-FFF2-40B4-BE49-F238E27FC236}">
                <a16:creationId xmlns:a16="http://schemas.microsoft.com/office/drawing/2014/main" id="{BEA7AC01-F3AB-4E52-817D-224BA831C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4588" y="494823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38D5C157-CA60-4D39-B09A-93D8B696E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50" y="4948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0" y="436146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15981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0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8594-9898-4BC1-93CC-BE9C6D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97" y="5381625"/>
            <a:ext cx="619125" cy="795338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탁자와 의자">
            <a:extLst>
              <a:ext uri="{FF2B5EF4-FFF2-40B4-BE49-F238E27FC236}">
                <a16:creationId xmlns:a16="http://schemas.microsoft.com/office/drawing/2014/main" id="{FFF9A4C7-C161-4FB6-9027-398A577A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834" y="4041471"/>
            <a:ext cx="1530002" cy="1530002"/>
          </a:xfrm>
          <a:prstGeom prst="rect">
            <a:avLst/>
          </a:prstGeom>
        </p:spPr>
      </p:pic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3B08681D-44BC-48B6-91B5-8F42ABDE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2611" y="3952093"/>
            <a:ext cx="1530002" cy="1530002"/>
          </a:xfrm>
          <a:prstGeom prst="rect">
            <a:avLst/>
          </a:prstGeom>
        </p:spPr>
      </p:pic>
      <p:pic>
        <p:nvPicPr>
          <p:cNvPr id="6" name="그래픽 5" descr="탁자와 의자">
            <a:extLst>
              <a:ext uri="{FF2B5EF4-FFF2-40B4-BE49-F238E27FC236}">
                <a16:creationId xmlns:a16="http://schemas.microsoft.com/office/drawing/2014/main" id="{D7220EC0-EA6E-4574-8F40-1ED71763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388" y="3927171"/>
            <a:ext cx="1530002" cy="1530002"/>
          </a:xfrm>
          <a:prstGeom prst="rect">
            <a:avLst/>
          </a:prstGeom>
        </p:spPr>
      </p:pic>
      <p:pic>
        <p:nvPicPr>
          <p:cNvPr id="7" name="그래픽 6" descr="탁자와 의자">
            <a:extLst>
              <a:ext uri="{FF2B5EF4-FFF2-40B4-BE49-F238E27FC236}">
                <a16:creationId xmlns:a16="http://schemas.microsoft.com/office/drawing/2014/main" id="{BC0F8195-E8D2-4209-99E2-8034127D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365" y="3927171"/>
            <a:ext cx="1530002" cy="15300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1A8D474-75FA-41DD-9931-9453497761D0}"/>
              </a:ext>
            </a:extLst>
          </p:cNvPr>
          <p:cNvSpPr txBox="1">
            <a:spLocks/>
          </p:cNvSpPr>
          <p:nvPr/>
        </p:nvSpPr>
        <p:spPr>
          <a:xfrm>
            <a:off x="4338050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B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5EBDFF-E0BB-4CB7-BEC8-39CAC53686DB}"/>
              </a:ext>
            </a:extLst>
          </p:cNvPr>
          <p:cNvSpPr txBox="1">
            <a:spLocks/>
          </p:cNvSpPr>
          <p:nvPr/>
        </p:nvSpPr>
        <p:spPr>
          <a:xfrm>
            <a:off x="7234826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F09448-9399-4FC1-B32C-11801368258E}"/>
              </a:ext>
            </a:extLst>
          </p:cNvPr>
          <p:cNvSpPr txBox="1">
            <a:spLocks/>
          </p:cNvSpPr>
          <p:nvPr/>
        </p:nvSpPr>
        <p:spPr>
          <a:xfrm>
            <a:off x="10155803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D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17324-8271-4BEF-ABAD-8C576DB8538A}"/>
              </a:ext>
            </a:extLst>
          </p:cNvPr>
          <p:cNvSpPr txBox="1">
            <a:spLocks/>
          </p:cNvSpPr>
          <p:nvPr/>
        </p:nvSpPr>
        <p:spPr>
          <a:xfrm>
            <a:off x="4184180" y="388143"/>
            <a:ext cx="3823637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ffectLst/>
                <a:latin typeface="Berlin Sans FB Demi" panose="020E0802020502020306" pitchFamily="34" charset="0"/>
              </a:rPr>
              <a:t>Seat movement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커피">
            <a:extLst>
              <a:ext uri="{FF2B5EF4-FFF2-40B4-BE49-F238E27FC236}">
                <a16:creationId xmlns:a16="http://schemas.microsoft.com/office/drawing/2014/main" id="{75F22E31-1B0A-42F1-9F14-7C4A195CD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4422" y="1667674"/>
            <a:ext cx="1123151" cy="1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36 0.22245 C -0.33503 0.20347 -0.32383 0.18542 -0.30169 0.18542 C -0.27656 0.18542 -0.26823 0.20347 -0.2599 0.22245 C -0.2487 0.24352 -0.24023 0.26435 -0.21237 0.26435 C -0.18724 0.26435 -0.17891 0.24352 -0.16771 0.22245 C -0.16224 0.20347 -0.15091 0.18542 -0.12591 0.18542 C -0.10378 0.18542 -0.09245 0.20347 -0.08411 0.22245 C -0.07578 0.24352 -0.06445 0.26435 -0.03945 0.26435 C -0.01445 0.26435 0.00521 0.22245 0.00521 0.22269 C 0.01354 0.20347 0.02188 0.18542 0.04701 0.18542 C 0.07201 0.18542 0.08034 0.20347 0.08867 0.22245 C 0.1 0.24352 0.10833 0.26435 0.13633 0.26435 C 0.16133 0.26435 0.16966 0.24352 0.17813 0.22245 C 0.18932 0.20347 0.19766 0.18542 0.22279 0.18542 C 0.24492 0.18542 0.25612 0.20347 0.26445 0.22245 C 0.27292 0.24352 0.28411 0.26435 0.30911 0.26435 C 0.33424 0.26435 0.34258 0.24352 0.35391 0.22245 " pathEditMode="relative" rAng="0" ptsTypes="AAAAAAAAAAAAAAA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0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8052-22F8-4B47-AA2C-7A7D43A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241425"/>
            <a:ext cx="4267200" cy="2187575"/>
          </a:xfrm>
        </p:spPr>
        <p:txBody>
          <a:bodyPr/>
          <a:lstStyle/>
          <a:p>
            <a:pPr algn="ctr"/>
            <a:r>
              <a:rPr lang="ko-KR" altLang="en-US" sz="6000" b="1" dirty="0"/>
              <a:t>구현</a:t>
            </a:r>
            <a:br>
              <a:rPr lang="en-US" altLang="ko-KR" dirty="0"/>
            </a:br>
            <a:r>
              <a:rPr lang="en-US" altLang="ko-KR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Realization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90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810C-1A99-4655-A2BA-CD44C4D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84" y="825414"/>
            <a:ext cx="2342694" cy="1206500"/>
          </a:xfrm>
        </p:spPr>
        <p:txBody>
          <a:bodyPr/>
          <a:lstStyle/>
          <a:p>
            <a:r>
              <a:rPr lang="en-US" altLang="ko-KR" b="1" dirty="0">
                <a:latin typeface="Berlin Sans FB Demi" panose="020E0802020502020306" pitchFamily="34" charset="0"/>
              </a:rPr>
              <a:t>Arduino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A52DE37-B384-4C67-BD51-7B61B4CF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87" y="2168308"/>
            <a:ext cx="3375764" cy="337576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EC2D800-7992-46B2-A54F-32D9C5BA7BE6}"/>
              </a:ext>
            </a:extLst>
          </p:cNvPr>
          <p:cNvSpPr txBox="1">
            <a:spLocks/>
          </p:cNvSpPr>
          <p:nvPr/>
        </p:nvSpPr>
        <p:spPr>
          <a:xfrm>
            <a:off x="7798154" y="825414"/>
            <a:ext cx="2859229" cy="1206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Berlin Sans FB Demi" panose="020E0802020502020306" pitchFamily="34" charset="0"/>
              </a:rPr>
              <a:t>Processing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심장 박동">
            <a:extLst>
              <a:ext uri="{FF2B5EF4-FFF2-40B4-BE49-F238E27FC236}">
                <a16:creationId xmlns:a16="http://schemas.microsoft.com/office/drawing/2014/main" id="{B9A918C7-15F8-46E4-A88D-0BF92B3E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895600"/>
            <a:ext cx="1828800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402634-EF6A-46F1-ABF2-9FF50C8E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27" y="2168308"/>
            <a:ext cx="3301408" cy="33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BFC1-C832-42B0-888C-63CD76AA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60551"/>
            <a:ext cx="4629150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Arduino RFID Set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395DD467-A38A-424F-A435-E1C8B640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1697831"/>
            <a:ext cx="3462338" cy="34623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D01EA7-AF3D-41A8-BA8D-776D947A160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00B14249-AA78-431C-8D6F-8AC6CA61A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9" y="2005011"/>
            <a:ext cx="3850482" cy="308345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10855C9-9A15-4A48-A0D9-84CC83DC6C4B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1" name="그림 1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7CC1B2E2-FAF7-436F-B58A-03AF90FCC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60" y="2005010"/>
            <a:ext cx="4054079" cy="3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24172-B218-40A8-95C0-8AF192DE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67" y="1899892"/>
            <a:ext cx="6639176" cy="4737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79B87-B3B3-4C6C-8FD8-51E024942D99}"/>
              </a:ext>
            </a:extLst>
          </p:cNvPr>
          <p:cNvSpPr txBox="1"/>
          <p:nvPr/>
        </p:nvSpPr>
        <p:spPr>
          <a:xfrm>
            <a:off x="4170071" y="729417"/>
            <a:ext cx="364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Berlin Sans FB Demi" panose="020E0802020502020306" pitchFamily="34" charset="0"/>
              </a:rPr>
              <a:t>Processing</a:t>
            </a:r>
            <a:endParaRPr lang="ko-KR" altLang="en-US" sz="5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58716B-DFB5-4A19-8811-AA9CA744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86" y="1640306"/>
            <a:ext cx="6419850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2FB629-F4F0-4176-9F27-FCB1481E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86" y="3429000"/>
            <a:ext cx="6419850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F9A9C-170D-49B8-AD07-23335CC1AEFD}"/>
              </a:ext>
            </a:extLst>
          </p:cNvPr>
          <p:cNvSpPr txBox="1"/>
          <p:nvPr/>
        </p:nvSpPr>
        <p:spPr>
          <a:xfrm>
            <a:off x="3897605" y="192505"/>
            <a:ext cx="3795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Berlin Sans FB Demi" panose="020E0802020502020306" pitchFamily="34" charset="0"/>
              </a:rPr>
              <a:t>Sketch</a:t>
            </a:r>
            <a:endParaRPr lang="ko-KR" altLang="en-US" sz="9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F86B039-2B06-4C40-9693-3FF8BB1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87183"/>
            <a:ext cx="4267200" cy="2187575"/>
          </a:xfrm>
        </p:spPr>
        <p:txBody>
          <a:bodyPr/>
          <a:lstStyle/>
          <a:p>
            <a:pPr algn="ctr"/>
            <a:r>
              <a:rPr lang="en-US" altLang="ko-KR" sz="6000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Before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1D3F77-B45A-48F2-8E4B-D94525EE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2300453"/>
            <a:ext cx="10756231" cy="28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0757B33-FCD1-4BC6-9157-FF12D99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87183"/>
            <a:ext cx="4267200" cy="2187575"/>
          </a:xfrm>
        </p:spPr>
        <p:txBody>
          <a:bodyPr/>
          <a:lstStyle/>
          <a:p>
            <a:pPr algn="ctr"/>
            <a:r>
              <a:rPr lang="en-US" altLang="ko-KR" sz="6000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After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5FA87B-F434-41A2-B09A-0FB059CB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3" y="2370377"/>
            <a:ext cx="10696074" cy="28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ko-KR" altLang="en-US" sz="8800" b="1" dirty="0"/>
              <a:t>목적</a:t>
            </a:r>
            <a:br>
              <a:rPr lang="en-US" altLang="ko-KR" b="1" dirty="0"/>
            </a:br>
            <a:r>
              <a:rPr lang="en-US" altLang="ko-KR" b="1" dirty="0"/>
              <a:t>Purpose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6D16-6FC7-4108-835B-456178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8" y="85725"/>
            <a:ext cx="3263283" cy="67722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44D2A-996B-4351-BBC2-4DC198B9FEDA}"/>
              </a:ext>
            </a:extLst>
          </p:cNvPr>
          <p:cNvSpPr txBox="1">
            <a:spLocks/>
          </p:cNvSpPr>
          <p:nvPr/>
        </p:nvSpPr>
        <p:spPr>
          <a:xfrm>
            <a:off x="0" y="-29183"/>
            <a:ext cx="12192000" cy="69537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00CF2-A153-473E-A132-00E0A7DA9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36" y="437366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DDF283-29AE-47DF-8927-3796A464A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6" y="437365"/>
            <a:ext cx="1714501" cy="1714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D1696-2854-4EE2-9E76-B75C39CCA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437366"/>
            <a:ext cx="1714500" cy="1714500"/>
          </a:xfrm>
          <a:prstGeom prst="rect">
            <a:avLst/>
          </a:prstGeom>
        </p:spPr>
      </p:pic>
      <p:pic>
        <p:nvPicPr>
          <p:cNvPr id="21" name="그래픽 20" descr="팀">
            <a:extLst>
              <a:ext uri="{FF2B5EF4-FFF2-40B4-BE49-F238E27FC236}">
                <a16:creationId xmlns:a16="http://schemas.microsoft.com/office/drawing/2014/main" id="{7E0557B8-D304-40A5-87AC-FB1748978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0275" y="5125748"/>
            <a:ext cx="914400" cy="914400"/>
          </a:xfrm>
          <a:prstGeom prst="rect">
            <a:avLst/>
          </a:prstGeom>
        </p:spPr>
      </p:pic>
      <p:pic>
        <p:nvPicPr>
          <p:cNvPr id="22" name="그래픽 21" descr="팀">
            <a:extLst>
              <a:ext uri="{FF2B5EF4-FFF2-40B4-BE49-F238E27FC236}">
                <a16:creationId xmlns:a16="http://schemas.microsoft.com/office/drawing/2014/main" id="{CE3690C4-5663-4921-A662-EE8F46AFE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485" y="5125748"/>
            <a:ext cx="914400" cy="914400"/>
          </a:xfrm>
          <a:prstGeom prst="rect">
            <a:avLst/>
          </a:prstGeom>
        </p:spPr>
      </p:pic>
      <p:pic>
        <p:nvPicPr>
          <p:cNvPr id="23" name="그래픽 22" descr="팀">
            <a:extLst>
              <a:ext uri="{FF2B5EF4-FFF2-40B4-BE49-F238E27FC236}">
                <a16:creationId xmlns:a16="http://schemas.microsoft.com/office/drawing/2014/main" id="{54EB7C57-AFB0-4DEA-A20C-1C29FDD5A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3380" y="5125748"/>
            <a:ext cx="914400" cy="914400"/>
          </a:xfrm>
          <a:prstGeom prst="rect">
            <a:avLst/>
          </a:prstGeom>
        </p:spPr>
      </p:pic>
      <p:pic>
        <p:nvPicPr>
          <p:cNvPr id="24" name="그래픽 23" descr="팀">
            <a:extLst>
              <a:ext uri="{FF2B5EF4-FFF2-40B4-BE49-F238E27FC236}">
                <a16:creationId xmlns:a16="http://schemas.microsoft.com/office/drawing/2014/main" id="{53D6130C-22EA-40E7-AA0A-5FC0A4526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5243" y="5116752"/>
            <a:ext cx="914400" cy="914400"/>
          </a:xfrm>
          <a:prstGeom prst="rect">
            <a:avLst/>
          </a:prstGeom>
        </p:spPr>
      </p:pic>
      <p:pic>
        <p:nvPicPr>
          <p:cNvPr id="25" name="그래픽 24" descr="팀">
            <a:extLst>
              <a:ext uri="{FF2B5EF4-FFF2-40B4-BE49-F238E27FC236}">
                <a16:creationId xmlns:a16="http://schemas.microsoft.com/office/drawing/2014/main" id="{D183D370-6BBD-43BB-8AAD-35EE52DE7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3822" y="5125748"/>
            <a:ext cx="914400" cy="914400"/>
          </a:xfrm>
          <a:prstGeom prst="rect">
            <a:avLst/>
          </a:prstGeom>
        </p:spPr>
      </p:pic>
      <p:pic>
        <p:nvPicPr>
          <p:cNvPr id="26" name="그래픽 25" descr="팀">
            <a:extLst>
              <a:ext uri="{FF2B5EF4-FFF2-40B4-BE49-F238E27FC236}">
                <a16:creationId xmlns:a16="http://schemas.microsoft.com/office/drawing/2014/main" id="{97C2ABF1-5C30-4E11-ACDF-F414A7741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2132" y="5116752"/>
            <a:ext cx="914400" cy="914400"/>
          </a:xfrm>
          <a:prstGeom prst="rect">
            <a:avLst/>
          </a:prstGeom>
        </p:spPr>
      </p:pic>
      <p:pic>
        <p:nvPicPr>
          <p:cNvPr id="27" name="그래픽 26" descr="팀">
            <a:extLst>
              <a:ext uri="{FF2B5EF4-FFF2-40B4-BE49-F238E27FC236}">
                <a16:creationId xmlns:a16="http://schemas.microsoft.com/office/drawing/2014/main" id="{7163C0F9-864E-4B16-A566-3DE0F8C5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0711" y="5116752"/>
            <a:ext cx="914400" cy="914400"/>
          </a:xfrm>
          <a:prstGeom prst="rect">
            <a:avLst/>
          </a:prstGeom>
        </p:spPr>
      </p:pic>
      <p:pic>
        <p:nvPicPr>
          <p:cNvPr id="28" name="그래픽 27" descr="팀">
            <a:extLst>
              <a:ext uri="{FF2B5EF4-FFF2-40B4-BE49-F238E27FC236}">
                <a16:creationId xmlns:a16="http://schemas.microsoft.com/office/drawing/2014/main" id="{59326B92-470E-4395-AE82-BF8407F6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2503507"/>
            <a:ext cx="914400" cy="914400"/>
          </a:xfrm>
          <a:prstGeom prst="rect">
            <a:avLst/>
          </a:prstGeom>
        </p:spPr>
      </p:pic>
      <p:pic>
        <p:nvPicPr>
          <p:cNvPr id="29" name="그래픽 28" descr="팀">
            <a:extLst>
              <a:ext uri="{FF2B5EF4-FFF2-40B4-BE49-F238E27FC236}">
                <a16:creationId xmlns:a16="http://schemas.microsoft.com/office/drawing/2014/main" id="{C5B1E207-6046-4826-906B-DB56B3E4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872" y="2503507"/>
            <a:ext cx="914400" cy="914400"/>
          </a:xfrm>
          <a:prstGeom prst="rect">
            <a:avLst/>
          </a:prstGeom>
        </p:spPr>
      </p:pic>
      <p:pic>
        <p:nvPicPr>
          <p:cNvPr id="30" name="그래픽 29" descr="팀">
            <a:extLst>
              <a:ext uri="{FF2B5EF4-FFF2-40B4-BE49-F238E27FC236}">
                <a16:creationId xmlns:a16="http://schemas.microsoft.com/office/drawing/2014/main" id="{F1092F8A-5D98-4A5B-82DF-7A1569B4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377" y="2535452"/>
            <a:ext cx="914400" cy="914400"/>
          </a:xfrm>
          <a:prstGeom prst="rect">
            <a:avLst/>
          </a:prstGeom>
        </p:spPr>
      </p:pic>
      <p:pic>
        <p:nvPicPr>
          <p:cNvPr id="31" name="그래픽 30" descr="팀">
            <a:extLst>
              <a:ext uri="{FF2B5EF4-FFF2-40B4-BE49-F238E27FC236}">
                <a16:creationId xmlns:a16="http://schemas.microsoft.com/office/drawing/2014/main" id="{A59C946B-CD17-44B4-9433-C9C7AE29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3777" y="2514600"/>
            <a:ext cx="914400" cy="914400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C96651-D7AB-40A5-BFBC-CFF717471D12}"/>
              </a:ext>
            </a:extLst>
          </p:cNvPr>
          <p:cNvSpPr/>
          <p:nvPr/>
        </p:nvSpPr>
        <p:spPr>
          <a:xfrm>
            <a:off x="4818887" y="3784060"/>
            <a:ext cx="2636196" cy="7372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F085-B6A5-4C05-8961-31F6762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81" y="402703"/>
            <a:ext cx="5552162" cy="1325563"/>
          </a:xfrm>
        </p:spPr>
        <p:txBody>
          <a:bodyPr/>
          <a:lstStyle/>
          <a:p>
            <a:pPr algn="ctr"/>
            <a:r>
              <a:rPr lang="en-US" altLang="ko-KR" dirty="0">
                <a:effectLst/>
                <a:latin typeface="Berlin Sans FB Demi" panose="020E0802020502020306" pitchFamily="34" charset="0"/>
              </a:rPr>
              <a:t>Recognition </a:t>
            </a:r>
            <a:br>
              <a:rPr lang="en-US" altLang="ko-KR" dirty="0">
                <a:effectLst/>
                <a:latin typeface="Berlin Sans FB Demi" panose="020E0802020502020306" pitchFamily="34" charset="0"/>
              </a:rPr>
            </a:b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인  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DA4E6B7F-8D3D-4325-BD90-A273A54F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219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92D41C8A-D90B-49E5-BD30-D0BC00F49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786" y="3429000"/>
            <a:ext cx="914400" cy="914400"/>
          </a:xfrm>
          <a:prstGeom prst="rect">
            <a:avLst/>
          </a:prstGeom>
        </p:spPr>
      </p:pic>
      <p:pic>
        <p:nvPicPr>
          <p:cNvPr id="8" name="그래픽 7" descr="탁자와 의자">
            <a:extLst>
              <a:ext uri="{FF2B5EF4-FFF2-40B4-BE49-F238E27FC236}">
                <a16:creationId xmlns:a16="http://schemas.microsoft.com/office/drawing/2014/main" id="{7C31D325-F96D-4E99-A1B4-8AEEE823C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9353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C32F8-027D-41F2-A4A7-B25DD64B2D6A}"/>
              </a:ext>
            </a:extLst>
          </p:cNvPr>
          <p:cNvSpPr/>
          <p:nvPr/>
        </p:nvSpPr>
        <p:spPr>
          <a:xfrm>
            <a:off x="5295122" y="2804193"/>
            <a:ext cx="126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Berlin Sans FB Demi" panose="020E0802020502020306" pitchFamily="34" charset="0"/>
              </a:rPr>
              <a:t>MOVE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en-US" altLang="ko-KR" dirty="0">
                <a:latin typeface="Berlin Sans FB Demi" panose="020E0802020502020306" pitchFamily="34" charset="0"/>
              </a:rPr>
              <a:t>WHY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4D19-265E-4BFA-9F21-8C58019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769"/>
            <a:ext cx="12192000" cy="22198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실시간 빈 좌석과 위치 파악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353DB17-8C66-4885-ADC3-29484D927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2937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불필요한 시간낭비 및 동선 해소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13671D-793F-491B-A6D6-6A82F8CF7E3E}"/>
              </a:ext>
            </a:extLst>
          </p:cNvPr>
          <p:cNvSpPr txBox="1">
            <a:spLocks/>
          </p:cNvSpPr>
          <p:nvPr/>
        </p:nvSpPr>
        <p:spPr>
          <a:xfrm>
            <a:off x="0" y="4513634"/>
            <a:ext cx="12192000" cy="2344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자동화로 인한 회전율 상승</a:t>
            </a:r>
          </a:p>
        </p:txBody>
      </p:sp>
    </p:spTree>
    <p:extLst>
      <p:ext uri="{BB962C8B-B14F-4D97-AF65-F5344CB8AC3E}">
        <p14:creationId xmlns:p14="http://schemas.microsoft.com/office/powerpoint/2010/main" val="2576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9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7317-62BB-44F5-8BCD-EAC71DC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184275"/>
            <a:ext cx="5276850" cy="3321050"/>
          </a:xfrm>
        </p:spPr>
        <p:txBody>
          <a:bodyPr/>
          <a:lstStyle/>
          <a:p>
            <a:pPr algn="ctr"/>
            <a:r>
              <a:rPr lang="ko-KR" altLang="en-US" sz="6000" b="1" dirty="0"/>
              <a:t>문제점</a:t>
            </a:r>
            <a:br>
              <a:rPr lang="en-US" altLang="ko-KR" b="1" dirty="0"/>
            </a:br>
            <a:r>
              <a:rPr lang="en-US" altLang="ko-KR" b="1" dirty="0"/>
              <a:t>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8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656</Words>
  <Application>Microsoft Office PowerPoint</Application>
  <PresentationFormat>와이드스크린</PresentationFormat>
  <Paragraphs>144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Aharoni</vt:lpstr>
      <vt:lpstr>Arial</vt:lpstr>
      <vt:lpstr>Berlin Sans FB Demi</vt:lpstr>
      <vt:lpstr>Office 테마</vt:lpstr>
      <vt:lpstr>HACKATHON  TEAM IT그것</vt:lpstr>
      <vt:lpstr>목적</vt:lpstr>
      <vt:lpstr>목적 Purpose </vt:lpstr>
      <vt:lpstr>목적 Object</vt:lpstr>
      <vt:lpstr>Recognition  인  식</vt:lpstr>
      <vt:lpstr>WHY </vt:lpstr>
      <vt:lpstr>실시간 빈 좌석과 위치 파악</vt:lpstr>
      <vt:lpstr>목적</vt:lpstr>
      <vt:lpstr>문제점 Problem</vt:lpstr>
      <vt:lpstr>WHAT</vt:lpstr>
      <vt:lpstr>PowerPoint 프레젠테이션</vt:lpstr>
      <vt:lpstr>Smoking</vt:lpstr>
      <vt:lpstr>PowerPoint 프레젠테이션</vt:lpstr>
      <vt:lpstr>PRINT</vt:lpstr>
      <vt:lpstr>목적</vt:lpstr>
      <vt:lpstr>보완 Supplementation</vt:lpstr>
      <vt:lpstr>R F I D radio frequency identification</vt:lpstr>
      <vt:lpstr>Solution is</vt:lpstr>
      <vt:lpstr>PowerPoint 프레젠테이션</vt:lpstr>
      <vt:lpstr>A</vt:lpstr>
      <vt:lpstr>목적</vt:lpstr>
      <vt:lpstr>구현 Realization</vt:lpstr>
      <vt:lpstr>Arduino</vt:lpstr>
      <vt:lpstr>Arduino RFID Set</vt:lpstr>
      <vt:lpstr>PowerPoint 프레젠테이션</vt:lpstr>
      <vt:lpstr>PowerPoint 프레젠테이션</vt:lpstr>
      <vt:lpstr>Before</vt:lpstr>
      <vt:lpstr>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 IT(그것)</dc:title>
  <dc:creator>dlehdtn8996@naver.com</dc:creator>
  <cp:lastModifiedBy>정 재민</cp:lastModifiedBy>
  <cp:revision>36</cp:revision>
  <dcterms:created xsi:type="dcterms:W3CDTF">2018-11-16T07:29:18Z</dcterms:created>
  <dcterms:modified xsi:type="dcterms:W3CDTF">2018-11-17T09:00:09Z</dcterms:modified>
</cp:coreProperties>
</file>