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5" r:id="rId6"/>
    <p:sldId id="267" r:id="rId7"/>
    <p:sldId id="277" r:id="rId8"/>
    <p:sldId id="264" r:id="rId9"/>
    <p:sldId id="268" r:id="rId10"/>
    <p:sldId id="270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62" r:id="rId19"/>
  </p:sldIdLst>
  <p:sldSz cx="18288000" cy="10287000"/>
  <p:notesSz cx="10287000" cy="18288000"/>
  <p:embeddedFontLst>
    <p:embeddedFont>
      <p:font typeface="Malgun Gothic" panose="020B0503020000020004" pitchFamily="50" charset="-127"/>
      <p:regular r:id="rId20"/>
      <p:bold r:id="rId21"/>
    </p:embeddedFont>
    <p:embeddedFont>
      <p:font typeface="함초롬돋움" panose="020B0604000101010101" pitchFamily="50" charset="-127"/>
      <p:regular r:id="rId22"/>
      <p:bold r:id="rId23"/>
    </p:embeddedFont>
    <p:embeddedFont>
      <p:font typeface="Arial Rounded MT Bold" panose="020F0704030504030204" pitchFamily="3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Dubai Medium" panose="020B0603030403030204" pitchFamily="34" charset="-78"/>
      <p:regular r:id="rId29"/>
    </p:embeddedFont>
    <p:embeddedFont>
      <p:font typeface="잘풀리는오늘 Medium" panose="02020603020101020101" pitchFamily="18" charset="-127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20" autoAdjust="0"/>
  </p:normalViewPr>
  <p:slideViewPr>
    <p:cSldViewPr>
      <p:cViewPr varScale="1">
        <p:scale>
          <a:sx n="53" d="100"/>
          <a:sy n="53" d="100"/>
        </p:scale>
        <p:origin x="2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A7012E4-580A-4384-8762-D3109E1A6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47900"/>
            <a:ext cx="5867400" cy="4641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5E7BA3-B570-42A6-8D4F-DB6EAD2FC95F}"/>
              </a:ext>
            </a:extLst>
          </p:cNvPr>
          <p:cNvSpPr txBox="1"/>
          <p:nvPr/>
        </p:nvSpPr>
        <p:spPr>
          <a:xfrm>
            <a:off x="457200" y="34290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</a:rPr>
              <a:t>PORTFOLIO</a:t>
            </a:r>
            <a:endParaRPr lang="ko-KR" altLang="en-US" sz="5400" dirty="0">
              <a:solidFill>
                <a:schemeClr val="bg1"/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F9F41-2AD1-44AC-AB48-198EE9EDFA4F}"/>
              </a:ext>
            </a:extLst>
          </p:cNvPr>
          <p:cNvSpPr txBox="1"/>
          <p:nvPr/>
        </p:nvSpPr>
        <p:spPr>
          <a:xfrm>
            <a:off x="7239000" y="5792132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COM WORK</a:t>
            </a:r>
            <a:endParaRPr lang="ko-KR" alt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C28DB4-34FC-4B65-BA08-D552A6357203}"/>
              </a:ext>
            </a:extLst>
          </p:cNvPr>
          <p:cNvSpPr txBox="1"/>
          <p:nvPr/>
        </p:nvSpPr>
        <p:spPr>
          <a:xfrm>
            <a:off x="15773400" y="91059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이상욱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48DF5F17-86FD-42A0-8F37-2A2E7D5B4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99269"/>
              </p:ext>
            </p:extLst>
          </p:nvPr>
        </p:nvGraphicFramePr>
        <p:xfrm>
          <a:off x="304800" y="6828277"/>
          <a:ext cx="17754600" cy="2974749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660750993"/>
                    </a:ext>
                  </a:extLst>
                </a:gridCol>
              </a:tblGrid>
              <a:tr h="501406">
                <a:tc gridSpan="2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r>
                        <a:rPr lang="ko-KR" altLang="en-US" sz="1600" b="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 설명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담당 업무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3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개인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회원정보 수정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회원정보 수정 및 탈퇴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이름과 비밀번호를 변경 할 수 있는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회원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탈퇴시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기존 데이터베이스에 있는 모든 데이터가 사라지며 워크스페이스 인원에서 제외 됨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en-US" altLang="ko-KR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TRIGGER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사용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회원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탈퇴시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기존 데이터베이스에 탈퇴할 회원과 관련된 정보를 모두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TRIGGER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로 삭제하는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큰 문제 없이 개발하였음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F8048D5-CFF9-4134-9056-F9D29773597D}"/>
              </a:ext>
            </a:extLst>
          </p:cNvPr>
          <p:cNvSpPr txBox="1"/>
          <p:nvPr/>
        </p:nvSpPr>
        <p:spPr>
          <a:xfrm>
            <a:off x="457200" y="529452"/>
            <a:ext cx="9513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개인 워크스페이스 회원정보 수정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12B7763-2C7D-4E6B-B4AB-BEB1E0CE6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90699"/>
            <a:ext cx="9513054" cy="44196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B1A558-3798-48A2-8E55-9B4A1AD59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529452"/>
            <a:ext cx="4572000" cy="59051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703BB1C-C1F8-4F1D-A9FA-D82495902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9800" y="2400300"/>
            <a:ext cx="4103210" cy="259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4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48DF5F17-86FD-42A0-8F37-2A2E7D5B4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964912"/>
              </p:ext>
            </p:extLst>
          </p:nvPr>
        </p:nvGraphicFramePr>
        <p:xfrm>
          <a:off x="304800" y="6743700"/>
          <a:ext cx="17754600" cy="3534817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660750993"/>
                    </a:ext>
                  </a:extLst>
                </a:gridCol>
              </a:tblGrid>
              <a:tr h="364897">
                <a:tc gridSpan="2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r>
                        <a:rPr lang="ko-KR" altLang="en-US" sz="1600" b="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 설명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담당 업무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9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메인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메인 워크스페이스 창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개인 워크스페이스 목록 창에서 원하는 워크스페이스로 이동한 창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입장 시 현재 해당 하는 워크스페이스 창을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켜놓고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있는 인원들과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실시간 채팅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이 가능하고 채팅내용이 모두 저장되며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어떤 대상이 입장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퇴장 하였는지 확인 할 수 있음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(NodeJS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의 소켓기능을 사용하여 실시간 통신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출근 퇴근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을 찍어 기록을 할 수 있음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출근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/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퇴근 버튼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전자결재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를 관리자에게 요청할 수 있음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전자결재 버튼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내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게시판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으로 이동가능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게시판 버튼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화상회의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가능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화상회의 버튼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관리자는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setting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버튼이 활성화되어 누르면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관리자 페이지로 이동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일반멤버의 경우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탈퇴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버튼이 활성화 되어 탈퇴가능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탈퇴시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워크스페이스내 회원과 관련된 정보 모두 삭제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 TRIGGER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사용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관리자가 게시한 공지사항을 모두 볼 수 있고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클릭시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공지사항 상세내용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을 확인 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이 모든 기능은 워크스페이스 별로 나눠져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출근 퇴근을 찍어 기록하는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전자결재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화상회의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기타 다른 페이지로 이동하는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별로 기록되는 모든 데이터를 분리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  (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별로 고유한 번호를 가지고 모든 관련된 테이블은 이 번호를 사용해 데이       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  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터를 구분함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1.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개발을 하지는 않았지만 실시간 채팅 설계 부분에서 시간이 많이 걸렸음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2.WebSocket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을 </a:t>
                      </a:r>
                      <a:r>
                        <a:rPr lang="en-US" altLang="ko-KR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HandShake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프로토콜 전환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를 통해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Client(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생성자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와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Server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접속을 유지함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(Client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에서 랜덤하게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키값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생성 후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Server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로 통신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3.HandShaking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과정을 통해 연결을 유지해 방화벽 환경에서도 문제가 되지 않음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4.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양방향통신으로 사용자가 요청하지 않아도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다른사용자가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보낸메세지를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서버가 자동응답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C2319434-8535-4B1A-A0CC-5D37C9B41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675809"/>
            <a:ext cx="10472309" cy="49579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8C85DAD-2562-480B-B4FA-F98055A19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0" y="2171786"/>
            <a:ext cx="5403229" cy="44619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0A9DDC-D91C-44AB-8F7A-1B2D22A06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3475" y="142464"/>
            <a:ext cx="3581400" cy="1924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308F65-793D-4A70-BC62-A70B3ADE973A}"/>
              </a:ext>
            </a:extLst>
          </p:cNvPr>
          <p:cNvSpPr txBox="1"/>
          <p:nvPr/>
        </p:nvSpPr>
        <p:spPr>
          <a:xfrm>
            <a:off x="457200" y="529452"/>
            <a:ext cx="9513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메인 워크스페이스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644B92-4D6A-454A-A011-22BF28AC8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964986"/>
            <a:ext cx="3429000" cy="2751125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BE1B012-301B-4435-87B4-61068CD42B8C}"/>
              </a:ext>
            </a:extLst>
          </p:cNvPr>
          <p:cNvSpPr/>
          <p:nvPr/>
        </p:nvSpPr>
        <p:spPr>
          <a:xfrm>
            <a:off x="4402394" y="3646641"/>
            <a:ext cx="381000" cy="4572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22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48DF5F17-86FD-42A0-8F37-2A2E7D5B4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416219"/>
              </p:ext>
            </p:extLst>
          </p:nvPr>
        </p:nvGraphicFramePr>
        <p:xfrm>
          <a:off x="304800" y="6828277"/>
          <a:ext cx="17754600" cy="3427486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660750993"/>
                    </a:ext>
                  </a:extLst>
                </a:gridCol>
              </a:tblGrid>
              <a:tr h="501406">
                <a:tc gridSpan="2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r>
                        <a:rPr lang="ko-KR" altLang="en-US" sz="1600" b="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 설명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담당 업무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3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화상 회의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화상 회의 기능</a:t>
                      </a:r>
                      <a:endParaRPr lang="en-US" altLang="ko-KR" sz="1600" kern="100" dirty="0">
                        <a:solidFill>
                          <a:srgbClr val="FF0000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WebRTC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를 통한 비디오와 오디오 데이터 생성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NodeJS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서버를 통한 실시간 통신 구현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OpenSSL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을 사용하여 개인키와 공개키를 생성하여 비디오와 오디오 데이터를 암호 송신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   (NodeJS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에서 암호화되지 않은 비디오와 오디오 정보는 차단됨으로 암호화 하여 확인 불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 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가 데이터로 송신 후 복호화 진행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혼자 참가했을 땐 큰 화면이지만 대화상대가 참가하면 내 화면은 작아지고 상대 화면이 크게 구현됨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화상회의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1.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처음에는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WebRTC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의 비디오와 오디오의 데이터를 만들어주고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NodeJS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서버를 구축하여 소켓기능으로 통신을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하고자함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2.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하지만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WebRTC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의 비디오 송신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API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는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HTTPS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가 필수이기 때문에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OpenSSL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을 사용하여 개인키와 암호키를 만들어 암호와 송신을 함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3.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또한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P2P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연결시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Peer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의 정보를 교환할 시그널링 서버가 필요하여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Google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이 제공하는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STUN/TURN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서버를 사용하여 통신함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285750" indent="-285750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STUN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서버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(Session Traversal Utilities for NAT):P2P IP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종단 연결을 위한 정보 제공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/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공인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IP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주소를 제공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방화벽 지날 때 포트번호 바뀜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방화벽 유형에 대해 판단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285750" indent="-285750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TURN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서버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(Traversal Using Relays around NAT) :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미디어 스트리밍을 위해 사용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통신하고자 하는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Peer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에게 주소를 전달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B308F65-793D-4A70-BC62-A70B3ADE973A}"/>
              </a:ext>
            </a:extLst>
          </p:cNvPr>
          <p:cNvSpPr txBox="1"/>
          <p:nvPr/>
        </p:nvSpPr>
        <p:spPr>
          <a:xfrm>
            <a:off x="457200" y="529452"/>
            <a:ext cx="9513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화상회의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9F9541-2E87-4FCE-87B7-95DA769D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93124"/>
            <a:ext cx="10210800" cy="14177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34BBB8-56BE-4815-AB17-640641E66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917162"/>
            <a:ext cx="6324600" cy="47291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741555-B4B4-451D-B129-5917F4491C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760"/>
          <a:stretch/>
        </p:blipFill>
        <p:spPr>
          <a:xfrm>
            <a:off x="9982200" y="1892925"/>
            <a:ext cx="6629400" cy="49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29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48DF5F17-86FD-42A0-8F37-2A2E7D5B4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835988"/>
              </p:ext>
            </p:extLst>
          </p:nvPr>
        </p:nvGraphicFramePr>
        <p:xfrm>
          <a:off x="304800" y="6828277"/>
          <a:ext cx="17754600" cy="2974749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660750993"/>
                    </a:ext>
                  </a:extLst>
                </a:gridCol>
              </a:tblGrid>
              <a:tr h="501406">
                <a:tc gridSpan="2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r>
                        <a:rPr lang="ko-KR" altLang="en-US" sz="1600" b="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 설명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담당 업무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3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게시판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게시판 기능</a:t>
                      </a:r>
                      <a:endParaRPr lang="en-US" altLang="ko-KR" sz="1600" kern="100" dirty="0">
                        <a:solidFill>
                          <a:srgbClr val="FF0000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일반 게시판 글쓰기 기능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글쓰기 버튼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글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클릭시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상세한 글내용을 확인 할 수 있음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제목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클릭시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글 작성자만 글을 수정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삭제 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댓글 기능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댓글 단 사용자만 삭제할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모델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2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로 설계 되어있던 게시판기능을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Spring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프레임 워크에 맞춰 변경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큰 문제 없이 개발하였음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B308F65-793D-4A70-BC62-A70B3ADE973A}"/>
              </a:ext>
            </a:extLst>
          </p:cNvPr>
          <p:cNvSpPr txBox="1"/>
          <p:nvPr/>
        </p:nvSpPr>
        <p:spPr>
          <a:xfrm>
            <a:off x="457200" y="529452"/>
            <a:ext cx="9513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게시판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7EF8D1D-F8C0-434E-9A86-B90FEC0D8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9" r="5159"/>
          <a:stretch/>
        </p:blipFill>
        <p:spPr>
          <a:xfrm>
            <a:off x="259080" y="2552700"/>
            <a:ext cx="11277600" cy="3200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9CEB06-BF41-4373-90C8-D61C55411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0069" y="537072"/>
            <a:ext cx="6470254" cy="590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0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48DF5F17-86FD-42A0-8F37-2A2E7D5B4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35973"/>
              </p:ext>
            </p:extLst>
          </p:nvPr>
        </p:nvGraphicFramePr>
        <p:xfrm>
          <a:off x="304800" y="6828277"/>
          <a:ext cx="17754600" cy="2974749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660750993"/>
                    </a:ext>
                  </a:extLst>
                </a:gridCol>
              </a:tblGrid>
              <a:tr h="501406">
                <a:tc gridSpan="2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r>
                        <a:rPr lang="ko-KR" altLang="en-US" sz="1600" b="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 설명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담당 업무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3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관리자 페이지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멤버 관리 및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근태관리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관리자 페이지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멤버관리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멤버관리 버튼을 누르면 워크스페이스에 참가 중인 멤버의 목록을 볼 수 있고 이름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이메일 별로 검색하여 찾을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멤버를 클릭하면 멤버의 정보창이 뜨며 워크스페이스에서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추방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관리자 페이지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근태 관리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참가중인 멤버들의 출근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퇴근 시간을 볼 수 있고 이름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이메일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날짜로 검색할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3600" kern="100" dirty="0" err="1">
                          <a:latin typeface="Dubai Medium" panose="020B0603030403030204" pitchFamily="34" charset="-78"/>
                          <a:ea typeface="잘풀리는오늘 Medium" panose="02020603020101020101" pitchFamily="18" charset="-127"/>
                          <a:cs typeface="Dubai Medium" panose="020B0603030403030204" pitchFamily="34" charset="-78"/>
                        </a:rPr>
                        <a:t>ㅡ</a:t>
                      </a:r>
                      <a:endParaRPr lang="en-US" altLang="ko-KR" sz="3600" kern="100" dirty="0">
                        <a:latin typeface="Dubai Medium" panose="020B0603030403030204" pitchFamily="34" charset="-78"/>
                        <a:ea typeface="잘풀리는오늘 Medium" panose="02020603020101020101" pitchFamily="18" charset="-127"/>
                        <a:cs typeface="Dubai Medium" panose="020B0603030403030204" pitchFamily="34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B308F65-793D-4A70-BC62-A70B3ADE973A}"/>
              </a:ext>
            </a:extLst>
          </p:cNvPr>
          <p:cNvSpPr txBox="1"/>
          <p:nvPr/>
        </p:nvSpPr>
        <p:spPr>
          <a:xfrm>
            <a:off x="457200" y="529452"/>
            <a:ext cx="9513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관리자 페이지 멤버 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13B723-B859-4722-A52D-F4E4A3F42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60"/>
          <a:stretch/>
        </p:blipFill>
        <p:spPr>
          <a:xfrm>
            <a:off x="462987" y="1281787"/>
            <a:ext cx="14624613" cy="35459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900A93-E201-401C-92BE-34C0BCEAFB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43" b="10909"/>
          <a:stretch/>
        </p:blipFill>
        <p:spPr>
          <a:xfrm>
            <a:off x="3315929" y="4661744"/>
            <a:ext cx="9677400" cy="1885303"/>
          </a:xfrm>
          <a:prstGeom prst="rect">
            <a:avLst/>
          </a:prstGeom>
        </p:spPr>
      </p:pic>
      <p:sp>
        <p:nvSpPr>
          <p:cNvPr id="9" name="화살표: 굽음 8">
            <a:extLst>
              <a:ext uri="{FF2B5EF4-FFF2-40B4-BE49-F238E27FC236}">
                <a16:creationId xmlns:a16="http://schemas.microsoft.com/office/drawing/2014/main" id="{92035C6B-275E-40E1-B9DA-5EF65242E863}"/>
              </a:ext>
            </a:extLst>
          </p:cNvPr>
          <p:cNvSpPr/>
          <p:nvPr/>
        </p:nvSpPr>
        <p:spPr>
          <a:xfrm rot="5400000">
            <a:off x="15573556" y="3211840"/>
            <a:ext cx="1199788" cy="1409700"/>
          </a:xfrm>
          <a:prstGeom prst="ben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D1181A-78CE-4F6B-B274-CEE36BB7A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4278" y="4516584"/>
            <a:ext cx="4554122" cy="217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59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48DF5F17-86FD-42A0-8F37-2A2E7D5B4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18372"/>
              </p:ext>
            </p:extLst>
          </p:nvPr>
        </p:nvGraphicFramePr>
        <p:xfrm>
          <a:off x="304800" y="6828277"/>
          <a:ext cx="17754600" cy="2974749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660750993"/>
                    </a:ext>
                  </a:extLst>
                </a:gridCol>
              </a:tblGrid>
              <a:tr h="501406">
                <a:tc gridSpan="2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r>
                        <a:rPr lang="ko-KR" altLang="en-US" sz="1600" b="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 설명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담당 업무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3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관리자 페이지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공지사항 추가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삭제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수정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관리자 페이지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공지사항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왼쪽 사이드바에 공지사항 기능을 클릭하면 공지사항의 목록과 등록을 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공지사항 목록을 더블 클릭하면 공지사항의 상세 내역 창이 뜸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공지사항 상세 내역 창에서 공지사항을 수정 및 삭제 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왼쪽 사이드 바 초대 코드 확인기능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 스페이스를 생성한 관리자가 초대코드를 분실했을 경우 재 확인을 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3600" kern="100" dirty="0" err="1">
                          <a:latin typeface="Dubai Medium" panose="020B0603030403030204" pitchFamily="34" charset="-78"/>
                          <a:ea typeface="잘풀리는오늘 Medium" panose="02020603020101020101" pitchFamily="18" charset="-127"/>
                          <a:cs typeface="Dubai Medium" panose="020B0603030403030204" pitchFamily="34" charset="-78"/>
                        </a:rPr>
                        <a:t>ㅡ</a:t>
                      </a:r>
                      <a:endParaRPr lang="en-US" altLang="ko-KR" sz="3600" kern="100" dirty="0">
                        <a:latin typeface="Dubai Medium" panose="020B0603030403030204" pitchFamily="34" charset="-78"/>
                        <a:ea typeface="잘풀리는오늘 Medium" panose="02020603020101020101" pitchFamily="18" charset="-127"/>
                        <a:cs typeface="Dubai Medium" panose="020B0603030403030204" pitchFamily="34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B308F65-793D-4A70-BC62-A70B3ADE973A}"/>
              </a:ext>
            </a:extLst>
          </p:cNvPr>
          <p:cNvSpPr txBox="1"/>
          <p:nvPr/>
        </p:nvSpPr>
        <p:spPr>
          <a:xfrm>
            <a:off x="457200" y="529452"/>
            <a:ext cx="9513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관리자 페이지 공지사항 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1316CA-7164-4CD7-9AAE-468EAFEEB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2090737"/>
            <a:ext cx="12796838" cy="44604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5F2476-B06B-4453-9568-2665D6D58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601" y="1906676"/>
            <a:ext cx="5037475" cy="47830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A6F258-442F-4395-B99C-2789BA88B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100" y="645123"/>
            <a:ext cx="8001000" cy="10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2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48DF5F17-86FD-42A0-8F37-2A2E7D5B4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17034"/>
              </p:ext>
            </p:extLst>
          </p:nvPr>
        </p:nvGraphicFramePr>
        <p:xfrm>
          <a:off x="304800" y="6828277"/>
          <a:ext cx="17754600" cy="2974749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660750993"/>
                    </a:ext>
                  </a:extLst>
                </a:gridCol>
              </a:tblGrid>
              <a:tr h="501406">
                <a:tc gridSpan="2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r>
                        <a:rPr lang="ko-KR" altLang="en-US" sz="1600" b="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 설명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담당 업무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3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관리자 페이지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전자 결재 확인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관리자 페이지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전자 결재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멤버가 전자 결재를 요청한 대기중인 사항을 확인 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대기중 인 공지사항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클릭시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전자 결재 상세내용을 확인 할 수 있는 창이 뜨고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승인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을 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관리자가 전자결재를 승인한 사항을 확인 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승인한 공지사항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클릭시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승인한 전자 결재의 상세 내용을 확인 할 수 있는 창이 뜨고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승인취소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를 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3600" kern="100" dirty="0" err="1">
                          <a:latin typeface="Dubai Medium" panose="020B0603030403030204" pitchFamily="34" charset="-78"/>
                          <a:ea typeface="잘풀리는오늘 Medium" panose="02020603020101020101" pitchFamily="18" charset="-127"/>
                          <a:cs typeface="Dubai Medium" panose="020B0603030403030204" pitchFamily="34" charset="-78"/>
                        </a:rPr>
                        <a:t>ㅡ</a:t>
                      </a:r>
                      <a:endParaRPr lang="en-US" altLang="ko-KR" sz="3600" kern="100" dirty="0">
                        <a:latin typeface="Dubai Medium" panose="020B0603030403030204" pitchFamily="34" charset="-78"/>
                        <a:ea typeface="잘풀리는오늘 Medium" panose="02020603020101020101" pitchFamily="18" charset="-127"/>
                        <a:cs typeface="Dubai Medium" panose="020B0603030403030204" pitchFamily="34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B308F65-793D-4A70-BC62-A70B3ADE973A}"/>
              </a:ext>
            </a:extLst>
          </p:cNvPr>
          <p:cNvSpPr txBox="1"/>
          <p:nvPr/>
        </p:nvSpPr>
        <p:spPr>
          <a:xfrm>
            <a:off x="457200" y="529452"/>
            <a:ext cx="9513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관리자 페이지 전자결재 확인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A9C3852-F49B-45F7-A5F9-DF7D7FD6F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4674993" y="3528163"/>
            <a:ext cx="3321497" cy="32306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6A36D9-6A68-4A14-9551-9BFCB3D28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779"/>
          <a:stretch/>
        </p:blipFill>
        <p:spPr>
          <a:xfrm>
            <a:off x="247264" y="1527374"/>
            <a:ext cx="2462980" cy="50643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9B9E74-0016-4A86-A515-6D933D590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245" y="4624688"/>
            <a:ext cx="12039143" cy="18396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C98797F-AD0B-466D-B20D-44E7A681F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0244" y="1433493"/>
            <a:ext cx="12039143" cy="19175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433C064-196B-4576-8532-3DE1E6498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15707" y="77425"/>
            <a:ext cx="3640068" cy="346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48DF5F17-86FD-42A0-8F37-2A2E7D5B4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361915"/>
              </p:ext>
            </p:extLst>
          </p:nvPr>
        </p:nvGraphicFramePr>
        <p:xfrm>
          <a:off x="304800" y="6828277"/>
          <a:ext cx="17754600" cy="2974749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660750993"/>
                    </a:ext>
                  </a:extLst>
                </a:gridCol>
              </a:tblGrid>
              <a:tr h="501406">
                <a:tc gridSpan="2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r>
                        <a:rPr lang="ko-KR" altLang="en-US" sz="1600" b="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 설명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담당 업무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3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관리자 페이지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 스페이스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삭제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삭제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관리자 본인 계정의 비밀번호를 입력했을 때만 삭제 가능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삭제시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모든 데이터베이스에 연관된 데이터는 삭제 됨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en-US" altLang="ko-KR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TRIGGER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사용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3600" b="0" kern="100" dirty="0" err="1">
                          <a:latin typeface="Dubai Medium" panose="020B0603030403030204" pitchFamily="34" charset="-78"/>
                          <a:ea typeface="잘풀리는오늘 Medium" panose="02020603020101020101" pitchFamily="18" charset="-127"/>
                          <a:cs typeface="Dubai Medium" panose="020B0603030403030204" pitchFamily="34" charset="-78"/>
                        </a:rPr>
                        <a:t>ㅡ</a:t>
                      </a:r>
                      <a:endParaRPr lang="en-US" altLang="ko-KR" sz="3600" b="0" kern="100" dirty="0">
                        <a:latin typeface="Dubai Medium" panose="020B0603030403030204" pitchFamily="34" charset="-78"/>
                        <a:ea typeface="잘풀리는오늘 Medium" panose="02020603020101020101" pitchFamily="18" charset="-127"/>
                        <a:cs typeface="Dubai Medium" panose="020B0603030403030204" pitchFamily="34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B308F65-793D-4A70-BC62-A70B3ADE973A}"/>
              </a:ext>
            </a:extLst>
          </p:cNvPr>
          <p:cNvSpPr txBox="1"/>
          <p:nvPr/>
        </p:nvSpPr>
        <p:spPr>
          <a:xfrm>
            <a:off x="457200" y="529452"/>
            <a:ext cx="9513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관리자 페이지 워크스페이스 삭제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95CEDC-1167-493E-BE70-51B4145EB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77647"/>
            <a:ext cx="175069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7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그룹 1012"/>
          <p:cNvGrpSpPr/>
          <p:nvPr/>
        </p:nvGrpSpPr>
        <p:grpSpPr>
          <a:xfrm>
            <a:off x="-152400" y="647700"/>
            <a:ext cx="18821400" cy="10535019"/>
            <a:chOff x="2900282" y="3278313"/>
            <a:chExt cx="12485151" cy="790440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900282" y="3278313"/>
              <a:ext cx="12485151" cy="7904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D2C3D3-35BE-453F-9931-57317BE7060F}"/>
              </a:ext>
            </a:extLst>
          </p:cNvPr>
          <p:cNvSpPr txBox="1"/>
          <p:nvPr/>
        </p:nvSpPr>
        <p:spPr>
          <a:xfrm>
            <a:off x="7391400" y="1456980"/>
            <a:ext cx="601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err="1">
                <a:solidFill>
                  <a:schemeClr val="bg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느낀점</a:t>
            </a:r>
            <a:endParaRPr lang="ko-KR" altLang="en-US" sz="8800" dirty="0">
              <a:solidFill>
                <a:schemeClr val="bg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9CD98-3BE0-417F-98F2-16C7083AAFAE}"/>
              </a:ext>
            </a:extLst>
          </p:cNvPr>
          <p:cNvSpPr txBox="1"/>
          <p:nvPr/>
        </p:nvSpPr>
        <p:spPr>
          <a:xfrm>
            <a:off x="3200400" y="2852934"/>
            <a:ext cx="134112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쌍용교육센터에서 마지막 과목인 </a:t>
            </a:r>
            <a:r>
              <a:rPr lang="en-US" altLang="ko-KR" sz="2800" b="0" i="0" dirty="0"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Spring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활용하여 프로젝트를 진행하였다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평소에 </a:t>
            </a:r>
            <a:r>
              <a:rPr lang="ko-KR" altLang="en-US" sz="2800" b="0" i="0" dirty="0" err="1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협업툴을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만들고 싶었기에 조장을 지원했고 조장으로써 많은 부분을 담당하였다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임무분담은 한 명은 디자인담당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한 명은 회원 관련 기능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 찾기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 수정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 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PPT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제작 및 발표를 담당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한 명은 실시간 채팅과 관리자 페이지를 담당하였고 나는 </a:t>
            </a:r>
            <a:r>
              <a:rPr lang="ko-KR" altLang="en-US" sz="2800" b="0" i="0" dirty="0"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데이터베이스와 화상회의</a:t>
            </a:r>
            <a:r>
              <a:rPr lang="en-US" altLang="ko-KR" sz="2800" b="0" i="0" dirty="0"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b="0" i="0" dirty="0"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 워크스페이스 흐름 등 전반적인 부분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담당하였다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 </a:t>
            </a:r>
          </a:p>
          <a:p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개발하는데 처음 접한 실시간 채팅 및 화상회의는 어려움을 겪었지만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기존에 개발된</a:t>
            </a:r>
            <a:endParaRPr lang="en-US" altLang="ko-KR" sz="2800" b="0" i="0" dirty="0">
              <a:solidFill>
                <a:schemeClr val="bg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부분은 어디서든 정보를 구해 개발을 완성할 수 있다는 것을 </a:t>
            </a:r>
            <a:r>
              <a:rPr lang="ko-KR" altLang="en-US" sz="2800" b="0" i="0" dirty="0" err="1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깨달았다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또한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 도중 어려웠던 부분 중 하나는 </a:t>
            </a:r>
            <a:r>
              <a:rPr lang="ko-KR" altLang="en-US" sz="2800" b="0" i="0" dirty="0"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협업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통한 개발이기에 여러 소스코드를 하나로 합칠 때 많은 문제가 발생한다는 것을 </a:t>
            </a:r>
            <a:r>
              <a:rPr lang="ko-KR" altLang="en-US" sz="2800" b="0" i="0" dirty="0" err="1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깨달았다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물론 차근차근 보면 해결이 되겠지만 더 큰 프로젝트를 진행할 때에는 개발 전 정확한 </a:t>
            </a:r>
            <a:r>
              <a:rPr lang="ko-KR" altLang="en-US" sz="2800" b="0" i="0" dirty="0"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설계기준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800" b="0" i="0" dirty="0" err="1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변수명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들여쓰기 </a:t>
            </a:r>
            <a:endParaRPr lang="en-US" altLang="ko-KR" sz="2800" b="0" i="0" dirty="0">
              <a:solidFill>
                <a:schemeClr val="bg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기준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 지향 정도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확실히 하여 프로젝트를 진행해야 </a:t>
            </a:r>
            <a:r>
              <a:rPr lang="ko-KR" altLang="en-US" sz="2800" b="0" i="0" dirty="0" err="1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겠다고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생각했다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그리고 다음부터 </a:t>
            </a:r>
            <a:r>
              <a:rPr lang="en-US" altLang="ko-KR" sz="2800" b="0" i="0" dirty="0"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무조건 사용하겠다고 마음을 먹었다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 </a:t>
            </a:r>
          </a:p>
          <a:p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생각보다 오래 걸리고 복잡한 프로젝트였지만 어떤 개발이든 할 수 있겠다는 </a:t>
            </a:r>
            <a:r>
              <a:rPr lang="ko-KR" altLang="en-US" sz="2800" b="0" i="0" dirty="0"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자신감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생기고 조장으로 써 가장 노력을 많이 했던 프로젝트로써 </a:t>
            </a:r>
            <a:r>
              <a:rPr lang="ko-KR" altLang="en-US" sz="2800" b="0" i="0" dirty="0"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보람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느꼈다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앞으로 많은 프로젝트를 접해 더욱더 </a:t>
            </a:r>
            <a:r>
              <a:rPr lang="ko-KR" altLang="en-US" sz="2800" b="0" i="0" dirty="0"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발전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하고 싶다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287016"/>
            <a:ext cx="18439841" cy="11414262"/>
            <a:chOff x="-118971" y="1812528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8971" y="1812528"/>
              <a:ext cx="18439841" cy="114142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263D08-B7F7-4AD3-9526-6A5CB6DF167B}"/>
              </a:ext>
            </a:extLst>
          </p:cNvPr>
          <p:cNvSpPr txBox="1"/>
          <p:nvPr/>
        </p:nvSpPr>
        <p:spPr>
          <a:xfrm>
            <a:off x="1006849" y="686852"/>
            <a:ext cx="5779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CONTENTS</a:t>
            </a:r>
            <a:endParaRPr lang="ko-KR" altLang="en-US" sz="72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73" name="그룹 1004">
            <a:extLst>
              <a:ext uri="{FF2B5EF4-FFF2-40B4-BE49-F238E27FC236}">
                <a16:creationId xmlns:a16="http://schemas.microsoft.com/office/drawing/2014/main" id="{4C0F419F-D6D0-4128-B794-4A79B1768574}"/>
              </a:ext>
            </a:extLst>
          </p:cNvPr>
          <p:cNvGrpSpPr/>
          <p:nvPr/>
        </p:nvGrpSpPr>
        <p:grpSpPr>
          <a:xfrm>
            <a:off x="393897" y="4554824"/>
            <a:ext cx="3109538" cy="2739405"/>
            <a:chOff x="1829161" y="5009524"/>
            <a:chExt cx="3109538" cy="2739405"/>
          </a:xfrm>
        </p:grpSpPr>
        <p:grpSp>
          <p:nvGrpSpPr>
            <p:cNvPr id="74" name="그룹 1005">
              <a:extLst>
                <a:ext uri="{FF2B5EF4-FFF2-40B4-BE49-F238E27FC236}">
                  <a16:creationId xmlns:a16="http://schemas.microsoft.com/office/drawing/2014/main" id="{AAA86FC1-E1FF-4B0F-8DC2-EC10699E0C93}"/>
                </a:ext>
              </a:extLst>
            </p:cNvPr>
            <p:cNvGrpSpPr/>
            <p:nvPr/>
          </p:nvGrpSpPr>
          <p:grpSpPr>
            <a:xfrm>
              <a:off x="2227829" y="5009524"/>
              <a:ext cx="2710869" cy="2739405"/>
              <a:chOff x="2227829" y="5009524"/>
              <a:chExt cx="2710869" cy="2739405"/>
            </a:xfrm>
          </p:grpSpPr>
          <p:pic>
            <p:nvPicPr>
              <p:cNvPr id="79" name="Object 21">
                <a:extLst>
                  <a:ext uri="{FF2B5EF4-FFF2-40B4-BE49-F238E27FC236}">
                    <a16:creationId xmlns:a16="http://schemas.microsoft.com/office/drawing/2014/main" id="{2B4CD3D7-BE83-4183-8331-B8DE402D4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27829" y="5009524"/>
                <a:ext cx="2710869" cy="2739405"/>
              </a:xfrm>
              <a:prstGeom prst="rect">
                <a:avLst/>
              </a:prstGeom>
            </p:spPr>
          </p:pic>
        </p:grpSp>
        <p:grpSp>
          <p:nvGrpSpPr>
            <p:cNvPr id="75" name="그룹 1006">
              <a:extLst>
                <a:ext uri="{FF2B5EF4-FFF2-40B4-BE49-F238E27FC236}">
                  <a16:creationId xmlns:a16="http://schemas.microsoft.com/office/drawing/2014/main" id="{57B3964F-D4FA-42B7-9E5A-A0B0F12482DA}"/>
                </a:ext>
              </a:extLst>
            </p:cNvPr>
            <p:cNvGrpSpPr/>
            <p:nvPr/>
          </p:nvGrpSpPr>
          <p:grpSpPr>
            <a:xfrm>
              <a:off x="2396116" y="4512803"/>
              <a:ext cx="403085" cy="1536995"/>
              <a:chOff x="2396116" y="4512803"/>
              <a:chExt cx="403085" cy="1536995"/>
            </a:xfrm>
          </p:grpSpPr>
          <p:pic>
            <p:nvPicPr>
              <p:cNvPr id="78" name="Object 24">
                <a:extLst>
                  <a:ext uri="{FF2B5EF4-FFF2-40B4-BE49-F238E27FC236}">
                    <a16:creationId xmlns:a16="http://schemas.microsoft.com/office/drawing/2014/main" id="{0789E544-B5C6-4438-8CEC-BF5AC3B619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6200000">
                <a:off x="2396116" y="4512803"/>
                <a:ext cx="403085" cy="1536995"/>
              </a:xfrm>
              <a:prstGeom prst="rect">
                <a:avLst/>
              </a:prstGeom>
            </p:spPr>
          </p:pic>
        </p:grpSp>
        <p:grpSp>
          <p:nvGrpSpPr>
            <p:cNvPr id="76" name="그룹 1007">
              <a:extLst>
                <a:ext uri="{FF2B5EF4-FFF2-40B4-BE49-F238E27FC236}">
                  <a16:creationId xmlns:a16="http://schemas.microsoft.com/office/drawing/2014/main" id="{9E72815E-0834-414D-9AD6-93D8CDA85952}"/>
                </a:ext>
              </a:extLst>
            </p:cNvPr>
            <p:cNvGrpSpPr/>
            <p:nvPr/>
          </p:nvGrpSpPr>
          <p:grpSpPr>
            <a:xfrm>
              <a:off x="2913436" y="7069054"/>
              <a:ext cx="200192" cy="1093083"/>
              <a:chOff x="2913436" y="7069054"/>
              <a:chExt cx="200192" cy="1093083"/>
            </a:xfrm>
          </p:grpSpPr>
          <p:pic>
            <p:nvPicPr>
              <p:cNvPr id="77" name="Object 27">
                <a:extLst>
                  <a:ext uri="{FF2B5EF4-FFF2-40B4-BE49-F238E27FC236}">
                    <a16:creationId xmlns:a16="http://schemas.microsoft.com/office/drawing/2014/main" id="{387E3485-D8D9-4234-9014-F169DE4D60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2913436" y="7069054"/>
                <a:ext cx="200192" cy="1093083"/>
              </a:xfrm>
              <a:prstGeom prst="rect">
                <a:avLst/>
              </a:prstGeom>
            </p:spPr>
          </p:pic>
        </p:grpSp>
      </p:grpSp>
      <p:grpSp>
        <p:nvGrpSpPr>
          <p:cNvPr id="80" name="그룹 1004">
            <a:extLst>
              <a:ext uri="{FF2B5EF4-FFF2-40B4-BE49-F238E27FC236}">
                <a16:creationId xmlns:a16="http://schemas.microsoft.com/office/drawing/2014/main" id="{A1A9AB67-AA49-446F-A43F-0D0A9FC46547}"/>
              </a:ext>
            </a:extLst>
          </p:cNvPr>
          <p:cNvGrpSpPr/>
          <p:nvPr/>
        </p:nvGrpSpPr>
        <p:grpSpPr>
          <a:xfrm>
            <a:off x="3991123" y="4554824"/>
            <a:ext cx="3109538" cy="2739405"/>
            <a:chOff x="1829161" y="5009524"/>
            <a:chExt cx="3109538" cy="2739405"/>
          </a:xfrm>
        </p:grpSpPr>
        <p:grpSp>
          <p:nvGrpSpPr>
            <p:cNvPr id="81" name="그룹 1005">
              <a:extLst>
                <a:ext uri="{FF2B5EF4-FFF2-40B4-BE49-F238E27FC236}">
                  <a16:creationId xmlns:a16="http://schemas.microsoft.com/office/drawing/2014/main" id="{081D3EF8-3C77-43E8-96DE-91DD40F8AE13}"/>
                </a:ext>
              </a:extLst>
            </p:cNvPr>
            <p:cNvGrpSpPr/>
            <p:nvPr/>
          </p:nvGrpSpPr>
          <p:grpSpPr>
            <a:xfrm>
              <a:off x="2227829" y="5009524"/>
              <a:ext cx="2710869" cy="2739405"/>
              <a:chOff x="2227829" y="5009524"/>
              <a:chExt cx="2710869" cy="2739405"/>
            </a:xfrm>
          </p:grpSpPr>
          <p:pic>
            <p:nvPicPr>
              <p:cNvPr id="86" name="Object 21">
                <a:extLst>
                  <a:ext uri="{FF2B5EF4-FFF2-40B4-BE49-F238E27FC236}">
                    <a16:creationId xmlns:a16="http://schemas.microsoft.com/office/drawing/2014/main" id="{CDA37BAB-D2B5-4BAD-BCFF-BA113459B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27829" y="5009524"/>
                <a:ext cx="2710869" cy="2739405"/>
              </a:xfrm>
              <a:prstGeom prst="rect">
                <a:avLst/>
              </a:prstGeom>
            </p:spPr>
          </p:pic>
        </p:grpSp>
        <p:grpSp>
          <p:nvGrpSpPr>
            <p:cNvPr id="82" name="그룹 1006">
              <a:extLst>
                <a:ext uri="{FF2B5EF4-FFF2-40B4-BE49-F238E27FC236}">
                  <a16:creationId xmlns:a16="http://schemas.microsoft.com/office/drawing/2014/main" id="{B7F9F687-3DFA-49E7-8DE2-4EA639C8C9C1}"/>
                </a:ext>
              </a:extLst>
            </p:cNvPr>
            <p:cNvGrpSpPr/>
            <p:nvPr/>
          </p:nvGrpSpPr>
          <p:grpSpPr>
            <a:xfrm>
              <a:off x="2396116" y="4512803"/>
              <a:ext cx="403085" cy="1536995"/>
              <a:chOff x="2396116" y="4512803"/>
              <a:chExt cx="403085" cy="1536995"/>
            </a:xfrm>
          </p:grpSpPr>
          <p:pic>
            <p:nvPicPr>
              <p:cNvPr id="85" name="Object 24">
                <a:extLst>
                  <a:ext uri="{FF2B5EF4-FFF2-40B4-BE49-F238E27FC236}">
                    <a16:creationId xmlns:a16="http://schemas.microsoft.com/office/drawing/2014/main" id="{30A3A06C-7CA7-46E5-899F-30A8054DD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6200000">
                <a:off x="2396116" y="4512803"/>
                <a:ext cx="403085" cy="1536995"/>
              </a:xfrm>
              <a:prstGeom prst="rect">
                <a:avLst/>
              </a:prstGeom>
            </p:spPr>
          </p:pic>
        </p:grpSp>
        <p:grpSp>
          <p:nvGrpSpPr>
            <p:cNvPr id="83" name="그룹 1007">
              <a:extLst>
                <a:ext uri="{FF2B5EF4-FFF2-40B4-BE49-F238E27FC236}">
                  <a16:creationId xmlns:a16="http://schemas.microsoft.com/office/drawing/2014/main" id="{3CD01F7F-0BFE-463E-B3A2-BB2B2FD46628}"/>
                </a:ext>
              </a:extLst>
            </p:cNvPr>
            <p:cNvGrpSpPr/>
            <p:nvPr/>
          </p:nvGrpSpPr>
          <p:grpSpPr>
            <a:xfrm>
              <a:off x="2913436" y="7069054"/>
              <a:ext cx="200192" cy="1093083"/>
              <a:chOff x="2913436" y="7069054"/>
              <a:chExt cx="200192" cy="1093083"/>
            </a:xfrm>
          </p:grpSpPr>
          <p:pic>
            <p:nvPicPr>
              <p:cNvPr id="84" name="Object 27">
                <a:extLst>
                  <a:ext uri="{FF2B5EF4-FFF2-40B4-BE49-F238E27FC236}">
                    <a16:creationId xmlns:a16="http://schemas.microsoft.com/office/drawing/2014/main" id="{E2371B03-E1B0-4200-8E92-8FD521B8D1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2913436" y="7069054"/>
                <a:ext cx="200192" cy="1093083"/>
              </a:xfrm>
              <a:prstGeom prst="rect">
                <a:avLst/>
              </a:prstGeom>
            </p:spPr>
          </p:pic>
        </p:grpSp>
      </p:grpSp>
      <p:grpSp>
        <p:nvGrpSpPr>
          <p:cNvPr id="87" name="그룹 1004">
            <a:extLst>
              <a:ext uri="{FF2B5EF4-FFF2-40B4-BE49-F238E27FC236}">
                <a16:creationId xmlns:a16="http://schemas.microsoft.com/office/drawing/2014/main" id="{5D74A111-E8CC-4E1E-B705-53BF6444C505}"/>
              </a:ext>
            </a:extLst>
          </p:cNvPr>
          <p:cNvGrpSpPr/>
          <p:nvPr/>
        </p:nvGrpSpPr>
        <p:grpSpPr>
          <a:xfrm>
            <a:off x="7588349" y="4554824"/>
            <a:ext cx="3109538" cy="2739405"/>
            <a:chOff x="1829161" y="5009524"/>
            <a:chExt cx="3109538" cy="2739405"/>
          </a:xfrm>
        </p:grpSpPr>
        <p:grpSp>
          <p:nvGrpSpPr>
            <p:cNvPr id="88" name="그룹 1005">
              <a:extLst>
                <a:ext uri="{FF2B5EF4-FFF2-40B4-BE49-F238E27FC236}">
                  <a16:creationId xmlns:a16="http://schemas.microsoft.com/office/drawing/2014/main" id="{E74E24EC-E38F-4E56-ABA3-CF64BC5B3EA0}"/>
                </a:ext>
              </a:extLst>
            </p:cNvPr>
            <p:cNvGrpSpPr/>
            <p:nvPr/>
          </p:nvGrpSpPr>
          <p:grpSpPr>
            <a:xfrm>
              <a:off x="2227829" y="5009524"/>
              <a:ext cx="2710869" cy="2739405"/>
              <a:chOff x="2227829" y="5009524"/>
              <a:chExt cx="2710869" cy="2739405"/>
            </a:xfrm>
          </p:grpSpPr>
          <p:pic>
            <p:nvPicPr>
              <p:cNvPr id="93" name="Object 21">
                <a:extLst>
                  <a:ext uri="{FF2B5EF4-FFF2-40B4-BE49-F238E27FC236}">
                    <a16:creationId xmlns:a16="http://schemas.microsoft.com/office/drawing/2014/main" id="{5CBE17FD-993D-4023-B3E3-4FA4099619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27829" y="5009524"/>
                <a:ext cx="2710869" cy="2739405"/>
              </a:xfrm>
              <a:prstGeom prst="rect">
                <a:avLst/>
              </a:prstGeom>
            </p:spPr>
          </p:pic>
        </p:grpSp>
        <p:grpSp>
          <p:nvGrpSpPr>
            <p:cNvPr id="89" name="그룹 1006">
              <a:extLst>
                <a:ext uri="{FF2B5EF4-FFF2-40B4-BE49-F238E27FC236}">
                  <a16:creationId xmlns:a16="http://schemas.microsoft.com/office/drawing/2014/main" id="{CA2FDA1E-844B-4544-8037-6D31F6019143}"/>
                </a:ext>
              </a:extLst>
            </p:cNvPr>
            <p:cNvGrpSpPr/>
            <p:nvPr/>
          </p:nvGrpSpPr>
          <p:grpSpPr>
            <a:xfrm>
              <a:off x="2396116" y="4512803"/>
              <a:ext cx="403085" cy="1536995"/>
              <a:chOff x="2396116" y="4512803"/>
              <a:chExt cx="403085" cy="1536995"/>
            </a:xfrm>
          </p:grpSpPr>
          <p:pic>
            <p:nvPicPr>
              <p:cNvPr id="92" name="Object 24">
                <a:extLst>
                  <a:ext uri="{FF2B5EF4-FFF2-40B4-BE49-F238E27FC236}">
                    <a16:creationId xmlns:a16="http://schemas.microsoft.com/office/drawing/2014/main" id="{3666EF22-8CEF-42D0-8F0A-B9A91195C6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6200000">
                <a:off x="2396116" y="4512803"/>
                <a:ext cx="403085" cy="1536995"/>
              </a:xfrm>
              <a:prstGeom prst="rect">
                <a:avLst/>
              </a:prstGeom>
            </p:spPr>
          </p:pic>
        </p:grpSp>
        <p:grpSp>
          <p:nvGrpSpPr>
            <p:cNvPr id="90" name="그룹 1007">
              <a:extLst>
                <a:ext uri="{FF2B5EF4-FFF2-40B4-BE49-F238E27FC236}">
                  <a16:creationId xmlns:a16="http://schemas.microsoft.com/office/drawing/2014/main" id="{DE029692-072B-4320-9F46-A09686AC4132}"/>
                </a:ext>
              </a:extLst>
            </p:cNvPr>
            <p:cNvGrpSpPr/>
            <p:nvPr/>
          </p:nvGrpSpPr>
          <p:grpSpPr>
            <a:xfrm>
              <a:off x="2913436" y="7069054"/>
              <a:ext cx="200192" cy="1093083"/>
              <a:chOff x="2913436" y="7069054"/>
              <a:chExt cx="200192" cy="1093083"/>
            </a:xfrm>
          </p:grpSpPr>
          <p:pic>
            <p:nvPicPr>
              <p:cNvPr id="91" name="Object 27">
                <a:extLst>
                  <a:ext uri="{FF2B5EF4-FFF2-40B4-BE49-F238E27FC236}">
                    <a16:creationId xmlns:a16="http://schemas.microsoft.com/office/drawing/2014/main" id="{55477E87-D117-487F-9B7F-A027D80D8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2913436" y="7069054"/>
                <a:ext cx="200192" cy="1093083"/>
              </a:xfrm>
              <a:prstGeom prst="rect">
                <a:avLst/>
              </a:prstGeom>
            </p:spPr>
          </p:pic>
        </p:grpSp>
      </p:grpSp>
      <p:grpSp>
        <p:nvGrpSpPr>
          <p:cNvPr id="94" name="그룹 1004">
            <a:extLst>
              <a:ext uri="{FF2B5EF4-FFF2-40B4-BE49-F238E27FC236}">
                <a16:creationId xmlns:a16="http://schemas.microsoft.com/office/drawing/2014/main" id="{26632F83-F2B4-42AB-BAC7-4DFB8772F84B}"/>
              </a:ext>
            </a:extLst>
          </p:cNvPr>
          <p:cNvGrpSpPr/>
          <p:nvPr/>
        </p:nvGrpSpPr>
        <p:grpSpPr>
          <a:xfrm>
            <a:off x="11185575" y="4554824"/>
            <a:ext cx="3109538" cy="2739405"/>
            <a:chOff x="1829161" y="5009524"/>
            <a:chExt cx="3109538" cy="2739405"/>
          </a:xfrm>
        </p:grpSpPr>
        <p:grpSp>
          <p:nvGrpSpPr>
            <p:cNvPr id="95" name="그룹 1005">
              <a:extLst>
                <a:ext uri="{FF2B5EF4-FFF2-40B4-BE49-F238E27FC236}">
                  <a16:creationId xmlns:a16="http://schemas.microsoft.com/office/drawing/2014/main" id="{856D39ED-0693-454A-A7DD-95C6B23519AA}"/>
                </a:ext>
              </a:extLst>
            </p:cNvPr>
            <p:cNvGrpSpPr/>
            <p:nvPr/>
          </p:nvGrpSpPr>
          <p:grpSpPr>
            <a:xfrm>
              <a:off x="2227829" y="5009524"/>
              <a:ext cx="2710869" cy="2739405"/>
              <a:chOff x="2227829" y="5009524"/>
              <a:chExt cx="2710869" cy="2739405"/>
            </a:xfrm>
          </p:grpSpPr>
          <p:pic>
            <p:nvPicPr>
              <p:cNvPr id="100" name="Object 21">
                <a:extLst>
                  <a:ext uri="{FF2B5EF4-FFF2-40B4-BE49-F238E27FC236}">
                    <a16:creationId xmlns:a16="http://schemas.microsoft.com/office/drawing/2014/main" id="{886C7B94-3961-4B35-90BA-ADE9651AE2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27829" y="5009524"/>
                <a:ext cx="2710869" cy="2739405"/>
              </a:xfrm>
              <a:prstGeom prst="rect">
                <a:avLst/>
              </a:prstGeom>
            </p:spPr>
          </p:pic>
        </p:grpSp>
        <p:grpSp>
          <p:nvGrpSpPr>
            <p:cNvPr id="96" name="그룹 1006">
              <a:extLst>
                <a:ext uri="{FF2B5EF4-FFF2-40B4-BE49-F238E27FC236}">
                  <a16:creationId xmlns:a16="http://schemas.microsoft.com/office/drawing/2014/main" id="{5849D025-A799-4711-9865-4FE8D46E73E8}"/>
                </a:ext>
              </a:extLst>
            </p:cNvPr>
            <p:cNvGrpSpPr/>
            <p:nvPr/>
          </p:nvGrpSpPr>
          <p:grpSpPr>
            <a:xfrm>
              <a:off x="2396116" y="4512803"/>
              <a:ext cx="403085" cy="1536995"/>
              <a:chOff x="2396116" y="4512803"/>
              <a:chExt cx="403085" cy="1536995"/>
            </a:xfrm>
          </p:grpSpPr>
          <p:pic>
            <p:nvPicPr>
              <p:cNvPr id="99" name="Object 24">
                <a:extLst>
                  <a:ext uri="{FF2B5EF4-FFF2-40B4-BE49-F238E27FC236}">
                    <a16:creationId xmlns:a16="http://schemas.microsoft.com/office/drawing/2014/main" id="{E9C9CDCE-F893-48C1-A549-40651D48E5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6200000">
                <a:off x="2396116" y="4512803"/>
                <a:ext cx="403085" cy="1536995"/>
              </a:xfrm>
              <a:prstGeom prst="rect">
                <a:avLst/>
              </a:prstGeom>
            </p:spPr>
          </p:pic>
        </p:grpSp>
        <p:grpSp>
          <p:nvGrpSpPr>
            <p:cNvPr id="97" name="그룹 1007">
              <a:extLst>
                <a:ext uri="{FF2B5EF4-FFF2-40B4-BE49-F238E27FC236}">
                  <a16:creationId xmlns:a16="http://schemas.microsoft.com/office/drawing/2014/main" id="{0385BBF6-2A9C-4E4E-A816-6A11BB92F15C}"/>
                </a:ext>
              </a:extLst>
            </p:cNvPr>
            <p:cNvGrpSpPr/>
            <p:nvPr/>
          </p:nvGrpSpPr>
          <p:grpSpPr>
            <a:xfrm>
              <a:off x="2913436" y="7069054"/>
              <a:ext cx="200192" cy="1093083"/>
              <a:chOff x="2913436" y="7069054"/>
              <a:chExt cx="200192" cy="1093083"/>
            </a:xfrm>
          </p:grpSpPr>
          <p:pic>
            <p:nvPicPr>
              <p:cNvPr id="98" name="Object 27">
                <a:extLst>
                  <a:ext uri="{FF2B5EF4-FFF2-40B4-BE49-F238E27FC236}">
                    <a16:creationId xmlns:a16="http://schemas.microsoft.com/office/drawing/2014/main" id="{AF9CEAD0-CF36-44E8-A994-EC3E14EBE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2913436" y="7069054"/>
                <a:ext cx="200192" cy="1093083"/>
              </a:xfrm>
              <a:prstGeom prst="rect">
                <a:avLst/>
              </a:prstGeom>
            </p:spPr>
          </p:pic>
        </p:grpSp>
      </p:grpSp>
      <p:grpSp>
        <p:nvGrpSpPr>
          <p:cNvPr id="101" name="그룹 1004">
            <a:extLst>
              <a:ext uri="{FF2B5EF4-FFF2-40B4-BE49-F238E27FC236}">
                <a16:creationId xmlns:a16="http://schemas.microsoft.com/office/drawing/2014/main" id="{CB634AAF-14A5-4DE6-9A9B-914AA5C06F14}"/>
              </a:ext>
            </a:extLst>
          </p:cNvPr>
          <p:cNvGrpSpPr/>
          <p:nvPr/>
        </p:nvGrpSpPr>
        <p:grpSpPr>
          <a:xfrm>
            <a:off x="14782800" y="4554824"/>
            <a:ext cx="3109538" cy="2739405"/>
            <a:chOff x="1829161" y="5009524"/>
            <a:chExt cx="3109538" cy="2739405"/>
          </a:xfrm>
        </p:grpSpPr>
        <p:grpSp>
          <p:nvGrpSpPr>
            <p:cNvPr id="102" name="그룹 1005">
              <a:extLst>
                <a:ext uri="{FF2B5EF4-FFF2-40B4-BE49-F238E27FC236}">
                  <a16:creationId xmlns:a16="http://schemas.microsoft.com/office/drawing/2014/main" id="{D4AFB68B-8947-4D63-8F67-4B26A78AB4DB}"/>
                </a:ext>
              </a:extLst>
            </p:cNvPr>
            <p:cNvGrpSpPr/>
            <p:nvPr/>
          </p:nvGrpSpPr>
          <p:grpSpPr>
            <a:xfrm>
              <a:off x="2227829" y="5009524"/>
              <a:ext cx="2710869" cy="2739405"/>
              <a:chOff x="2227829" y="5009524"/>
              <a:chExt cx="2710869" cy="2739405"/>
            </a:xfrm>
          </p:grpSpPr>
          <p:pic>
            <p:nvPicPr>
              <p:cNvPr id="107" name="Object 21">
                <a:extLst>
                  <a:ext uri="{FF2B5EF4-FFF2-40B4-BE49-F238E27FC236}">
                    <a16:creationId xmlns:a16="http://schemas.microsoft.com/office/drawing/2014/main" id="{917EBD7F-BF31-4BE3-9C52-9A866F5BF1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27829" y="5009524"/>
                <a:ext cx="2710869" cy="2739405"/>
              </a:xfrm>
              <a:prstGeom prst="rect">
                <a:avLst/>
              </a:prstGeom>
            </p:spPr>
          </p:pic>
        </p:grpSp>
        <p:grpSp>
          <p:nvGrpSpPr>
            <p:cNvPr id="103" name="그룹 1006">
              <a:extLst>
                <a:ext uri="{FF2B5EF4-FFF2-40B4-BE49-F238E27FC236}">
                  <a16:creationId xmlns:a16="http://schemas.microsoft.com/office/drawing/2014/main" id="{05912C7F-61FF-4E84-994D-DDB31D2D4E00}"/>
                </a:ext>
              </a:extLst>
            </p:cNvPr>
            <p:cNvGrpSpPr/>
            <p:nvPr/>
          </p:nvGrpSpPr>
          <p:grpSpPr>
            <a:xfrm>
              <a:off x="2396116" y="4512803"/>
              <a:ext cx="403085" cy="1536995"/>
              <a:chOff x="2396116" y="4512803"/>
              <a:chExt cx="403085" cy="1536995"/>
            </a:xfrm>
          </p:grpSpPr>
          <p:pic>
            <p:nvPicPr>
              <p:cNvPr id="106" name="Object 24">
                <a:extLst>
                  <a:ext uri="{FF2B5EF4-FFF2-40B4-BE49-F238E27FC236}">
                    <a16:creationId xmlns:a16="http://schemas.microsoft.com/office/drawing/2014/main" id="{BDE2D228-3147-4CAD-A7FF-B7F926A0E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6200000">
                <a:off x="2396116" y="4512803"/>
                <a:ext cx="403085" cy="1536995"/>
              </a:xfrm>
              <a:prstGeom prst="rect">
                <a:avLst/>
              </a:prstGeom>
            </p:spPr>
          </p:pic>
        </p:grpSp>
        <p:grpSp>
          <p:nvGrpSpPr>
            <p:cNvPr id="104" name="그룹 1007">
              <a:extLst>
                <a:ext uri="{FF2B5EF4-FFF2-40B4-BE49-F238E27FC236}">
                  <a16:creationId xmlns:a16="http://schemas.microsoft.com/office/drawing/2014/main" id="{20D78D11-16CE-4DC5-B784-F432B66720E9}"/>
                </a:ext>
              </a:extLst>
            </p:cNvPr>
            <p:cNvGrpSpPr/>
            <p:nvPr/>
          </p:nvGrpSpPr>
          <p:grpSpPr>
            <a:xfrm>
              <a:off x="2913436" y="7069054"/>
              <a:ext cx="200192" cy="1093083"/>
              <a:chOff x="2913436" y="7069054"/>
              <a:chExt cx="200192" cy="1093083"/>
            </a:xfrm>
          </p:grpSpPr>
          <p:pic>
            <p:nvPicPr>
              <p:cNvPr id="105" name="Object 27">
                <a:extLst>
                  <a:ext uri="{FF2B5EF4-FFF2-40B4-BE49-F238E27FC236}">
                    <a16:creationId xmlns:a16="http://schemas.microsoft.com/office/drawing/2014/main" id="{708BEA72-317C-469D-81C7-3E420CEEA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2913436" y="7069054"/>
                <a:ext cx="200192" cy="1093083"/>
              </a:xfrm>
              <a:prstGeom prst="rect">
                <a:avLst/>
              </a:prstGeom>
            </p:spPr>
          </p:pic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3904561-7325-4959-A2D7-BD812FB1E262}"/>
              </a:ext>
            </a:extLst>
          </p:cNvPr>
          <p:cNvSpPr txBox="1"/>
          <p:nvPr/>
        </p:nvSpPr>
        <p:spPr>
          <a:xfrm>
            <a:off x="1219200" y="5390971"/>
            <a:ext cx="2114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주제 및 기획의도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F539088-81A1-4781-AAC1-72F0760268BE}"/>
              </a:ext>
            </a:extLst>
          </p:cNvPr>
          <p:cNvSpPr txBox="1"/>
          <p:nvPr/>
        </p:nvSpPr>
        <p:spPr>
          <a:xfrm>
            <a:off x="4759620" y="5662806"/>
            <a:ext cx="211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개발 환경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0ECFC9D-3265-4D3D-9991-C466D4E91182}"/>
              </a:ext>
            </a:extLst>
          </p:cNvPr>
          <p:cNvSpPr txBox="1"/>
          <p:nvPr/>
        </p:nvSpPr>
        <p:spPr>
          <a:xfrm>
            <a:off x="8199783" y="5662805"/>
            <a:ext cx="263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데이터 구조</a:t>
            </a:r>
            <a:endParaRPr lang="ko-KR" altLang="en-US" sz="3600" dirty="0">
              <a:solidFill>
                <a:schemeClr val="bg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6D034E-80A6-4DFA-BC2D-E56ABC2760F9}"/>
              </a:ext>
            </a:extLst>
          </p:cNvPr>
          <p:cNvSpPr txBox="1"/>
          <p:nvPr/>
        </p:nvSpPr>
        <p:spPr>
          <a:xfrm>
            <a:off x="11954072" y="5474418"/>
            <a:ext cx="2341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주요기능 및 담당업무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227A5A-F498-467A-8B5D-8210AF2C382E}"/>
              </a:ext>
            </a:extLst>
          </p:cNvPr>
          <p:cNvSpPr txBox="1"/>
          <p:nvPr/>
        </p:nvSpPr>
        <p:spPr>
          <a:xfrm>
            <a:off x="15791921" y="5628307"/>
            <a:ext cx="211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느낀점</a:t>
            </a:r>
            <a:endParaRPr lang="ko-KR" altLang="en-US" sz="3600" dirty="0">
              <a:solidFill>
                <a:schemeClr val="bg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62800" y="344313"/>
            <a:ext cx="11476751" cy="9613949"/>
            <a:chOff x="8336977" y="344313"/>
            <a:chExt cx="10302574" cy="96139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8336977" y="344313"/>
              <a:ext cx="10302574" cy="961394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CBC5E18-B334-4336-ACA8-BF2A627712C8}"/>
              </a:ext>
            </a:extLst>
          </p:cNvPr>
          <p:cNvSpPr txBox="1"/>
          <p:nvPr/>
        </p:nvSpPr>
        <p:spPr>
          <a:xfrm>
            <a:off x="970725" y="1016206"/>
            <a:ext cx="5636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주제 및 기획의도</a:t>
            </a:r>
          </a:p>
        </p:txBody>
      </p:sp>
      <p:pic>
        <p:nvPicPr>
          <p:cNvPr id="38" name="Google Shape;129;p15">
            <a:extLst>
              <a:ext uri="{FF2B5EF4-FFF2-40B4-BE49-F238E27FC236}">
                <a16:creationId xmlns:a16="http://schemas.microsoft.com/office/drawing/2014/main" id="{CBE5BCB6-E95F-430A-AC27-7BB7B8C089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4098" y="601461"/>
            <a:ext cx="6829110" cy="8165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코로나 바이러스 Covid-19 대유행 중지 | 프리미엄 벡터">
            <a:extLst>
              <a:ext uri="{FF2B5EF4-FFF2-40B4-BE49-F238E27FC236}">
                <a16:creationId xmlns:a16="http://schemas.microsoft.com/office/drawing/2014/main" id="{E6E6855C-95A9-4562-85E5-F58DC969B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67" y="2937483"/>
            <a:ext cx="6752299" cy="395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Google Shape;133;p15">
            <a:extLst>
              <a:ext uri="{FF2B5EF4-FFF2-40B4-BE49-F238E27FC236}">
                <a16:creationId xmlns:a16="http://schemas.microsoft.com/office/drawing/2014/main" id="{5B0B8AD8-830C-41FE-8583-29F66427ACC9}"/>
              </a:ext>
            </a:extLst>
          </p:cNvPr>
          <p:cNvSpPr/>
          <p:nvPr/>
        </p:nvSpPr>
        <p:spPr>
          <a:xfrm>
            <a:off x="8595359" y="4684408"/>
            <a:ext cx="1600200" cy="110294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419DB-C9D3-459B-BE5B-635904DC36B8}"/>
              </a:ext>
            </a:extLst>
          </p:cNvPr>
          <p:cNvSpPr txBox="1"/>
          <p:nvPr/>
        </p:nvSpPr>
        <p:spPr>
          <a:xfrm>
            <a:off x="1129896" y="7301925"/>
            <a:ext cx="8614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코로나 </a:t>
            </a:r>
            <a:r>
              <a:rPr lang="en-US" altLang="ko-KR" sz="3200" dirty="0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19 </a:t>
            </a:r>
            <a:r>
              <a:rPr lang="ko-KR" altLang="en-US" sz="3200" dirty="0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바이러스로 인한 </a:t>
            </a:r>
            <a:r>
              <a:rPr lang="ko-KR" altLang="en-US" sz="3200" dirty="0" err="1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언택트</a:t>
            </a:r>
            <a:r>
              <a:rPr lang="ko-KR" altLang="en-US" sz="3200" dirty="0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 시대</a:t>
            </a:r>
          </a:p>
        </p:txBody>
      </p:sp>
      <p:sp>
        <p:nvSpPr>
          <p:cNvPr id="44" name="Google Shape;132;p15">
            <a:extLst>
              <a:ext uri="{FF2B5EF4-FFF2-40B4-BE49-F238E27FC236}">
                <a16:creationId xmlns:a16="http://schemas.microsoft.com/office/drawing/2014/main" id="{CDA4C9BF-C0E2-4E70-B6C8-516BE33A0E45}"/>
              </a:ext>
            </a:extLst>
          </p:cNvPr>
          <p:cNvSpPr/>
          <p:nvPr/>
        </p:nvSpPr>
        <p:spPr>
          <a:xfrm>
            <a:off x="5711888" y="9181786"/>
            <a:ext cx="12544110" cy="997804"/>
          </a:xfrm>
          <a:prstGeom prst="rect">
            <a:avLst/>
          </a:prstGeom>
          <a:noFill/>
          <a:ln w="38100" cap="flat" cmpd="sng">
            <a:noFill/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3600" dirty="0" err="1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비대면</a:t>
            </a:r>
            <a:r>
              <a:rPr lang="ko-KR" altLang="en-US" sz="3600" dirty="0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 업무용 </a:t>
            </a:r>
            <a:r>
              <a:rPr lang="ko-KR" altLang="en-US" sz="4800" b="1" dirty="0" err="1">
                <a:solidFill>
                  <a:srgbClr val="FF0000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협업툴</a:t>
            </a:r>
            <a:r>
              <a:rPr lang="ko-KR" altLang="en-US" sz="3600" dirty="0" err="1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이</a:t>
            </a:r>
            <a:r>
              <a:rPr lang="ko-KR" altLang="en-US" sz="3600" dirty="0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 기업에서도 필수 업무도구로 자리매김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026"/>
            <a:ext cx="10006791" cy="10293441"/>
            <a:chOff x="0" y="0"/>
            <a:chExt cx="12456969" cy="102934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0" y="0"/>
              <a:ext cx="12456969" cy="1029344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C69D809-8B69-4A53-8FD3-2EFD04620AA1}"/>
              </a:ext>
            </a:extLst>
          </p:cNvPr>
          <p:cNvSpPr txBox="1"/>
          <p:nvPr/>
        </p:nvSpPr>
        <p:spPr>
          <a:xfrm>
            <a:off x="434140" y="3621946"/>
            <a:ext cx="3806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ko-KR" altLang="en-US" sz="6000" dirty="0" err="1">
                <a:solidFill>
                  <a:schemeClr val="bg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협업툴</a:t>
            </a:r>
            <a:endParaRPr lang="ko-KR" altLang="en-US" sz="6000" dirty="0">
              <a:solidFill>
                <a:schemeClr val="bg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2BD2E-6CA4-49A0-8503-3D18EBE064C6}"/>
              </a:ext>
            </a:extLst>
          </p:cNvPr>
          <p:cNvSpPr txBox="1"/>
          <p:nvPr/>
        </p:nvSpPr>
        <p:spPr>
          <a:xfrm>
            <a:off x="436598" y="7152746"/>
            <a:ext cx="4789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6000" dirty="0">
                <a:solidFill>
                  <a:schemeClr val="bg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업무 플랫폼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D7F2C-EABF-4206-A383-FDB7C892279A}"/>
              </a:ext>
            </a:extLst>
          </p:cNvPr>
          <p:cNvSpPr txBox="1"/>
          <p:nvPr/>
        </p:nvSpPr>
        <p:spPr>
          <a:xfrm>
            <a:off x="10089564" y="8168409"/>
            <a:ext cx="8085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cs typeface="Malgun Gothic"/>
                <a:sym typeface="Malgun Gothic"/>
              </a:rPr>
              <a:t>메신저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cs typeface="Malgun Gothic"/>
                <a:sym typeface="Malgun Gothic"/>
              </a:rPr>
              <a:t>,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cs typeface="Malgun Gothic"/>
                <a:sym typeface="Malgun Gothic"/>
              </a:rPr>
              <a:t>화상회의 등을 통해 여러 사람이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cs typeface="Malgun Gothic"/>
                <a:sym typeface="Malgun Gothic"/>
              </a:rPr>
              <a:t>클라우드상에서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cs typeface="Malgun Gothic"/>
                <a:sym typeface="Malgun Gothic"/>
              </a:rPr>
              <a:t> 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  <a:cs typeface="Malgun Gothic"/>
              <a:sym typeface="Malgun Gothic"/>
            </a:endParaRPr>
          </a:p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cs typeface="Malgun Gothic"/>
                <a:sym typeface="Malgun Gothic"/>
              </a:rPr>
              <a:t>	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cs typeface="Malgun Gothic"/>
                <a:sym typeface="Malgun Gothic"/>
              </a:rPr>
              <a:t>동시에 공동으로 작업할 수 있게 해주는 서비스</a:t>
            </a:r>
          </a:p>
          <a:p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C9C99C-2FE5-4D3B-BEA6-F8326DB3C86F}"/>
              </a:ext>
            </a:extLst>
          </p:cNvPr>
          <p:cNvSpPr txBox="1"/>
          <p:nvPr/>
        </p:nvSpPr>
        <p:spPr>
          <a:xfrm>
            <a:off x="436598" y="5387346"/>
            <a:ext cx="3806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6000" dirty="0">
                <a:solidFill>
                  <a:schemeClr val="bg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그룹웨어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397579-F50D-4F44-A086-EC359B9D5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7" r="9333"/>
          <a:stretch/>
        </p:blipFill>
        <p:spPr bwMode="auto">
          <a:xfrm>
            <a:off x="9525000" y="1104900"/>
            <a:ext cx="8617615" cy="551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0ECE5C-42DB-4E44-81E5-498060BE19DA}"/>
              </a:ext>
            </a:extLst>
          </p:cNvPr>
          <p:cNvSpPr txBox="1"/>
          <p:nvPr/>
        </p:nvSpPr>
        <p:spPr>
          <a:xfrm>
            <a:off x="145385" y="1935360"/>
            <a:ext cx="563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주제 및 기획의도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667000" y="1081218"/>
            <a:ext cx="12913892" cy="7722068"/>
            <a:chOff x="-2580348" y="1281823"/>
            <a:chExt cx="12913892" cy="77220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2580348" y="1281823"/>
              <a:ext cx="12913892" cy="77220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22623" y="-2014201"/>
            <a:ext cx="1618489" cy="6171429"/>
            <a:chOff x="7022623" y="-2014201"/>
            <a:chExt cx="1618489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7022623" y="-2014201"/>
              <a:ext cx="161848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59125" y="7548072"/>
            <a:ext cx="774524" cy="4229038"/>
            <a:chOff x="6759125" y="7548072"/>
            <a:chExt cx="774524" cy="42290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759125" y="7548072"/>
              <a:ext cx="774524" cy="422903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03AF8D4-853D-414C-941B-2CF85C39F426}"/>
              </a:ext>
            </a:extLst>
          </p:cNvPr>
          <p:cNvSpPr txBox="1"/>
          <p:nvPr/>
        </p:nvSpPr>
        <p:spPr>
          <a:xfrm>
            <a:off x="1117851" y="4543335"/>
            <a:ext cx="464820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>
                    <a:lumMod val="65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개발 환경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2DC39B8-8469-4148-80AB-B00203388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722331"/>
              </p:ext>
            </p:extLst>
          </p:nvPr>
        </p:nvGraphicFramePr>
        <p:xfrm>
          <a:off x="8458200" y="2019300"/>
          <a:ext cx="9372600" cy="6778544"/>
        </p:xfrm>
        <a:graphic>
          <a:graphicData uri="http://schemas.openxmlformats.org/drawingml/2006/table">
            <a:tbl>
              <a:tblPr/>
              <a:tblGrid>
                <a:gridCol w="2215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1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2400" b="1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2400" b="1" kern="1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프로젝트 기간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39700"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indent="139700"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2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+mn-cs"/>
                        </a:rPr>
                        <a:t>2019. 09. 14 ~ 2019. 11. 08 (56</a:t>
                      </a:r>
                      <a:r>
                        <a:rPr lang="ko-KR" altLang="ko-KR" sz="2400" kern="12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+mn-cs"/>
                        </a:rPr>
                        <a:t>일간</a:t>
                      </a:r>
                      <a:r>
                        <a:rPr lang="en-US" altLang="ko-KR" sz="2400" kern="12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+mn-cs"/>
                        </a:rPr>
                        <a:t>)</a:t>
                      </a:r>
                      <a:endParaRPr lang="ko-KR" sz="2400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2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2400" b="1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b="1" kern="1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개발 인원</a:t>
                      </a:r>
                      <a:endParaRPr lang="ko-KR" sz="2400" b="1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2400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4</a:t>
                      </a:r>
                      <a:r>
                        <a:rPr lang="ko-KR" altLang="en-US" sz="2400" kern="1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명</a:t>
                      </a:r>
                      <a:endParaRPr lang="ko-KR" sz="2400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12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2400" b="1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2400" b="1" kern="1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개발 플랫폼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Windows </a:t>
                      </a:r>
                      <a:r>
                        <a:rPr lang="en-US" altLang="ko-KR" sz="2400" kern="1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10</a:t>
                      </a:r>
                      <a:endParaRPr lang="ko-KR" sz="2400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95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2400" b="1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2400" b="1" kern="1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개발 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Eclipse, </a:t>
                      </a:r>
                      <a:r>
                        <a:rPr lang="en-US" sz="2400" kern="100" dirty="0" err="1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sqldeveloper</a:t>
                      </a:r>
                      <a:endParaRPr lang="ko-KR" sz="2400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35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2400" b="1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400" b="1" kern="1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사용언어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JAVA, Oracle,</a:t>
                      </a:r>
                      <a:r>
                        <a:rPr lang="en-US" altLang="ko-KR" sz="2400" baseline="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 HTML, CSS, JavaScript, JSP/Servlet</a:t>
                      </a:r>
                      <a:endParaRPr lang="en-US" altLang="ko-KR" sz="24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18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2400" b="1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400" b="1" kern="1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사용기술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JDBC,</a:t>
                      </a:r>
                      <a:r>
                        <a:rPr lang="en-US" sz="2400" kern="100" baseline="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</a:t>
                      </a:r>
                      <a:r>
                        <a:rPr lang="en-US" sz="2400" kern="100" baseline="0" dirty="0" err="1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Jquery</a:t>
                      </a:r>
                      <a:r>
                        <a:rPr lang="en-US" altLang="ko-KR" sz="2400" kern="100" baseline="0" dirty="0">
                          <a:solidFill>
                            <a:schemeClr val="bg1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, Ajax, Spring , NodeJS, OpenSSL , WebRTC</a:t>
                      </a:r>
                      <a:endParaRPr lang="ko-KR" sz="2400" kern="100" dirty="0">
                        <a:solidFill>
                          <a:schemeClr val="bg1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241B4B-FBF2-4E53-AC48-057495A5CC70}"/>
              </a:ext>
            </a:extLst>
          </p:cNvPr>
          <p:cNvSpPr/>
          <p:nvPr/>
        </p:nvSpPr>
        <p:spPr>
          <a:xfrm>
            <a:off x="5964644" y="8005409"/>
            <a:ext cx="12060000" cy="498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5C0C92-0578-43BF-8767-AAEBA518F12D}"/>
              </a:ext>
            </a:extLst>
          </p:cNvPr>
          <p:cNvSpPr/>
          <p:nvPr/>
        </p:nvSpPr>
        <p:spPr>
          <a:xfrm>
            <a:off x="5970569" y="2019472"/>
            <a:ext cx="12060000" cy="498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-52922" y="-327735"/>
            <a:ext cx="5825466" cy="10805235"/>
            <a:chOff x="727567" y="61213"/>
            <a:chExt cx="5825466" cy="108052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1762318" y="2551098"/>
              <a:ext cx="10805235" cy="58254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36462" y="-1952233"/>
            <a:ext cx="1618489" cy="6171429"/>
            <a:chOff x="7022623" y="-2014201"/>
            <a:chExt cx="1618489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7022623" y="-2014201"/>
              <a:ext cx="161848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49200" y="7400953"/>
            <a:ext cx="774524" cy="4229038"/>
            <a:chOff x="6759125" y="7548072"/>
            <a:chExt cx="774524" cy="42290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759125" y="7548072"/>
              <a:ext cx="774524" cy="422903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03AF8D4-853D-414C-941B-2CF85C39F426}"/>
              </a:ext>
            </a:extLst>
          </p:cNvPr>
          <p:cNvSpPr txBox="1"/>
          <p:nvPr/>
        </p:nvSpPr>
        <p:spPr>
          <a:xfrm>
            <a:off x="384653" y="4532943"/>
            <a:ext cx="4978149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>
                    <a:lumMod val="65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데이터 구조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25D60F-8E48-4E1D-9615-18F99E3AE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21500"/>
            <a:ext cx="12102088" cy="5734505"/>
          </a:xfrm>
          <a:prstGeom prst="rect">
            <a:avLst/>
          </a:prstGeom>
        </p:spPr>
      </p:pic>
      <p:sp>
        <p:nvSpPr>
          <p:cNvPr id="11" name="모서리가 둥근 직사각형 34">
            <a:extLst>
              <a:ext uri="{FF2B5EF4-FFF2-40B4-BE49-F238E27FC236}">
                <a16:creationId xmlns:a16="http://schemas.microsoft.com/office/drawing/2014/main" id="{1E31DBF9-E47A-403A-B780-C8F6A6FBBBB4}"/>
              </a:ext>
            </a:extLst>
          </p:cNvPr>
          <p:cNvSpPr/>
          <p:nvPr/>
        </p:nvSpPr>
        <p:spPr>
          <a:xfrm>
            <a:off x="5943600" y="2594697"/>
            <a:ext cx="2438400" cy="1588174"/>
          </a:xfrm>
          <a:prstGeom prst="roundRect">
            <a:avLst/>
          </a:prstGeom>
          <a:solidFill>
            <a:srgbClr val="CCCCFF">
              <a:alpha val="3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회원 정보</a:t>
            </a:r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sp>
        <p:nvSpPr>
          <p:cNvPr id="12" name="모서리가 둥근 직사각형 34">
            <a:extLst>
              <a:ext uri="{FF2B5EF4-FFF2-40B4-BE49-F238E27FC236}">
                <a16:creationId xmlns:a16="http://schemas.microsoft.com/office/drawing/2014/main" id="{93BA913E-707C-411F-9F4F-3075A975BC9D}"/>
              </a:ext>
            </a:extLst>
          </p:cNvPr>
          <p:cNvSpPr/>
          <p:nvPr/>
        </p:nvSpPr>
        <p:spPr>
          <a:xfrm>
            <a:off x="8524967" y="2619702"/>
            <a:ext cx="2886300" cy="1450438"/>
          </a:xfrm>
          <a:prstGeom prst="roundRect">
            <a:avLst/>
          </a:prstGeom>
          <a:solidFill>
            <a:srgbClr val="CCCCFF">
              <a:alpha val="3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개인메모 내용</a:t>
            </a:r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34">
            <a:extLst>
              <a:ext uri="{FF2B5EF4-FFF2-40B4-BE49-F238E27FC236}">
                <a16:creationId xmlns:a16="http://schemas.microsoft.com/office/drawing/2014/main" id="{DD562884-F01D-4258-9FCC-A2BDFAF12E4A}"/>
              </a:ext>
            </a:extLst>
          </p:cNvPr>
          <p:cNvSpPr/>
          <p:nvPr/>
        </p:nvSpPr>
        <p:spPr>
          <a:xfrm>
            <a:off x="12070080" y="2121224"/>
            <a:ext cx="3246120" cy="2046769"/>
          </a:xfrm>
          <a:prstGeom prst="roundRect">
            <a:avLst/>
          </a:prstGeom>
          <a:solidFill>
            <a:srgbClr val="CCCCFF">
              <a:alpha val="3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전자결재 정보</a:t>
            </a:r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sp>
        <p:nvSpPr>
          <p:cNvPr id="14" name="모서리가 둥근 직사각형 34">
            <a:extLst>
              <a:ext uri="{FF2B5EF4-FFF2-40B4-BE49-F238E27FC236}">
                <a16:creationId xmlns:a16="http://schemas.microsoft.com/office/drawing/2014/main" id="{793767C4-88A0-4121-93AE-5AA60BDBBCE5}"/>
              </a:ext>
            </a:extLst>
          </p:cNvPr>
          <p:cNvSpPr/>
          <p:nvPr/>
        </p:nvSpPr>
        <p:spPr>
          <a:xfrm>
            <a:off x="9004945" y="4225870"/>
            <a:ext cx="3078401" cy="2046770"/>
          </a:xfrm>
          <a:prstGeom prst="roundRect">
            <a:avLst/>
          </a:prstGeom>
          <a:solidFill>
            <a:srgbClr val="CCCCFF">
              <a:alpha val="3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워크스페이스 관리자</a:t>
            </a:r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>
              <a:lnSpc>
                <a:spcPct val="250000"/>
              </a:lnSpc>
            </a:pPr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sp>
        <p:nvSpPr>
          <p:cNvPr id="15" name="모서리가 둥근 직사각형 34">
            <a:extLst>
              <a:ext uri="{FF2B5EF4-FFF2-40B4-BE49-F238E27FC236}">
                <a16:creationId xmlns:a16="http://schemas.microsoft.com/office/drawing/2014/main" id="{689DCA23-CB3A-40E2-A3FB-4B6BCA2739A5}"/>
              </a:ext>
            </a:extLst>
          </p:cNvPr>
          <p:cNvSpPr/>
          <p:nvPr/>
        </p:nvSpPr>
        <p:spPr>
          <a:xfrm>
            <a:off x="5970569" y="4227568"/>
            <a:ext cx="2960852" cy="1943959"/>
          </a:xfrm>
          <a:prstGeom prst="roundRect">
            <a:avLst/>
          </a:prstGeom>
          <a:solidFill>
            <a:srgbClr val="CCCCFF">
              <a:alpha val="3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워크스페이스 구성원</a:t>
            </a:r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sp>
        <p:nvSpPr>
          <p:cNvPr id="16" name="모서리가 둥근 직사각형 34">
            <a:extLst>
              <a:ext uri="{FF2B5EF4-FFF2-40B4-BE49-F238E27FC236}">
                <a16:creationId xmlns:a16="http://schemas.microsoft.com/office/drawing/2014/main" id="{8B1A0215-83FB-4ECB-A8A4-F4384406F398}"/>
              </a:ext>
            </a:extLst>
          </p:cNvPr>
          <p:cNvSpPr/>
          <p:nvPr/>
        </p:nvSpPr>
        <p:spPr>
          <a:xfrm>
            <a:off x="5949410" y="6216860"/>
            <a:ext cx="3055535" cy="1811947"/>
          </a:xfrm>
          <a:prstGeom prst="roundRect">
            <a:avLst/>
          </a:prstGeom>
          <a:solidFill>
            <a:srgbClr val="CCCCFF">
              <a:alpha val="3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공지사항</a:t>
            </a:r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sp>
        <p:nvSpPr>
          <p:cNvPr id="17" name="모서리가 둥근 직사각형 34">
            <a:extLst>
              <a:ext uri="{FF2B5EF4-FFF2-40B4-BE49-F238E27FC236}">
                <a16:creationId xmlns:a16="http://schemas.microsoft.com/office/drawing/2014/main" id="{FA83EBE5-491A-45C6-9691-93CC4B6FBCFB}"/>
              </a:ext>
            </a:extLst>
          </p:cNvPr>
          <p:cNvSpPr/>
          <p:nvPr/>
        </p:nvSpPr>
        <p:spPr>
          <a:xfrm>
            <a:off x="9051517" y="6324149"/>
            <a:ext cx="3055535" cy="1811947"/>
          </a:xfrm>
          <a:prstGeom prst="roundRect">
            <a:avLst/>
          </a:prstGeom>
          <a:solidFill>
            <a:srgbClr val="CCCCFF">
              <a:alpha val="3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실시간 채팅</a:t>
            </a:r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sp>
        <p:nvSpPr>
          <p:cNvPr id="18" name="모서리가 둥근 직사각형 34">
            <a:extLst>
              <a:ext uri="{FF2B5EF4-FFF2-40B4-BE49-F238E27FC236}">
                <a16:creationId xmlns:a16="http://schemas.microsoft.com/office/drawing/2014/main" id="{C8ADD11F-FE6F-4213-ACE0-983862D6B7F2}"/>
              </a:ext>
            </a:extLst>
          </p:cNvPr>
          <p:cNvSpPr/>
          <p:nvPr/>
        </p:nvSpPr>
        <p:spPr>
          <a:xfrm>
            <a:off x="12083346" y="5675991"/>
            <a:ext cx="3232854" cy="2780290"/>
          </a:xfrm>
          <a:prstGeom prst="roundRect">
            <a:avLst/>
          </a:prstGeom>
          <a:solidFill>
            <a:srgbClr val="CCCCFF">
              <a:alpha val="3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게시판 정보</a:t>
            </a:r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sp>
        <p:nvSpPr>
          <p:cNvPr id="19" name="모서리가 둥근 직사각형 34">
            <a:extLst>
              <a:ext uri="{FF2B5EF4-FFF2-40B4-BE49-F238E27FC236}">
                <a16:creationId xmlns:a16="http://schemas.microsoft.com/office/drawing/2014/main" id="{2E9D4867-08AC-4BE4-B485-2C0D93755334}"/>
              </a:ext>
            </a:extLst>
          </p:cNvPr>
          <p:cNvSpPr/>
          <p:nvPr/>
        </p:nvSpPr>
        <p:spPr>
          <a:xfrm>
            <a:off x="15138881" y="5743663"/>
            <a:ext cx="2906807" cy="1828681"/>
          </a:xfrm>
          <a:prstGeom prst="roundRect">
            <a:avLst/>
          </a:prstGeom>
          <a:solidFill>
            <a:srgbClr val="CCCCFF">
              <a:alpha val="3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게시판 댓글</a:t>
            </a:r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sp>
        <p:nvSpPr>
          <p:cNvPr id="20" name="모서리가 둥근 직사각형 34">
            <a:extLst>
              <a:ext uri="{FF2B5EF4-FFF2-40B4-BE49-F238E27FC236}">
                <a16:creationId xmlns:a16="http://schemas.microsoft.com/office/drawing/2014/main" id="{30EAB9FE-A45B-4DC4-AFC6-57E9398E6DFD}"/>
              </a:ext>
            </a:extLst>
          </p:cNvPr>
          <p:cNvSpPr/>
          <p:nvPr/>
        </p:nvSpPr>
        <p:spPr>
          <a:xfrm>
            <a:off x="12097789" y="4182871"/>
            <a:ext cx="3144434" cy="1435243"/>
          </a:xfrm>
          <a:prstGeom prst="roundRect">
            <a:avLst/>
          </a:prstGeom>
          <a:solidFill>
            <a:srgbClr val="CCCCFF">
              <a:alpha val="3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                                   근태 정보</a:t>
            </a:r>
            <a:endParaRPr lang="en-US" altLang="ko-KR" sz="1400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904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CBF9F41-2AD1-44AC-AB48-198EE9EDFA4F}"/>
              </a:ext>
            </a:extLst>
          </p:cNvPr>
          <p:cNvSpPr txBox="1"/>
          <p:nvPr/>
        </p:nvSpPr>
        <p:spPr>
          <a:xfrm>
            <a:off x="3486150" y="4381500"/>
            <a:ext cx="113157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주요 기능 및 담당 업무</a:t>
            </a:r>
          </a:p>
        </p:txBody>
      </p:sp>
      <p:grpSp>
        <p:nvGrpSpPr>
          <p:cNvPr id="9" name="그룹 1003">
            <a:extLst>
              <a:ext uri="{FF2B5EF4-FFF2-40B4-BE49-F238E27FC236}">
                <a16:creationId xmlns:a16="http://schemas.microsoft.com/office/drawing/2014/main" id="{5B98A592-9F81-4D14-B717-7AA297A9CFF9}"/>
              </a:ext>
            </a:extLst>
          </p:cNvPr>
          <p:cNvGrpSpPr/>
          <p:nvPr/>
        </p:nvGrpSpPr>
        <p:grpSpPr>
          <a:xfrm>
            <a:off x="2209800" y="5989053"/>
            <a:ext cx="14284209" cy="384419"/>
            <a:chOff x="2000753" y="7082886"/>
            <a:chExt cx="14284209" cy="384419"/>
          </a:xfrm>
        </p:grpSpPr>
        <p:grpSp>
          <p:nvGrpSpPr>
            <p:cNvPr id="12" name="그룹 1004">
              <a:extLst>
                <a:ext uri="{FF2B5EF4-FFF2-40B4-BE49-F238E27FC236}">
                  <a16:creationId xmlns:a16="http://schemas.microsoft.com/office/drawing/2014/main" id="{27C74CBE-B859-460B-847B-AACCBEA6F8DB}"/>
                </a:ext>
              </a:extLst>
            </p:cNvPr>
            <p:cNvGrpSpPr/>
            <p:nvPr/>
          </p:nvGrpSpPr>
          <p:grpSpPr>
            <a:xfrm>
              <a:off x="2000753" y="7138806"/>
              <a:ext cx="14284209" cy="272580"/>
              <a:chOff x="2000753" y="7138806"/>
              <a:chExt cx="14284209" cy="272580"/>
            </a:xfrm>
          </p:grpSpPr>
          <p:pic>
            <p:nvPicPr>
              <p:cNvPr id="26" name="Object 9">
                <a:extLst>
                  <a:ext uri="{FF2B5EF4-FFF2-40B4-BE49-F238E27FC236}">
                    <a16:creationId xmlns:a16="http://schemas.microsoft.com/office/drawing/2014/main" id="{DEDD1FA7-7920-4D0F-B2EC-94F595363A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000753" y="7138806"/>
                <a:ext cx="14284209" cy="272580"/>
              </a:xfrm>
              <a:prstGeom prst="rect">
                <a:avLst/>
              </a:prstGeom>
            </p:spPr>
          </p:pic>
        </p:grpSp>
        <p:grpSp>
          <p:nvGrpSpPr>
            <p:cNvPr id="14" name="그룹 1005">
              <a:extLst>
                <a:ext uri="{FF2B5EF4-FFF2-40B4-BE49-F238E27FC236}">
                  <a16:creationId xmlns:a16="http://schemas.microsoft.com/office/drawing/2014/main" id="{F0D9D4AB-4845-4833-AB0C-FEC2D98BFD04}"/>
                </a:ext>
              </a:extLst>
            </p:cNvPr>
            <p:cNvGrpSpPr/>
            <p:nvPr/>
          </p:nvGrpSpPr>
          <p:grpSpPr>
            <a:xfrm>
              <a:off x="2334321" y="7082886"/>
              <a:ext cx="384419" cy="384419"/>
              <a:chOff x="2334321" y="7082886"/>
              <a:chExt cx="384419" cy="384419"/>
            </a:xfrm>
          </p:grpSpPr>
          <p:pic>
            <p:nvPicPr>
              <p:cNvPr id="25" name="Object 12">
                <a:extLst>
                  <a:ext uri="{FF2B5EF4-FFF2-40B4-BE49-F238E27FC236}">
                    <a16:creationId xmlns:a16="http://schemas.microsoft.com/office/drawing/2014/main" id="{AC1CEFD3-5B33-4298-AEBD-E23774C217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334321" y="7082886"/>
                <a:ext cx="384419" cy="384419"/>
              </a:xfrm>
              <a:prstGeom prst="rect">
                <a:avLst/>
              </a:prstGeom>
            </p:spPr>
          </p:pic>
        </p:grpSp>
        <p:grpSp>
          <p:nvGrpSpPr>
            <p:cNvPr id="15" name="그룹 1006">
              <a:extLst>
                <a:ext uri="{FF2B5EF4-FFF2-40B4-BE49-F238E27FC236}">
                  <a16:creationId xmlns:a16="http://schemas.microsoft.com/office/drawing/2014/main" id="{22E2E625-F85B-4FFF-B5AE-50F7B65B185E}"/>
                </a:ext>
              </a:extLst>
            </p:cNvPr>
            <p:cNvGrpSpPr/>
            <p:nvPr/>
          </p:nvGrpSpPr>
          <p:grpSpPr>
            <a:xfrm>
              <a:off x="3055950" y="7082886"/>
              <a:ext cx="384419" cy="384419"/>
              <a:chOff x="3055950" y="7082886"/>
              <a:chExt cx="384419" cy="384419"/>
            </a:xfrm>
          </p:grpSpPr>
          <p:pic>
            <p:nvPicPr>
              <p:cNvPr id="24" name="Object 15">
                <a:extLst>
                  <a:ext uri="{FF2B5EF4-FFF2-40B4-BE49-F238E27FC236}">
                    <a16:creationId xmlns:a16="http://schemas.microsoft.com/office/drawing/2014/main" id="{1372A361-A214-4A9B-93AB-385EFA10D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55950" y="7082886"/>
                <a:ext cx="384419" cy="384419"/>
              </a:xfrm>
              <a:prstGeom prst="rect">
                <a:avLst/>
              </a:prstGeom>
            </p:spPr>
          </p:pic>
        </p:grpSp>
        <p:grpSp>
          <p:nvGrpSpPr>
            <p:cNvPr id="16" name="그룹 1007">
              <a:extLst>
                <a:ext uri="{FF2B5EF4-FFF2-40B4-BE49-F238E27FC236}">
                  <a16:creationId xmlns:a16="http://schemas.microsoft.com/office/drawing/2014/main" id="{3CCC254C-DEED-42E8-81A8-1B1459FCA3E1}"/>
                </a:ext>
              </a:extLst>
            </p:cNvPr>
            <p:cNvGrpSpPr/>
            <p:nvPr/>
          </p:nvGrpSpPr>
          <p:grpSpPr>
            <a:xfrm>
              <a:off x="3777579" y="7082886"/>
              <a:ext cx="384419" cy="384419"/>
              <a:chOff x="3777579" y="7082886"/>
              <a:chExt cx="384419" cy="384419"/>
            </a:xfrm>
          </p:grpSpPr>
          <p:pic>
            <p:nvPicPr>
              <p:cNvPr id="23" name="Object 18">
                <a:extLst>
                  <a:ext uri="{FF2B5EF4-FFF2-40B4-BE49-F238E27FC236}">
                    <a16:creationId xmlns:a16="http://schemas.microsoft.com/office/drawing/2014/main" id="{C8D65A79-7909-4D74-943B-4DF5CCFED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77579" y="7082886"/>
                <a:ext cx="384419" cy="384419"/>
              </a:xfrm>
              <a:prstGeom prst="rect">
                <a:avLst/>
              </a:prstGeom>
            </p:spPr>
          </p:pic>
        </p:grpSp>
        <p:grpSp>
          <p:nvGrpSpPr>
            <p:cNvPr id="17" name="그룹 1008">
              <a:extLst>
                <a:ext uri="{FF2B5EF4-FFF2-40B4-BE49-F238E27FC236}">
                  <a16:creationId xmlns:a16="http://schemas.microsoft.com/office/drawing/2014/main" id="{3451DE6F-42AF-47CC-8AB7-5B34B4D9CBC3}"/>
                </a:ext>
              </a:extLst>
            </p:cNvPr>
            <p:cNvGrpSpPr/>
            <p:nvPr/>
          </p:nvGrpSpPr>
          <p:grpSpPr>
            <a:xfrm>
              <a:off x="14123716" y="7082886"/>
              <a:ext cx="384419" cy="384419"/>
              <a:chOff x="14123716" y="7082886"/>
              <a:chExt cx="384419" cy="384419"/>
            </a:xfrm>
          </p:grpSpPr>
          <p:pic>
            <p:nvPicPr>
              <p:cNvPr id="22" name="Object 21">
                <a:extLst>
                  <a:ext uri="{FF2B5EF4-FFF2-40B4-BE49-F238E27FC236}">
                    <a16:creationId xmlns:a16="http://schemas.microsoft.com/office/drawing/2014/main" id="{70F40825-CC2B-4F7A-9CD3-501701001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123716" y="7082886"/>
                <a:ext cx="384419" cy="384419"/>
              </a:xfrm>
              <a:prstGeom prst="rect">
                <a:avLst/>
              </a:prstGeom>
            </p:spPr>
          </p:pic>
        </p:grpSp>
        <p:grpSp>
          <p:nvGrpSpPr>
            <p:cNvPr id="18" name="그룹 1009">
              <a:extLst>
                <a:ext uri="{FF2B5EF4-FFF2-40B4-BE49-F238E27FC236}">
                  <a16:creationId xmlns:a16="http://schemas.microsoft.com/office/drawing/2014/main" id="{1A1A6FA3-0F83-448B-B5D9-2232852C0464}"/>
                </a:ext>
              </a:extLst>
            </p:cNvPr>
            <p:cNvGrpSpPr/>
            <p:nvPr/>
          </p:nvGrpSpPr>
          <p:grpSpPr>
            <a:xfrm>
              <a:off x="14845345" y="7082886"/>
              <a:ext cx="384419" cy="384419"/>
              <a:chOff x="14845345" y="7082886"/>
              <a:chExt cx="384419" cy="384419"/>
            </a:xfrm>
          </p:grpSpPr>
          <p:pic>
            <p:nvPicPr>
              <p:cNvPr id="21" name="Object 24">
                <a:extLst>
                  <a:ext uri="{FF2B5EF4-FFF2-40B4-BE49-F238E27FC236}">
                    <a16:creationId xmlns:a16="http://schemas.microsoft.com/office/drawing/2014/main" id="{2531B222-B566-4DE4-B9D5-1ECF6FE8C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845345" y="7082886"/>
                <a:ext cx="384419" cy="384419"/>
              </a:xfrm>
              <a:prstGeom prst="rect">
                <a:avLst/>
              </a:prstGeom>
            </p:spPr>
          </p:pic>
        </p:grpSp>
        <p:grpSp>
          <p:nvGrpSpPr>
            <p:cNvPr id="19" name="그룹 1010">
              <a:extLst>
                <a:ext uri="{FF2B5EF4-FFF2-40B4-BE49-F238E27FC236}">
                  <a16:creationId xmlns:a16="http://schemas.microsoft.com/office/drawing/2014/main" id="{6BA597CC-7E71-4193-BAA6-A6DB0632CDF1}"/>
                </a:ext>
              </a:extLst>
            </p:cNvPr>
            <p:cNvGrpSpPr/>
            <p:nvPr/>
          </p:nvGrpSpPr>
          <p:grpSpPr>
            <a:xfrm>
              <a:off x="15566974" y="7082886"/>
              <a:ext cx="384419" cy="384419"/>
              <a:chOff x="15566974" y="7082886"/>
              <a:chExt cx="384419" cy="384419"/>
            </a:xfrm>
          </p:grpSpPr>
          <p:pic>
            <p:nvPicPr>
              <p:cNvPr id="20" name="Object 27">
                <a:extLst>
                  <a:ext uri="{FF2B5EF4-FFF2-40B4-BE49-F238E27FC236}">
                    <a16:creationId xmlns:a16="http://schemas.microsoft.com/office/drawing/2014/main" id="{23C6B6CB-7481-435C-A0B0-FD13C854EC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566974" y="7082886"/>
                <a:ext cx="384419" cy="3844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0695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EF563681-B3C0-40B7-A5BA-92402418D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18"/>
          <a:stretch/>
        </p:blipFill>
        <p:spPr>
          <a:xfrm>
            <a:off x="304800" y="1866900"/>
            <a:ext cx="8839200" cy="477246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FA14128-2D46-449A-9265-E457596EF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311" y="1046164"/>
            <a:ext cx="4661139" cy="563126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92051A9-8CA0-47D0-BBD1-D0E42BC6F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4600" y="1084229"/>
            <a:ext cx="3798054" cy="5555134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48DF5F17-86FD-42A0-8F37-2A2E7D5B4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75319"/>
              </p:ext>
            </p:extLst>
          </p:nvPr>
        </p:nvGraphicFramePr>
        <p:xfrm>
          <a:off x="304800" y="6828277"/>
          <a:ext cx="17754600" cy="3183646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660750993"/>
                    </a:ext>
                  </a:extLst>
                </a:gridCol>
              </a:tblGrid>
              <a:tr h="501406">
                <a:tc gridSpan="2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r>
                        <a:rPr lang="ko-KR" altLang="en-US" sz="1600" b="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 설명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담당 업무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3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로그인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회원가입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비밀번호 찾기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로그인 기능</a:t>
                      </a:r>
                      <a:endParaRPr lang="en-US" altLang="ko-KR" sz="1600" kern="100" dirty="0">
                        <a:solidFill>
                          <a:srgbClr val="FF0000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기존 회원의 아이디와 비밀번호를 확인하여 로그인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600" kern="100" dirty="0">
                        <a:solidFill>
                          <a:srgbClr val="FF0000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회원가입 기능</a:t>
                      </a:r>
                      <a:endParaRPr lang="en-US" altLang="ko-KR" sz="1600" kern="100" dirty="0">
                        <a:solidFill>
                          <a:srgbClr val="FF0000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SMTP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를 활용한 인증번호 메일 전송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중복된 아이디 체크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인증번호를 확인 하지 않았거나 입력되지 않은 값이 있을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   경우 체크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비밀번호 찾기</a:t>
                      </a:r>
                      <a:endParaRPr lang="en-US" altLang="ko-KR" sz="1600" kern="100" dirty="0">
                        <a:solidFill>
                          <a:srgbClr val="FF0000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본인의 이메일과 이름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입력시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맞는 비밀번호를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찾아줌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로그인 기능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회원가입 기능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(SMTP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제외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큰 문제 없이 개발 가능 하였음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B27BD4-F104-40DF-BF3A-646F591203E8}"/>
              </a:ext>
            </a:extLst>
          </p:cNvPr>
          <p:cNvSpPr txBox="1"/>
          <p:nvPr/>
        </p:nvSpPr>
        <p:spPr>
          <a:xfrm>
            <a:off x="565399" y="699508"/>
            <a:ext cx="9360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로그인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/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회원가입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/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비밀번호 찾기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48DF5F17-86FD-42A0-8F37-2A2E7D5B4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31310"/>
              </p:ext>
            </p:extLst>
          </p:nvPr>
        </p:nvGraphicFramePr>
        <p:xfrm>
          <a:off x="304800" y="6828277"/>
          <a:ext cx="17754600" cy="3427486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660750993"/>
                    </a:ext>
                  </a:extLst>
                </a:gridCol>
              </a:tblGrid>
              <a:tr h="501406">
                <a:tc gridSpan="2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r>
                        <a:rPr lang="ko-KR" altLang="en-US" sz="1600" b="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 설명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139700"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</a:rPr>
                        <a:t>담당 업무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2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개인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개인 워크스페이스 관리 기능</a:t>
                      </a:r>
                      <a:endParaRPr lang="en-US" altLang="ko-KR" sz="1600" kern="100" dirty="0">
                        <a:solidFill>
                          <a:srgbClr val="FF0000"/>
                        </a:solidFill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생성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버튼으로 같은 이름의 워크스페이스가 있는지 중복확인 후 생성 가능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생성자는 관리자 멤버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 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 스페이스 생성시 초대 코드가 자동 생성 되어 코드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알림창이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뜸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참가를 원하는 인원이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 스페이스 참가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버튼을 누르고 초대코드를 입력하면 해당하는 워크스페이스의 일반 멤버로 참가 가능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입장하고 싶은 워크스페이스가 있다면 워크스페이스 목록에 원하는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클릭 시 입장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가능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워크스페이스에 참가 되어있는 인원 확인 가능 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이름 옆 숫자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개인 일정 관리 메모장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일정을 추가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하여 등록할 수 있음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일정을 마쳤을 시 휴지통 버튼을 누르면 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삭제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됨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생성기능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초대코드 랜덤하게 생성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)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참가기능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워크스페이스 목록과 참가인원 수 나타내는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메모장 기능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처음 워크스페이스라는 그룹 업무 창을 </a:t>
                      </a:r>
                      <a:r>
                        <a:rPr lang="ko-KR" altLang="en-US" sz="1600" kern="100" dirty="0" err="1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만들때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 어떠한 방법으로 워크스페이스를 생성하고</a:t>
                      </a:r>
                      <a:endParaRPr lang="en-US" altLang="ko-KR" sz="1600" kern="100" dirty="0">
                        <a:latin typeface="잘풀리는오늘 Medium" panose="02020603020101020101" pitchFamily="18" charset="-127"/>
                        <a:ea typeface="잘풀리는오늘 Medium" panose="02020603020101020101" pitchFamily="18" charset="-127"/>
                        <a:cs typeface="Times New Roman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참석 하게 할지 고민을 많이 하였음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. </a:t>
                      </a:r>
                      <a:r>
                        <a:rPr lang="ko-KR" altLang="en-US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이 프로젝트를 개발할 시기에 비슷하게 출시한 카카오워크를 보고 영감을 얻어 진행하였음</a:t>
                      </a:r>
                      <a:r>
                        <a:rPr lang="en-US" altLang="ko-KR" sz="1600" kern="100" dirty="0">
                          <a:latin typeface="잘풀리는오늘 Medium" panose="02020603020101020101" pitchFamily="18" charset="-127"/>
                          <a:ea typeface="잘풀리는오늘 Medium" panose="02020603020101020101" pitchFamily="18" charset="-127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232A798-86CC-4CC5-A92C-E8676FBB3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14501"/>
            <a:ext cx="11049000" cy="49998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AFDDED-CE34-4CB9-83E7-4931DCD92E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71" r="5671"/>
          <a:stretch/>
        </p:blipFill>
        <p:spPr>
          <a:xfrm>
            <a:off x="12919748" y="275077"/>
            <a:ext cx="3948450" cy="18028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C16445-10A3-4DE4-AF28-982C4B273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9747" y="2294105"/>
            <a:ext cx="3880506" cy="1658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582D8DD-6145-481B-A8C0-1662FD6088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688"/>
          <a:stretch/>
        </p:blipFill>
        <p:spPr>
          <a:xfrm>
            <a:off x="12440507" y="4207759"/>
            <a:ext cx="4845000" cy="23926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8048D5-CFF9-4134-9056-F9D29773597D}"/>
              </a:ext>
            </a:extLst>
          </p:cNvPr>
          <p:cNvSpPr txBox="1"/>
          <p:nvPr/>
        </p:nvSpPr>
        <p:spPr>
          <a:xfrm>
            <a:off x="457200" y="529452"/>
            <a:ext cx="9360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개인 워크스페이스</a:t>
            </a:r>
          </a:p>
        </p:txBody>
      </p:sp>
    </p:spTree>
    <p:extLst>
      <p:ext uri="{BB962C8B-B14F-4D97-AF65-F5344CB8AC3E}">
        <p14:creationId xmlns:p14="http://schemas.microsoft.com/office/powerpoint/2010/main" val="49005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1334</Words>
  <Application>Microsoft Office PowerPoint</Application>
  <PresentationFormat>사용자 지정</PresentationFormat>
  <Paragraphs>279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Malgun Gothic</vt:lpstr>
      <vt:lpstr>잘풀리는오늘 Medium</vt:lpstr>
      <vt:lpstr>Calibri</vt:lpstr>
      <vt:lpstr>Dubai Medium</vt:lpstr>
      <vt:lpstr>Arial</vt:lpstr>
      <vt:lpstr>Wingdings</vt:lpstr>
      <vt:lpstr>함초롬돋움</vt:lpstr>
      <vt:lpstr>Arial Rounded MT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상욱</cp:lastModifiedBy>
  <cp:revision>70</cp:revision>
  <dcterms:created xsi:type="dcterms:W3CDTF">2021-06-12T23:43:27Z</dcterms:created>
  <dcterms:modified xsi:type="dcterms:W3CDTF">2021-06-13T08:38:07Z</dcterms:modified>
</cp:coreProperties>
</file>