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3"/>
  </p:notesMasterIdLst>
  <p:sldIdLst>
    <p:sldId id="256" r:id="rId4"/>
    <p:sldId id="258" r:id="rId5"/>
    <p:sldId id="280" r:id="rId6"/>
    <p:sldId id="281" r:id="rId7"/>
    <p:sldId id="298" r:id="rId8"/>
    <p:sldId id="299" r:id="rId9"/>
    <p:sldId id="300" r:id="rId10"/>
    <p:sldId id="301" r:id="rId11"/>
    <p:sldId id="318" r:id="rId12"/>
    <p:sldId id="282" r:id="rId14"/>
    <p:sldId id="259" r:id="rId15"/>
    <p:sldId id="261" r:id="rId16"/>
    <p:sldId id="303" r:id="rId17"/>
    <p:sldId id="322" r:id="rId18"/>
    <p:sldId id="324" r:id="rId19"/>
    <p:sldId id="325" r:id="rId20"/>
    <p:sldId id="326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264" r:id="rId29"/>
    <p:sldId id="311" r:id="rId30"/>
    <p:sldId id="312" r:id="rId31"/>
    <p:sldId id="313" r:id="rId32"/>
    <p:sldId id="319" r:id="rId33"/>
    <p:sldId id="320" r:id="rId34"/>
    <p:sldId id="321" r:id="rId35"/>
    <p:sldId id="265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D"/>
    <a:srgbClr val="FFB344"/>
    <a:srgbClr val="F86C1D"/>
    <a:srgbClr val="191C3D"/>
    <a:srgbClr val="FF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204"/>
      </p:cViewPr>
      <p:guideLst>
        <p:guide pos="3840"/>
        <p:guide pos="211"/>
        <p:guide pos="7491"/>
        <p:guide orient="horz" pos="472"/>
        <p:guide orient="horz" pos="41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3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&lt;!DOCTYPE html&gt;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&lt;html lang="en"&gt;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&lt;head&gt;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&lt;meta charset="UTF-8" /&gt;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&lt;meta http-equiv="X-UA-Compatible" content="IE=edge" /&gt;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&lt;meta name="viewport" content="width=device-width, initial-scale=1.0" /&gt;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&lt;title&gt;Document&lt;/title&gt;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&lt;/head&gt;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&lt;body&gt;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&lt;script&gt;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window.hello = {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bootstrap: async () =&gt; {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  console.log('hello bootstrap');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},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mount: async props =&gt; {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  console.log('hello mount');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  props.container.innerHTML = '&lt;div&gt;hello world&lt;/div&gt;';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},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unmount: async () =&gt; {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  console.log('hello unmount');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  },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  };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  &lt;/script&gt;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  &lt;/body&gt;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algn="l"/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&lt;/html&gt;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hyperlink" Target="https://wakeadmin.wakedata.com/mapp/quick-start.html" TargetMode="External"/><Relationship Id="rId1" Type="http://schemas.openxmlformats.org/officeDocument/2006/relationships/hyperlink" Target="https://wakeadmin.wakedata.com/mapp/deploy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wakeadmin.wakedata.com/mapp/integration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www.yuque.com/kuitos/gky7yw/gesex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微前端：子应用</a:t>
            </a:r>
            <a:r>
              <a:rPr lang="zh-CN" altLang="en-US" dirty="0"/>
              <a:t>开发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  <a:r>
              <a:rPr lang="en-US" altLang="zh-CN" dirty="0"/>
              <a:t>+</a:t>
            </a:r>
            <a:r>
              <a:rPr lang="zh-CN" altLang="en-US" dirty="0"/>
              <a:t>实战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子应用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335" y="1866265"/>
            <a:ext cx="898144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name: string</a:t>
            </a:r>
            <a:r>
              <a:rPr lang="en-US" altLang="zh-CN" sz="2000"/>
              <a:t>  </a:t>
            </a:r>
            <a:r>
              <a:rPr lang="zh-CN" altLang="en-US" sz="2000"/>
              <a:t>子应用的名称，全局</a:t>
            </a:r>
            <a:r>
              <a:rPr lang="zh-CN" altLang="en-US" sz="2000"/>
              <a:t>唯一</a:t>
            </a:r>
            <a:endParaRPr lang="zh-CN" altLang="en-US" sz="2000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activeRule: string</a:t>
            </a:r>
            <a:r>
              <a:rPr lang="en-US" altLang="zh-CN" sz="2000"/>
              <a:t> </a:t>
            </a:r>
            <a:r>
              <a:rPr lang="zh-CN" altLang="en-US" sz="2000"/>
              <a:t>子应用的路径，当路由匹配到该路径时，加载子应用并</a:t>
            </a:r>
            <a:r>
              <a:rPr lang="zh-CN" altLang="en-US" sz="2000"/>
              <a:t>渲染</a:t>
            </a:r>
            <a:endParaRPr lang="zh-CN" altLang="en-US" sz="2000"/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/>
                </a:solidFill>
              </a:rPr>
              <a:t>entry: string</a:t>
            </a:r>
            <a:r>
              <a:rPr lang="en-US" altLang="zh-CN" sz="2000"/>
              <a:t> </a:t>
            </a:r>
            <a:r>
              <a:rPr lang="zh-CN" altLang="en-US" sz="2000"/>
              <a:t>子应用</a:t>
            </a:r>
            <a:r>
              <a:rPr lang="en-US" altLang="zh-CN" sz="2000"/>
              <a:t> html </a:t>
            </a:r>
            <a:r>
              <a:rPr lang="zh-CN" altLang="en-US" sz="2000"/>
              <a:t>入口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75335" y="1081405"/>
            <a:ext cx="173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一些基本概念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子应用</a:t>
            </a:r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0291" y="1300258"/>
            <a:ext cx="1997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微前端环境</a:t>
            </a:r>
            <a:r>
              <a:rPr lang="zh-CN" altLang="en-US" dirty="0"/>
              <a:t>准备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9005" y="1319530"/>
            <a:ext cx="256032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1. </a:t>
            </a:r>
            <a:r>
              <a:rPr lang="zh-CN" altLang="en-US">
                <a:hlinkClick r:id="rId1" action="ppaction://hlinkfile"/>
              </a:rPr>
              <a:t>正式部署微前端环境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zh-CN" altLang="en-US">
                <a:hlinkClick r:id="rId2" action="ppaction://hlinkfile"/>
              </a:rPr>
              <a:t>游乐场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215005"/>
            <a:ext cx="478155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pic>
        <p:nvPicPr>
          <p:cNvPr id="6" name="图片 5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8925" y="1103630"/>
            <a:ext cx="7029450" cy="538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39540" y="864235"/>
            <a:ext cx="4312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基于游乐场写个</a:t>
            </a:r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 hello world 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看看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39540" y="3139440"/>
            <a:ext cx="4312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$ 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npx http-server --cors . 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140" y="1117600"/>
            <a:ext cx="5888355" cy="5559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9530" y="749300"/>
            <a:ext cx="4312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open localhost:7112/__debug__</a:t>
            </a:r>
            <a:endParaRPr lang="en-US" altLang="zh-CN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998855"/>
            <a:ext cx="11491595" cy="3986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88515" y="2746375"/>
            <a:ext cx="8510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部署？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1. 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进入容器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内部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2. 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将</a:t>
            </a:r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 index.html 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放到</a:t>
            </a:r>
            <a:r>
              <a:rPr lang="en-US" altLang="zh-CN">
                <a:latin typeface="Cascadia Mono SemiBold" panose="020B0609020000020004" charset="0"/>
                <a:cs typeface="Cascadia Mono SemiBold" panose="020B0609020000020004" charset="0"/>
              </a:rPr>
              <a:t> /data/source/__apps__/hello </a:t>
            </a:r>
            <a:r>
              <a:rPr lang="zh-CN" altLang="en-US">
                <a:latin typeface="Cascadia Mono SemiBold" panose="020B0609020000020004" charset="0"/>
                <a:cs typeface="Cascadia Mono SemiBold" panose="020B0609020000020004" charset="0"/>
              </a:rPr>
              <a:t>下</a:t>
            </a:r>
            <a:endParaRPr lang="zh-CN" altLang="en-US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权限管理菜单配置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80110" y="749300"/>
            <a:ext cx="2065020" cy="3924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400">
                <a:solidFill>
                  <a:schemeClr val="tx2"/>
                </a:solidFill>
              </a:rPr>
              <a:t>游乐场模式跳过</a:t>
            </a:r>
            <a:r>
              <a:rPr lang="en-US" altLang="zh-CN" sz="1400">
                <a:solidFill>
                  <a:schemeClr val="tx2"/>
                </a:solidFill>
              </a:rPr>
              <a:t>(</a:t>
            </a:r>
            <a:r>
              <a:rPr lang="zh-CN" altLang="en-US" sz="1400">
                <a:solidFill>
                  <a:schemeClr val="tx2"/>
                </a:solidFill>
              </a:rPr>
              <a:t>硬编码</a:t>
            </a:r>
            <a:r>
              <a:rPr lang="en-US" altLang="zh-CN" sz="1400">
                <a:solidFill>
                  <a:schemeClr val="tx2"/>
                </a:solidFill>
              </a:rPr>
              <a:t>)</a:t>
            </a:r>
            <a:endParaRPr lang="en-US" altLang="zh-CN" sz="140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635" y="1141730"/>
            <a:ext cx="9892665" cy="4719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7635" y="6052185"/>
            <a:ext cx="2927350" cy="3924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400">
                <a:solidFill>
                  <a:schemeClr val="tx2"/>
                </a:solidFill>
              </a:rPr>
              <a:t>菜单管理</a:t>
            </a:r>
            <a:r>
              <a:rPr lang="en-US" altLang="zh-CN" sz="1400">
                <a:solidFill>
                  <a:schemeClr val="tx2"/>
                </a:solidFill>
              </a:rPr>
              <a:t> -&gt; </a:t>
            </a:r>
            <a:r>
              <a:rPr lang="zh-CN" altLang="en-US" sz="1400">
                <a:solidFill>
                  <a:schemeClr val="tx2"/>
                </a:solidFill>
              </a:rPr>
              <a:t>模块管理</a:t>
            </a:r>
            <a:r>
              <a:rPr lang="en-US" altLang="zh-CN" sz="1400">
                <a:solidFill>
                  <a:schemeClr val="tx2"/>
                </a:solidFill>
              </a:rPr>
              <a:t> -&gt; </a:t>
            </a:r>
            <a:r>
              <a:rPr lang="zh-CN" altLang="en-US" sz="1400">
                <a:solidFill>
                  <a:schemeClr val="tx2"/>
                </a:solidFill>
              </a:rPr>
              <a:t>账号</a:t>
            </a:r>
            <a:r>
              <a:rPr lang="zh-CN" altLang="en-US" sz="1400">
                <a:solidFill>
                  <a:schemeClr val="tx2"/>
                </a:solidFill>
              </a:rPr>
              <a:t>管理</a:t>
            </a:r>
            <a:endParaRPr lang="zh-CN" alt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work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89025"/>
            <a:ext cx="536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我们也提供了脚手架，用来快速创建一个子应用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917825" y="1623695"/>
            <a:ext cx="6356985" cy="4665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/>
              <a:t>概念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子应用创建、开发、</a:t>
            </a:r>
            <a:r>
              <a:rPr lang="zh-CN" altLang="en-US" dirty="0"/>
              <a:t>调试</a:t>
            </a:r>
            <a:endParaRPr lang="zh-CN" altLang="en-US" dirty="0"/>
          </a:p>
        </p:txBody>
      </p:sp>
      <p:sp>
        <p:nvSpPr>
          <p:cNvPr id="27" name="六边形 3"/>
          <p:cNvSpPr/>
          <p:nvPr/>
        </p:nvSpPr>
        <p:spPr>
          <a:xfrm flipH="1">
            <a:off x="1723533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/00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六边形 3"/>
          <p:cNvSpPr/>
          <p:nvPr/>
        </p:nvSpPr>
        <p:spPr>
          <a:xfrm flipH="1">
            <a:off x="1724168" y="3323887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/03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0" name="六边形 3"/>
          <p:cNvSpPr/>
          <p:nvPr/>
        </p:nvSpPr>
        <p:spPr>
          <a:xfrm flipH="1">
            <a:off x="6335040" y="2185622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/01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文本占位符 15"/>
          <p:cNvSpPr>
            <a:spLocks noGrp="1"/>
          </p:cNvSpPr>
          <p:nvPr/>
        </p:nvSpPr>
        <p:spPr>
          <a:xfrm>
            <a:off x="6875730" y="3415833"/>
            <a:ext cx="3600000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kern="1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已有项目、外部应用</a:t>
            </a:r>
            <a:r>
              <a:rPr lang="zh-CN" altLang="en-US"/>
              <a:t>集成</a:t>
            </a:r>
            <a:endParaRPr lang="zh-CN" altLang="en-US"/>
          </a:p>
        </p:txBody>
      </p:sp>
      <p:sp>
        <p:nvSpPr>
          <p:cNvPr id="3" name="六边形 3"/>
          <p:cNvSpPr/>
          <p:nvPr/>
        </p:nvSpPr>
        <p:spPr>
          <a:xfrm flipH="1">
            <a:off x="6259973" y="3320077"/>
            <a:ext cx="584466" cy="666821"/>
          </a:xfrm>
          <a:custGeom>
            <a:avLst/>
            <a:gdLst>
              <a:gd name="connsiteX0" fmla="*/ 2534517 w 4781547"/>
              <a:gd name="connsiteY0" fmla="*/ 38437 h 5455287"/>
              <a:gd name="connsiteX1" fmla="*/ 4637291 w 4781547"/>
              <a:gd name="connsiteY1" fmla="*/ 1249593 h 5455287"/>
              <a:gd name="connsiteX2" fmla="*/ 4781547 w 4781547"/>
              <a:gd name="connsiteY2" fmla="*/ 1499156 h 5455287"/>
              <a:gd name="connsiteX3" fmla="*/ 4781547 w 4781547"/>
              <a:gd name="connsiteY3" fmla="*/ 3956132 h 5455287"/>
              <a:gd name="connsiteX4" fmla="*/ 4637291 w 4781547"/>
              <a:gd name="connsiteY4" fmla="*/ 4205695 h 5455287"/>
              <a:gd name="connsiteX5" fmla="*/ 2534517 w 4781547"/>
              <a:gd name="connsiteY5" fmla="*/ 5416851 h 5455287"/>
              <a:gd name="connsiteX6" fmla="*/ 2247029 w 4781547"/>
              <a:gd name="connsiteY6" fmla="*/ 5416851 h 5455287"/>
              <a:gd name="connsiteX7" fmla="*/ 144257 w 4781547"/>
              <a:gd name="connsiteY7" fmla="*/ 4205695 h 5455287"/>
              <a:gd name="connsiteX8" fmla="*/ 0 w 4781547"/>
              <a:gd name="connsiteY8" fmla="*/ 3956132 h 5455287"/>
              <a:gd name="connsiteX9" fmla="*/ 0 w 4781547"/>
              <a:gd name="connsiteY9" fmla="*/ 1499156 h 5455287"/>
              <a:gd name="connsiteX10" fmla="*/ 144257 w 4781547"/>
              <a:gd name="connsiteY10" fmla="*/ 1249593 h 5455287"/>
              <a:gd name="connsiteX11" fmla="*/ 2247029 w 4781547"/>
              <a:gd name="connsiteY11" fmla="*/ 38437 h 5455287"/>
              <a:gd name="connsiteX12" fmla="*/ 2534517 w 4781547"/>
              <a:gd name="connsiteY12" fmla="*/ 38437 h 54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81547" h="5455287">
                <a:moveTo>
                  <a:pt x="2534517" y="38437"/>
                </a:moveTo>
                <a:lnTo>
                  <a:pt x="4637291" y="1249593"/>
                </a:lnTo>
                <a:cubicBezTo>
                  <a:pt x="4726585" y="1301025"/>
                  <a:pt x="4781547" y="1396109"/>
                  <a:pt x="4781547" y="1499156"/>
                </a:cubicBezTo>
                <a:lnTo>
                  <a:pt x="4781547" y="3956132"/>
                </a:lnTo>
                <a:cubicBezTo>
                  <a:pt x="4781547" y="4059179"/>
                  <a:pt x="4726585" y="4154263"/>
                  <a:pt x="4637291" y="4205695"/>
                </a:cubicBezTo>
                <a:lnTo>
                  <a:pt x="2534517" y="5416851"/>
                </a:lnTo>
                <a:cubicBezTo>
                  <a:pt x="2445539" y="5468100"/>
                  <a:pt x="2336007" y="5468100"/>
                  <a:pt x="2247029" y="5416851"/>
                </a:cubicBezTo>
                <a:lnTo>
                  <a:pt x="144257" y="4205695"/>
                </a:lnTo>
                <a:cubicBezTo>
                  <a:pt x="54962" y="4154263"/>
                  <a:pt x="0" y="4059179"/>
                  <a:pt x="0" y="3956132"/>
                </a:cubicBezTo>
                <a:lnTo>
                  <a:pt x="0" y="1499156"/>
                </a:lnTo>
                <a:cubicBezTo>
                  <a:pt x="0" y="1396109"/>
                  <a:pt x="54962" y="1301025"/>
                  <a:pt x="144257" y="1249593"/>
                </a:cubicBezTo>
                <a:lnTo>
                  <a:pt x="2247029" y="38437"/>
                </a:lnTo>
                <a:cubicBezTo>
                  <a:pt x="2336007" y="-12812"/>
                  <a:pt x="2445539" y="-12812"/>
                  <a:pt x="2534517" y="38437"/>
                </a:cubicBezTo>
              </a:path>
            </a:pathLst>
          </a:custGeom>
          <a:solidFill>
            <a:schemeClr val="accent4">
              <a:lumMod val="20000"/>
              <a:lumOff val="80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b="1" kern="0" dirty="0">
                <a:solidFill>
                  <a:schemeClr val="accent5"/>
                </a:solidFill>
                <a:latin typeface="Arial" panose="020B0604020202020204"/>
                <a:ea typeface="微软雅黑" panose="020B0503020204020204" pitchFamily="34" charset="-122"/>
              </a:rPr>
              <a:t>/04</a:t>
            </a:r>
            <a:endParaRPr lang="zh-CN" altLang="en-US" b="1" kern="0" dirty="0">
              <a:solidFill>
                <a:schemeClr val="accent5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work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89025"/>
            <a:ext cx="536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目录结构</a:t>
            </a:r>
            <a:r>
              <a:rPr lang="zh-CN" altLang="en-US"/>
              <a:t>以及一些简单的</a:t>
            </a:r>
            <a:r>
              <a:rPr lang="zh-CN" altLang="en-US"/>
              <a:t>配置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1797050"/>
            <a:ext cx="634365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work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89025"/>
            <a:ext cx="536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1095375"/>
            <a:ext cx="3552825" cy="361950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886585" y="1607185"/>
            <a:ext cx="7727950" cy="4896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work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89025"/>
            <a:ext cx="536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本地开发调试</a:t>
            </a:r>
            <a:r>
              <a:rPr lang="en-US" altLang="zh-CN"/>
              <a:t> __debug__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635760" y="1457325"/>
            <a:ext cx="9035415" cy="5177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work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89025"/>
            <a:ext cx="536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基座</a:t>
            </a:r>
            <a:r>
              <a:rPr lang="en-US" altLang="zh-CN"/>
              <a:t> API </a:t>
            </a:r>
            <a:r>
              <a:rPr lang="zh-CN" altLang="en-US"/>
              <a:t>调用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0" y="171450"/>
            <a:ext cx="6506210" cy="65144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hello work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79805" y="1089025"/>
            <a:ext cx="536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配置一个</a:t>
            </a:r>
            <a:r>
              <a:rPr lang="en-US" altLang="zh-CN"/>
              <a:t> 404 </a:t>
            </a:r>
            <a:r>
              <a:rPr lang="zh-CN" altLang="en-US"/>
              <a:t>页面</a:t>
            </a:r>
            <a:r>
              <a:rPr lang="zh-CN" altLang="en-US"/>
              <a:t>试试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225" y="615950"/>
            <a:ext cx="6353175" cy="5953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部署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镜像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03295" y="2552065"/>
            <a:ext cx="45618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# Dockerfile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FROM wkfe/mapp-child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# 拷贝 dist 目录下的文件到 /data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COPY dist /data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en-US" altLang="zh-CN" dirty="0"/>
              <a:t>Jenkinks</a:t>
            </a:r>
            <a:r>
              <a:rPr lang="zh-CN" altLang="en-US" dirty="0"/>
              <a:t>、</a:t>
            </a:r>
            <a:r>
              <a:rPr lang="en-US" altLang="zh-CN" dirty="0"/>
              <a:t>Rancher...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121785" y="2733040"/>
            <a:ext cx="3948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跳过，我们在上一次分享已经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介绍过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挂载到</a:t>
            </a:r>
            <a:r>
              <a:rPr lang="en-US" altLang="zh-CN" dirty="0"/>
              <a:t> </a:t>
            </a:r>
            <a:r>
              <a:rPr lang="en-US" altLang="zh-CN" dirty="0"/>
              <a:t>wakeadmin-apps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847090"/>
            <a:ext cx="1003109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已有项目、外部系统</a:t>
            </a:r>
            <a:r>
              <a:t>集成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基本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0291" y="1300258"/>
            <a:ext cx="1915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kumimoji="0" lang="en-US" altLang="zh-CN" sz="54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0" lang="en-US" altLang="zh-CN" sz="9600" b="1" i="0" u="none" strike="noStrike" kern="100" cap="none" spc="-300" normalizeH="0" baseline="0" noProof="0" dirty="0">
                <a:ln>
                  <a:noFill/>
                </a:ln>
                <a:solidFill>
                  <a:srgbClr val="FF6B0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9600" b="1" i="0" u="none" strike="noStrike" kern="100" cap="none" spc="-300" normalizeH="0" baseline="0" noProof="0" dirty="0">
              <a:ln>
                <a:noFill/>
              </a:ln>
              <a:solidFill>
                <a:srgbClr val="FF6B0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最小化</a:t>
            </a:r>
            <a:r>
              <a:rPr lang="zh-CN" altLang="en-US" dirty="0"/>
              <a:t>集成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7840" y="749300"/>
            <a:ext cx="4648835" cy="594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5" y="822960"/>
            <a:ext cx="7108190" cy="3121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3830" y="5542280"/>
            <a:ext cx="64643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1. 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添加生命周期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钩子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2. 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如果要本地开发，需要配置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publicPath, 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并支持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跨域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3. 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隐藏菜单、调整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布局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3830" y="4192905"/>
            <a:ext cx="6464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基座提供的能力对子应用来说是可选的。</a:t>
            </a:r>
            <a:endParaRPr lang="zh-CN" altLang="en-US" b="1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已有应用</a:t>
            </a:r>
            <a:r>
              <a:rPr lang="zh-CN" altLang="en-US" dirty="0"/>
              <a:t>改造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9740" y="1026795"/>
            <a:ext cx="3948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复用基座的能力、做减法</a:t>
            </a:r>
            <a:endParaRPr lang="zh-CN" altLang="en-US" b="1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" y="1672590"/>
            <a:ext cx="3948430" cy="4355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我们提供了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vue-cli 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插件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减法：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移除侧边栏、顶部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菜单栏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移除组件库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样式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移除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polyfill 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代码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使用基座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API</a:t>
            </a:r>
            <a:endParaRPr lang="en-US" altLang="zh-CN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组件库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权限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管理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会话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管理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最佳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实践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统一使用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vue-cli</a:t>
            </a:r>
            <a:endParaRPr lang="en-US" altLang="zh-CN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统一使用主题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变量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不要硬编码配置</a:t>
            </a:r>
            <a:r>
              <a:rPr lang="zh-CN" altLang="en-US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信息</a:t>
            </a:r>
            <a:endParaRPr lang="zh-CN" altLang="en-US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  <a:p>
            <a:pPr marL="285750" lvl="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....</a:t>
            </a:r>
            <a:endParaRPr lang="en-US" altLang="zh-CN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6595" y="3244850"/>
            <a:ext cx="3948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</a:rPr>
              <a:t>详见：</a:t>
            </a:r>
            <a:r>
              <a:rPr lang="zh-CN" altLang="en-US" b="1">
                <a:solidFill>
                  <a:schemeClr val="tx2"/>
                </a:solidFill>
                <a:latin typeface="Cascadia Mono SemiBold" panose="020B0609020000020004" charset="0"/>
                <a:cs typeface="Cascadia Mono SemiBold" panose="020B0609020000020004" charset="0"/>
                <a:hlinkClick r:id="rId1" tooltip="" action="ppaction://hlinkfile"/>
              </a:rPr>
              <a:t>子应用集成指南</a:t>
            </a:r>
            <a:endParaRPr lang="zh-CN" altLang="en-US" b="1">
              <a:solidFill>
                <a:schemeClr val="tx2"/>
              </a:solidFill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基座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5770" y="984250"/>
            <a:ext cx="6210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我们采用了基于路由分发 + 基座形式的微前端方案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1415" y="1352550"/>
            <a:ext cx="4788535" cy="498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基座</a:t>
            </a:r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28192"/>
            <a:ext cx="12192000" cy="54924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微前端？基座</a:t>
            </a:r>
            <a:r>
              <a:rPr lang="zh-CN" altLang="en-US" dirty="0"/>
              <a:t>中心化？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3250" y="102298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为了解决什么</a:t>
            </a:r>
            <a:r>
              <a:rPr lang="zh-CN" altLang="en-US" b="1"/>
              <a:t>问题？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1905635"/>
            <a:ext cx="6490970" cy="3620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4220" y="1022985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 ‘</a:t>
            </a:r>
            <a:r>
              <a:rPr lang="zh-CN" altLang="en-US" b="1"/>
              <a:t>中央集权</a:t>
            </a:r>
            <a:r>
              <a:rPr lang="en-US" altLang="zh-CN" b="1"/>
              <a:t>’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7192645" y="1664970"/>
            <a:ext cx="4516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2"/>
                </a:solidFill>
              </a:rPr>
              <a:t>我们的多页应用本身就支持独立开发、独立部署、而且是天然的隔离。那微前端还有</a:t>
            </a:r>
            <a:r>
              <a:rPr lang="zh-CN" altLang="en-US" sz="1400">
                <a:solidFill>
                  <a:schemeClr val="tx2"/>
                </a:solidFill>
              </a:rPr>
              <a:t>什么用？</a:t>
            </a:r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92010" y="3440430"/>
            <a:ext cx="45161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基座是</a:t>
            </a:r>
            <a:r>
              <a:rPr lang="en-US" altLang="zh-CN" sz="1400">
                <a:solidFill>
                  <a:schemeClr val="tx1"/>
                </a:solidFill>
              </a:rPr>
              <a:t>‘</a:t>
            </a:r>
            <a:r>
              <a:rPr lang="zh-CN" altLang="en-US" sz="1400">
                <a:solidFill>
                  <a:schemeClr val="tx1"/>
                </a:solidFill>
              </a:rPr>
              <a:t>子应用</a:t>
            </a:r>
            <a:r>
              <a:rPr lang="en-US" altLang="zh-CN" sz="1400">
                <a:solidFill>
                  <a:schemeClr val="tx1"/>
                </a:solidFill>
              </a:rPr>
              <a:t>’</a:t>
            </a:r>
            <a:r>
              <a:rPr lang="zh-CN" altLang="en-US" sz="1400">
                <a:solidFill>
                  <a:schemeClr val="tx1"/>
                </a:solidFill>
              </a:rPr>
              <a:t>的</a:t>
            </a:r>
            <a:r>
              <a:rPr lang="en-US" altLang="zh-CN" sz="1400">
                <a:solidFill>
                  <a:schemeClr val="tx1"/>
                </a:solidFill>
              </a:rPr>
              <a:t>‘</a:t>
            </a:r>
            <a:r>
              <a:rPr lang="zh-CN" altLang="en-US" sz="1400">
                <a:solidFill>
                  <a:schemeClr val="tx1"/>
                </a:solidFill>
              </a:rPr>
              <a:t>管理者</a:t>
            </a:r>
            <a:r>
              <a:rPr lang="en-US" altLang="zh-CN" sz="1400">
                <a:solidFill>
                  <a:schemeClr val="tx1"/>
                </a:solidFill>
              </a:rPr>
              <a:t>’</a:t>
            </a:r>
            <a:r>
              <a:rPr lang="zh-CN" altLang="en-US" sz="1400">
                <a:solidFill>
                  <a:schemeClr val="tx1"/>
                </a:solidFill>
              </a:rPr>
              <a:t>：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- </a:t>
            </a:r>
            <a:r>
              <a:rPr lang="zh-CN" altLang="en-US" sz="1400">
                <a:solidFill>
                  <a:schemeClr val="tx1"/>
                </a:solidFill>
              </a:rPr>
              <a:t>统一管理子应用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- </a:t>
            </a:r>
            <a:r>
              <a:rPr lang="zh-CN" altLang="en-US" sz="1400">
                <a:solidFill>
                  <a:schemeClr val="tx1"/>
                </a:solidFill>
              </a:rPr>
              <a:t>统一规范、标准、视觉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- </a:t>
            </a:r>
            <a:r>
              <a:rPr lang="zh-CN" altLang="en-US" sz="1400">
                <a:solidFill>
                  <a:schemeClr val="tx1"/>
                </a:solidFill>
              </a:rPr>
              <a:t>资源共享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微前端？基座</a:t>
            </a:r>
            <a:r>
              <a:rPr lang="zh-CN" altLang="en-US" dirty="0"/>
              <a:t>中心化？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9270" y="1061720"/>
            <a:ext cx="3856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2. </a:t>
            </a:r>
            <a:r>
              <a:rPr lang="zh-CN" altLang="en-US" b="1"/>
              <a:t>提供了一种更友好的应用集成方式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579120" y="1828800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2"/>
                </a:solidFill>
                <a:hlinkClick r:id="rId1" action="ppaction://hlinkfile"/>
              </a:rPr>
              <a:t>为什么不使用</a:t>
            </a:r>
            <a:r>
              <a:rPr lang="en-US" altLang="zh-CN" sz="1400">
                <a:solidFill>
                  <a:schemeClr val="tx2"/>
                </a:solidFill>
                <a:hlinkClick r:id="rId1" action="ppaction://hlinkfile"/>
              </a:rPr>
              <a:t> iframe </a:t>
            </a:r>
            <a:r>
              <a:rPr lang="zh-CN" altLang="en-US" sz="1400">
                <a:solidFill>
                  <a:schemeClr val="tx2"/>
                </a:solidFill>
                <a:hlinkClick r:id="rId1" action="ppaction://hlinkfile"/>
              </a:rPr>
              <a:t>？</a:t>
            </a:r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" y="2377440"/>
            <a:ext cx="7952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微前端相比多页应用、</a:t>
            </a:r>
            <a:r>
              <a:rPr lang="en-US" altLang="zh-CN"/>
              <a:t>iframe </a:t>
            </a:r>
            <a:r>
              <a:rPr lang="zh-CN" altLang="en-US"/>
              <a:t>有更好的性能优势，也能保证用户体验的</a:t>
            </a:r>
            <a:r>
              <a:rPr lang="zh-CN" altLang="en-US"/>
              <a:t>连贯性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9120" y="2987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同时，集成过程也非常</a:t>
            </a:r>
            <a:r>
              <a:rPr lang="zh-CN" altLang="en-US"/>
              <a:t>简单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微前端？基座</a:t>
            </a:r>
            <a:r>
              <a:rPr lang="zh-CN" altLang="en-US" dirty="0"/>
              <a:t>中心化？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9270" y="1061720"/>
            <a:ext cx="317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 </a:t>
            </a:r>
            <a:r>
              <a:rPr lang="zh-CN" altLang="en-US" b="1"/>
              <a:t>提供更灵活的服务聚合方式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93090" y="1742440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很多典型的应用都是按菜单聚合的。但菜单会跟随业务的需求变化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2940" y="2291080"/>
            <a:ext cx="4590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2"/>
                </a:solidFill>
              </a:rPr>
              <a:t>场景</a:t>
            </a:r>
            <a:r>
              <a:rPr lang="en-US" altLang="zh-CN" sz="1600">
                <a:solidFill>
                  <a:schemeClr val="tx2"/>
                </a:solidFill>
              </a:rPr>
              <a:t>1</a:t>
            </a:r>
            <a:r>
              <a:rPr lang="zh-CN" altLang="en-US" sz="1600">
                <a:solidFill>
                  <a:schemeClr val="tx2"/>
                </a:solidFill>
              </a:rPr>
              <a:t>：</a:t>
            </a:r>
            <a:r>
              <a:rPr lang="en-US" altLang="zh-CN" sz="1600">
                <a:solidFill>
                  <a:schemeClr val="tx2"/>
                </a:solidFill>
              </a:rPr>
              <a:t> ‘</a:t>
            </a:r>
            <a:r>
              <a:rPr lang="zh-CN" altLang="en-US" sz="1600">
                <a:solidFill>
                  <a:schemeClr val="tx2"/>
                </a:solidFill>
              </a:rPr>
              <a:t>运营中心</a:t>
            </a:r>
            <a:r>
              <a:rPr lang="en-US" altLang="zh-CN" sz="1600">
                <a:solidFill>
                  <a:schemeClr val="tx2"/>
                </a:solidFill>
              </a:rPr>
              <a:t>’</a:t>
            </a:r>
            <a:r>
              <a:rPr lang="zh-CN" altLang="en-US" sz="1600">
                <a:solidFill>
                  <a:schemeClr val="tx2"/>
                </a:solidFill>
              </a:rPr>
              <a:t>的营销工具需要放到</a:t>
            </a:r>
            <a:r>
              <a:rPr lang="en-US" altLang="zh-CN" sz="1600">
                <a:solidFill>
                  <a:schemeClr val="tx2"/>
                </a:solidFill>
              </a:rPr>
              <a:t>‘</a:t>
            </a:r>
            <a:r>
              <a:rPr lang="zh-CN" altLang="en-US" sz="1600">
                <a:solidFill>
                  <a:schemeClr val="tx2"/>
                </a:solidFill>
              </a:rPr>
              <a:t>营销中心</a:t>
            </a:r>
            <a:r>
              <a:rPr lang="en-US" altLang="zh-CN" sz="1600">
                <a:solidFill>
                  <a:schemeClr val="tx2"/>
                </a:solidFill>
              </a:rPr>
              <a:t>’</a:t>
            </a:r>
            <a:endParaRPr lang="en-US" altLang="zh-CN" sz="1600">
              <a:solidFill>
                <a:schemeClr val="tx2"/>
              </a:solidFill>
            </a:endParaRPr>
          </a:p>
          <a:p>
            <a:r>
              <a:rPr lang="zh-CN" altLang="en-US" sz="1600">
                <a:solidFill>
                  <a:schemeClr val="tx2"/>
                </a:solidFill>
              </a:rPr>
              <a:t>场景</a:t>
            </a:r>
            <a:r>
              <a:rPr lang="en-US" altLang="zh-CN" sz="1600">
                <a:solidFill>
                  <a:schemeClr val="tx2"/>
                </a:solidFill>
              </a:rPr>
              <a:t>2</a:t>
            </a:r>
            <a:r>
              <a:rPr lang="zh-CN" altLang="en-US" sz="1600">
                <a:solidFill>
                  <a:schemeClr val="tx2"/>
                </a:solidFill>
              </a:rPr>
              <a:t>：</a:t>
            </a:r>
            <a:r>
              <a:rPr lang="en-US" altLang="zh-CN" sz="1600">
                <a:solidFill>
                  <a:schemeClr val="tx2"/>
                </a:solidFill>
              </a:rPr>
              <a:t> </a:t>
            </a:r>
            <a:r>
              <a:rPr lang="zh-CN" altLang="en-US" sz="1600">
                <a:solidFill>
                  <a:schemeClr val="tx2"/>
                </a:solidFill>
              </a:rPr>
              <a:t>惟数平台</a:t>
            </a:r>
            <a:r>
              <a:rPr lang="en-US" altLang="zh-CN" sz="1600">
                <a:solidFill>
                  <a:schemeClr val="tx2"/>
                </a:solidFill>
              </a:rPr>
              <a:t> DataOps </a:t>
            </a:r>
            <a:r>
              <a:rPr lang="zh-CN" altLang="en-US" sz="1600">
                <a:solidFill>
                  <a:schemeClr val="tx2"/>
                </a:solidFill>
              </a:rPr>
              <a:t>菜单</a:t>
            </a:r>
            <a:r>
              <a:rPr lang="zh-CN" altLang="en-US" sz="1600">
                <a:solidFill>
                  <a:schemeClr val="tx2"/>
                </a:solidFill>
              </a:rPr>
              <a:t>重组</a:t>
            </a:r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940" y="3244850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与菜单解耦后，子应用可以根据业务、职能等合适的方式进行</a:t>
            </a:r>
            <a:r>
              <a:rPr lang="zh-CN" altLang="en-US"/>
              <a:t>聚合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2940" y="4552950"/>
            <a:ext cx="257556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3. </a:t>
            </a:r>
            <a:r>
              <a:rPr lang="zh-CN" altLang="en-US" b="1"/>
              <a:t>还有很多</a:t>
            </a:r>
            <a:br>
              <a:rPr lang="zh-CN" altLang="en-US" b="1"/>
            </a:br>
            <a:br>
              <a:rPr lang="zh-CN" altLang="en-US" b="1"/>
            </a:br>
            <a:r>
              <a:rPr lang="en-US" altLang="zh-CN" sz="1600">
                <a:solidFill>
                  <a:schemeClr val="tx2"/>
                </a:solidFill>
              </a:rPr>
              <a:t>- </a:t>
            </a:r>
            <a:r>
              <a:rPr lang="zh-CN" altLang="en-US" sz="1600">
                <a:solidFill>
                  <a:schemeClr val="tx2"/>
                </a:solidFill>
              </a:rPr>
              <a:t>技术栈无关</a:t>
            </a:r>
            <a:endParaRPr lang="zh-CN" altLang="en-US" sz="1600">
              <a:solidFill>
                <a:schemeClr val="tx2"/>
              </a:solidFill>
            </a:endParaRPr>
          </a:p>
          <a:p>
            <a:r>
              <a:rPr lang="en-US" altLang="zh-CN" sz="1600">
                <a:solidFill>
                  <a:schemeClr val="tx2"/>
                </a:solidFill>
              </a:rPr>
              <a:t>- </a:t>
            </a:r>
            <a:r>
              <a:rPr lang="zh-CN" altLang="en-US" sz="1600">
                <a:solidFill>
                  <a:schemeClr val="tx2"/>
                </a:solidFill>
              </a:rPr>
              <a:t>简化新项目的开发和集成</a:t>
            </a:r>
            <a:endParaRPr lang="zh-CN" altLang="en-US" sz="1600">
              <a:solidFill>
                <a:schemeClr val="tx2"/>
              </a:solidFill>
            </a:endParaRPr>
          </a:p>
          <a:p>
            <a:r>
              <a:rPr lang="en-US" altLang="zh-CN" sz="1600">
                <a:solidFill>
                  <a:schemeClr val="tx2"/>
                </a:solidFill>
              </a:rPr>
              <a:t>- </a:t>
            </a:r>
            <a:r>
              <a:rPr lang="zh-CN" altLang="en-US" sz="1600">
                <a:solidFill>
                  <a:schemeClr val="tx2"/>
                </a:solidFill>
              </a:rPr>
              <a:t>简化了第三方应用的集成</a:t>
            </a:r>
            <a:endParaRPr lang="zh-CN" altLang="en-US" sz="1600">
              <a:solidFill>
                <a:schemeClr val="tx2"/>
              </a:solidFill>
            </a:endParaRPr>
          </a:p>
          <a:p>
            <a:r>
              <a:rPr lang="en-US" altLang="zh-CN" sz="1600">
                <a:solidFill>
                  <a:schemeClr val="tx2"/>
                </a:solidFill>
              </a:rPr>
              <a:t>- ....</a:t>
            </a:r>
            <a:endParaRPr lang="en-US" altLang="zh-CN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微前端？基座</a:t>
            </a:r>
            <a:r>
              <a:rPr lang="zh-CN" altLang="en-US" dirty="0"/>
              <a:t>中心化？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3250" y="102298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不能解决什么问题？</a:t>
            </a:r>
            <a:endParaRPr lang="zh-CN" altLang="en-US" b="1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92150" y="1732280"/>
            <a:ext cx="4692650" cy="3666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673090" y="1840865"/>
            <a:ext cx="6140450" cy="3448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103245" y="5904865"/>
            <a:ext cx="648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微前端可以很好地解决垂直模块拆分问题，但是无法解决行业多态问题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225,&quot;width&quot;:11745}"/>
</p:tagLst>
</file>

<file path=ppt/tags/tag2.xml><?xml version="1.0" encoding="utf-8"?>
<p:tagLst xmlns:p="http://schemas.openxmlformats.org/presentationml/2006/main">
  <p:tag name="KSO_WM_UNIT_PLACING_PICTURE_USER_VIEWPORT" val="{&quot;height&quot;:12345,&quot;width&quot;:9660}"/>
</p:tagLst>
</file>

<file path=ppt/tags/tag3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195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等线</vt:lpstr>
      <vt:lpstr>Arial</vt:lpstr>
      <vt:lpstr>Arial Unicode MS</vt:lpstr>
      <vt:lpstr>等线 Light</vt:lpstr>
      <vt:lpstr>Calibri</vt:lpstr>
      <vt:lpstr>Cascadia Mono SemiBold</vt:lpstr>
      <vt:lpstr>Office 主题​​</vt:lpstr>
      <vt:lpstr>1_Office 主题​​</vt:lpstr>
      <vt:lpstr>微前端：子应用开发</vt:lpstr>
      <vt:lpstr>基本概念</vt:lpstr>
      <vt:lpstr>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子应用创建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</vt:lpstr>
      <vt:lpstr>PowerPoint 演示文稿</vt:lpstr>
      <vt:lpstr>PowerPoint 演示文稿</vt:lpstr>
      <vt:lpstr>PowerPoint 演示文稿</vt:lpstr>
      <vt:lpstr>部署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</dc:creator>
  <cp:lastModifiedBy>Administrator</cp:lastModifiedBy>
  <cp:revision>75</cp:revision>
  <dcterms:created xsi:type="dcterms:W3CDTF">2021-04-13T02:19:00Z</dcterms:created>
  <dcterms:modified xsi:type="dcterms:W3CDTF">2022-08-17T02:05:51Z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E5A7D0484A4F49D282CA2FC9E470C043</vt:lpwstr>
  </property>
  <property fmtid="{D5CDD505-2E9C-101B-9397-08002B2CF9AE}" pid="3" name="KSOProductBuildVer">
    <vt:lpwstr>2052-11.1.0.11372</vt:lpwstr>
  </property>
</Properties>
</file>