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30"/>
  </p:notesMasterIdLst>
  <p:sldIdLst>
    <p:sldId id="256" r:id="rId4"/>
    <p:sldId id="258" r:id="rId5"/>
    <p:sldId id="280" r:id="rId6"/>
    <p:sldId id="281" r:id="rId7"/>
    <p:sldId id="342" r:id="rId8"/>
    <p:sldId id="343" r:id="rId9"/>
    <p:sldId id="346" r:id="rId10"/>
    <p:sldId id="344" r:id="rId11"/>
    <p:sldId id="345" r:id="rId12"/>
    <p:sldId id="347" r:id="rId13"/>
    <p:sldId id="348" r:id="rId14"/>
    <p:sldId id="362" r:id="rId15"/>
    <p:sldId id="363" r:id="rId16"/>
    <p:sldId id="364" r:id="rId17"/>
    <p:sldId id="259" r:id="rId18"/>
    <p:sldId id="350" r:id="rId19"/>
    <p:sldId id="264" r:id="rId20"/>
    <p:sldId id="376" r:id="rId21"/>
    <p:sldId id="351" r:id="rId22"/>
    <p:sldId id="319" r:id="rId23"/>
    <p:sldId id="352" r:id="rId24"/>
    <p:sldId id="353" r:id="rId25"/>
    <p:sldId id="354" r:id="rId26"/>
    <p:sldId id="355" r:id="rId27"/>
    <p:sldId id="356" r:id="rId28"/>
    <p:sldId id="265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D"/>
    <a:srgbClr val="FFB344"/>
    <a:srgbClr val="F86C1D"/>
    <a:srgbClr val="191C3D"/>
    <a:srgbClr val="FF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204"/>
      </p:cViewPr>
      <p:guideLst>
        <p:guide pos="3840"/>
        <p:guide pos="177"/>
        <p:guide pos="7491"/>
        <p:guide orient="horz" pos="472"/>
        <p:guide orient="horz" pos="41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wakeadmin.wakedata.com/mapp/advanced/container.html#%E5%86%85%E7%BD%AE%E5%8F%98%E9%87%8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wakeadmin.wakedata.com/mapp/theme.html#%E4%B8%BB%E9%A2%98%E5%8C%8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hyperlink" Target="https://wakeadmin.wakedata.com/k8s-deploy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微前端：</a:t>
            </a:r>
            <a:r>
              <a:rPr lang="zh-CN" altLang="en-US" dirty="0"/>
              <a:t>部署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  <a:r>
              <a:rPr lang="en-US" altLang="zh-CN" dirty="0"/>
              <a:t>+</a:t>
            </a:r>
            <a:r>
              <a:rPr lang="zh-CN" altLang="en-US" dirty="0"/>
              <a:t>实战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配置来源</a:t>
            </a:r>
            <a:r>
              <a:rPr lang="en-US" altLang="zh-CN" sz="1400" b="1">
                <a:solidFill>
                  <a:schemeClr val="tx2"/>
                </a:solidFill>
              </a:rPr>
              <a:t>:  </a:t>
            </a:r>
            <a:r>
              <a:rPr lang="zh-CN" altLang="en-US" sz="1400" b="1">
                <a:solidFill>
                  <a:schemeClr val="tx2"/>
                </a:solidFill>
              </a:rPr>
              <a:t>灵活的配置方式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240" y="2142490"/>
            <a:ext cx="860488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内置变量和内置方法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675" y="1865630"/>
            <a:ext cx="9297670" cy="2157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4"/>
                </a:solidFill>
              </a:rPr>
              <a:t>cdnDomain?: string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CDN 域名，比如 cdn.wakedata.com, 💥 不要包含 http、// 协议前缀，以及路径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4"/>
                </a:solidFill>
              </a:rPr>
              <a:t>base?: string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应用的基础路径, 比如 '/portal'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4"/>
                </a:solidFill>
              </a:rPr>
              <a:t>npmTheme?: string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npm 主题包, 指定包名， 比如 demo, demo@0.1.1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4"/>
                </a:solidFill>
              </a:rPr>
              <a:t>assets?: Record&lt;string, string&gt;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assets 资源映射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4"/>
                </a:solidFill>
              </a:rPr>
              <a:t>headInject?: string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注入模板到 &lt;head&gt;&lt;/head&gt; 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4"/>
                </a:solidFill>
              </a:rPr>
              <a:t>bodyInject?: string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注入模板到 &lt;body&gt;&lt;/body&gt; 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0875" y="49066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更多变量详见</a:t>
            </a:r>
            <a:r>
              <a:rPr lang="zh-CN" altLang="en-US">
                <a:hlinkClick r:id="rId1" action="ppaction://hlinkfile"/>
              </a:rPr>
              <a:t>这里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最佳</a:t>
            </a:r>
            <a:r>
              <a:rPr lang="zh-CN" altLang="en-US" dirty="0"/>
              <a:t>实践：避免硬编码配置信息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41400"/>
            <a:ext cx="7715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我们应该避免在代码中硬编码配置信息，比如域名信息、企业文案、服务器链接。</a:t>
            </a:r>
            <a:r>
              <a:rPr lang="zh-CN" altLang="en-US" b="1"/>
              <a:t>而是预留模板, 在部署时通过运行容器来配置。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504950" y="2473325"/>
            <a:ext cx="7820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首先是文案信息，可以使用 assets 库或者语言包, 详见 </a:t>
            </a:r>
            <a:r>
              <a:rPr lang="zh-CN" altLang="en-US">
                <a:hlinkClick r:id="rId1" action="ppaction://hlinkfile"/>
              </a:rPr>
              <a:t>主题包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0" y="30721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对于配置信息，应该从 process.env.* 中获取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最佳</a:t>
            </a:r>
            <a:r>
              <a:rPr lang="zh-CN" altLang="en-US" dirty="0"/>
              <a:t>实践：避免硬编码配置信息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41400"/>
            <a:ext cx="7715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变量</a:t>
            </a:r>
            <a:r>
              <a:rPr lang="zh-CN" altLang="en-US" b="1"/>
              <a:t>定义：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0" y="907415"/>
            <a:ext cx="690562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9805" y="32448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4"/>
                </a:solidFill>
              </a:rPr>
              <a:t>区分生产环境和开发</a:t>
            </a:r>
            <a:r>
              <a:rPr lang="zh-CN" altLang="en-US">
                <a:solidFill>
                  <a:schemeClr val="accent4"/>
                </a:solidFill>
              </a:rPr>
              <a:t>环境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最佳</a:t>
            </a:r>
            <a:r>
              <a:rPr lang="zh-CN" altLang="en-US" dirty="0"/>
              <a:t>实践：避免硬编码配置信息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3200" y="879475"/>
            <a:ext cx="1379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变量</a:t>
            </a:r>
            <a:r>
              <a:rPr lang="zh-CN" altLang="en-US" b="1"/>
              <a:t>引用：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1047115"/>
            <a:ext cx="6886575" cy="1047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1180" y="1386840"/>
            <a:ext cx="1125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Javascript</a:t>
            </a:r>
            <a:endParaRPr lang="en-US" altLang="zh-CN"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55" y="2007235"/>
            <a:ext cx="6877050" cy="2171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8990" y="2908935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HTML</a:t>
            </a:r>
            <a:endParaRPr lang="en-US" altLang="zh-CN">
              <a:solidFill>
                <a:schemeClr val="accent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0" y="4178935"/>
            <a:ext cx="6696075" cy="1171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78990" y="4512310"/>
            <a:ext cx="676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SCSS</a:t>
            </a:r>
            <a:endParaRPr lang="en-US" altLang="zh-CN">
              <a:solidFill>
                <a:schemeClr val="accent4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5350510"/>
            <a:ext cx="6781800" cy="1209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65350" y="5770880"/>
            <a:ext cx="638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LESS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一键部署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0291" y="1300258"/>
            <a:ext cx="1997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一键</a:t>
            </a:r>
            <a:r>
              <a:rPr lang="zh-CN" altLang="en-US" dirty="0"/>
              <a:t>部署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0" y="12420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tooltip="" action="ppaction://hlinkfile"/>
              </a:rPr>
              <a:t>https://wakeadmin.wakedata.com/k8s-deploy/index.html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410" y="1788795"/>
            <a:ext cx="12402820" cy="62083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部署过程讲解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部署过程讲解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72485" y="239585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主容器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1860" y="2966085"/>
            <a:ext cx="4516120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400" b="1">
                <a:solidFill>
                  <a:schemeClr val="tx2"/>
                </a:solidFill>
              </a:rPr>
              <a:t>PVC </a:t>
            </a:r>
            <a:r>
              <a:rPr lang="zh-CN" altLang="en-US" sz="1400" b="1">
                <a:solidFill>
                  <a:schemeClr val="tx2"/>
                </a:solidFill>
              </a:rPr>
              <a:t>创建</a:t>
            </a:r>
            <a:endParaRPr lang="zh-CN" altLang="en-US" sz="1400" b="1">
              <a:solidFill>
                <a:schemeClr val="tx2"/>
              </a:solidFill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2"/>
                </a:solidFill>
              </a:rPr>
              <a:t>配置映射创建</a:t>
            </a:r>
            <a:endParaRPr lang="zh-CN" altLang="en-US" sz="1400" b="1">
              <a:solidFill>
                <a:schemeClr val="tx2"/>
              </a:solidFill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2"/>
                </a:solidFill>
              </a:rPr>
              <a:t>不停机配置和升级</a:t>
            </a:r>
            <a:endParaRPr lang="zh-CN" altLang="en-U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8837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部署过程讲解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37940" y="2471420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子应用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7315" y="3041650"/>
            <a:ext cx="4516120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400" b="1">
                <a:solidFill>
                  <a:schemeClr val="tx2"/>
                </a:solidFill>
              </a:rPr>
              <a:t>Sidecar </a:t>
            </a:r>
            <a:r>
              <a:rPr lang="zh-CN" altLang="en-US" sz="1400" b="1">
                <a:solidFill>
                  <a:schemeClr val="tx2"/>
                </a:solidFill>
              </a:rPr>
              <a:t>模式</a:t>
            </a:r>
            <a:endParaRPr lang="zh-CN" altLang="en-US" sz="1400" b="1">
              <a:solidFill>
                <a:schemeClr val="tx2"/>
              </a:solidFill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2"/>
                </a:solidFill>
              </a:rPr>
              <a:t>旧子应用部署</a:t>
            </a:r>
            <a:endParaRPr lang="zh-CN" altLang="en-US" sz="1400" b="1">
              <a:solidFill>
                <a:schemeClr val="tx2"/>
              </a:solidFill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2"/>
                </a:solidFill>
              </a:rPr>
              <a:t>双负载模式</a:t>
            </a:r>
            <a:endParaRPr lang="zh-CN" altLang="en-U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运行容器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部署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一键</a:t>
            </a:r>
            <a:r>
              <a:rPr lang="zh-CN" altLang="en-US" dirty="0"/>
              <a:t>部署</a:t>
            </a:r>
            <a:endParaRPr lang="zh-CN" altLang="en-US" dirty="0"/>
          </a:p>
        </p:txBody>
      </p:sp>
      <p:sp>
        <p:nvSpPr>
          <p:cNvPr id="27" name="六边形 3"/>
          <p:cNvSpPr/>
          <p:nvPr/>
        </p:nvSpPr>
        <p:spPr>
          <a:xfrm flipH="1">
            <a:off x="1723533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/00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六边形 3"/>
          <p:cNvSpPr/>
          <p:nvPr/>
        </p:nvSpPr>
        <p:spPr>
          <a:xfrm flipH="1">
            <a:off x="1724168" y="3323887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/02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0" name="六边形 3"/>
          <p:cNvSpPr/>
          <p:nvPr/>
        </p:nvSpPr>
        <p:spPr>
          <a:xfrm flipH="1">
            <a:off x="6335040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/01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文本占位符 15"/>
          <p:cNvSpPr>
            <a:spLocks noGrp="1"/>
          </p:cNvSpPr>
          <p:nvPr/>
        </p:nvSpPr>
        <p:spPr>
          <a:xfrm>
            <a:off x="6875730" y="3415833"/>
            <a:ext cx="3600000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渐进式升级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六边形 3"/>
          <p:cNvSpPr/>
          <p:nvPr/>
        </p:nvSpPr>
        <p:spPr>
          <a:xfrm flipH="1">
            <a:off x="6259973" y="3320077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/03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渐进式系统升级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8837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渐进式系统升级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4335" y="255206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一个复杂的'系统'可能存在较多的应用，以惟客为例，我们有 wkb、da、dmp、dsp、cdp、scrm 等若干个应用，并且这些子应用可能还有多个业态版本，涉及多个团队。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很难一次性对所有的应用进行改造。因此会维持较久的老旧并存的场面。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8837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渐进式系统升级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696085"/>
            <a:ext cx="8860790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8837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渐进式系统升级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2299970"/>
            <a:ext cx="799147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8837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渐进式系统升级</a:t>
            </a:r>
            <a:r>
              <a:rPr lang="en-US" altLang="zh-CN" dirty="0"/>
              <a:t>(sidecar </a:t>
            </a:r>
            <a:r>
              <a:rPr lang="zh-CN" altLang="en-US" dirty="0"/>
              <a:t>迁移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749300"/>
            <a:ext cx="8590915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4540" y="5654040"/>
            <a:ext cx="7756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/>
              <a:t>将</a:t>
            </a:r>
            <a:r>
              <a:rPr lang="en-US" altLang="zh-CN"/>
              <a:t> frontend-resource </a:t>
            </a:r>
            <a:r>
              <a:rPr lang="zh-CN" altLang="en-US"/>
              <a:t>下的</a:t>
            </a:r>
            <a:r>
              <a:rPr lang="en-US" altLang="zh-CN"/>
              <a:t> sidecar </a:t>
            </a:r>
            <a:r>
              <a:rPr lang="zh-CN" altLang="en-US"/>
              <a:t>搬运到</a:t>
            </a:r>
            <a:r>
              <a:rPr lang="en-US" altLang="zh-CN"/>
              <a:t> wakeadmin __public__ </a:t>
            </a:r>
            <a:r>
              <a:rPr lang="zh-CN" altLang="en-US"/>
              <a:t>目录下，最后废弃掉</a:t>
            </a:r>
            <a:r>
              <a:rPr lang="en-US" altLang="zh-CN"/>
              <a:t> front-resource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8837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渐进式系统升级</a:t>
            </a:r>
            <a:r>
              <a:rPr lang="en-US" altLang="zh-CN" dirty="0"/>
              <a:t>(</a:t>
            </a:r>
            <a:r>
              <a:rPr lang="zh-CN" altLang="en-US" dirty="0"/>
              <a:t>流量过渡方案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970280"/>
            <a:ext cx="8589645" cy="5120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09360" y="1240790"/>
            <a:ext cx="5474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升级完一个子应用后，显式将流量过渡到</a:t>
            </a:r>
            <a:r>
              <a:rPr lang="en-US" altLang="zh-CN"/>
              <a:t> wakeadmin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运行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75865" y="-95885"/>
            <a:ext cx="5027295" cy="7298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192010" y="1607820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运行容器：是一个前端静态资源服务器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2010" y="2240280"/>
            <a:ext cx="4516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tx2"/>
                </a:solidFill>
              </a:rPr>
              <a:t>nginx: </a:t>
            </a:r>
            <a:r>
              <a:rPr lang="zh-CN" altLang="en-US" sz="1400">
                <a:solidFill>
                  <a:schemeClr val="tx2"/>
                </a:solidFill>
              </a:rPr>
              <a:t>静态资源服务的主流方式。支持一些强大的功能，比如</a:t>
            </a:r>
            <a:r>
              <a:rPr lang="en-US" altLang="zh-CN" sz="1400">
                <a:solidFill>
                  <a:schemeClr val="tx2"/>
                </a:solidFill>
              </a:rPr>
              <a:t> gzip</a:t>
            </a:r>
            <a:r>
              <a:rPr lang="zh-CN" altLang="en-US" sz="1400">
                <a:solidFill>
                  <a:schemeClr val="tx2"/>
                </a:solidFill>
              </a:rPr>
              <a:t>、反向代理、路径重写、缓存</a:t>
            </a:r>
            <a:r>
              <a:rPr lang="zh-CN" altLang="en-US" sz="1400">
                <a:solidFill>
                  <a:schemeClr val="tx2"/>
                </a:solidFill>
              </a:rPr>
              <a:t>等等</a:t>
            </a:r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92010" y="3158490"/>
            <a:ext cx="4516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tx2"/>
                </a:solidFill>
              </a:rPr>
              <a:t>transpiler: </a:t>
            </a:r>
            <a:r>
              <a:rPr lang="zh-CN" altLang="en-US" sz="1400">
                <a:solidFill>
                  <a:schemeClr val="tx2"/>
                </a:solidFill>
              </a:rPr>
              <a:t>这是一个</a:t>
            </a:r>
            <a:r>
              <a:rPr lang="en-US" altLang="zh-CN" sz="1400">
                <a:solidFill>
                  <a:schemeClr val="tx2"/>
                </a:solidFill>
              </a:rPr>
              <a:t> Node </a:t>
            </a:r>
            <a:r>
              <a:rPr lang="zh-CN" altLang="en-US" sz="1400">
                <a:solidFill>
                  <a:schemeClr val="tx2"/>
                </a:solidFill>
              </a:rPr>
              <a:t>程序，支持模板转换、微应用发现、主题包、语言包加载、配置信息管理等</a:t>
            </a:r>
            <a:r>
              <a:rPr lang="zh-CN" altLang="en-US" sz="1400">
                <a:solidFill>
                  <a:schemeClr val="tx2"/>
                </a:solidFill>
              </a:rPr>
              <a:t>功能</a:t>
            </a:r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工作原理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670" y="1407160"/>
            <a:ext cx="9248775" cy="4943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0190" y="1407160"/>
            <a:ext cx="2484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tx2"/>
                </a:solidFill>
              </a:rPr>
              <a:t>transpiler: </a:t>
            </a:r>
            <a:r>
              <a:rPr lang="zh-CN" altLang="zh-CN" sz="1400" b="1">
                <a:solidFill>
                  <a:schemeClr val="tx2"/>
                </a:solidFill>
              </a:rPr>
              <a:t>就是一个</a:t>
            </a:r>
            <a:r>
              <a:rPr lang="zh-CN" altLang="zh-CN" sz="1400" b="1">
                <a:solidFill>
                  <a:schemeClr val="tx2"/>
                </a:solidFill>
              </a:rPr>
              <a:t>搬运工</a:t>
            </a:r>
            <a:endParaRPr lang="zh-CN" altLang="zh-CN" sz="1400" b="1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7620" y="1984375"/>
            <a:ext cx="28105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sz="1400" b="1">
                <a:solidFill>
                  <a:schemeClr val="tx2"/>
                </a:solidFill>
              </a:rPr>
              <a:t>收集配置</a:t>
            </a:r>
            <a:r>
              <a:rPr lang="zh-CN" altLang="zh-CN" sz="1400" b="1">
                <a:solidFill>
                  <a:schemeClr val="tx2"/>
                </a:solidFill>
              </a:rPr>
              <a:t>信息</a:t>
            </a:r>
            <a:endParaRPr lang="zh-CN" altLang="zh-CN" sz="1400" b="1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sz="1400" b="1">
                <a:solidFill>
                  <a:schemeClr val="tx2"/>
                </a:solidFill>
              </a:rPr>
              <a:t>转义、拷贝</a:t>
            </a:r>
            <a:r>
              <a:rPr lang="en-US" altLang="zh-CN" sz="1400" b="1">
                <a:solidFill>
                  <a:schemeClr val="tx2"/>
                </a:solidFill>
              </a:rPr>
              <a:t> /data/source </a:t>
            </a:r>
            <a:r>
              <a:rPr lang="zh-CN" altLang="en-US" sz="1400" b="1">
                <a:solidFill>
                  <a:schemeClr val="tx2"/>
                </a:solidFill>
              </a:rPr>
              <a:t>下的文件到</a:t>
            </a:r>
            <a:r>
              <a:rPr lang="en-US" altLang="zh-CN" sz="1400" b="1">
                <a:solidFill>
                  <a:schemeClr val="tx2"/>
                </a:solidFill>
              </a:rPr>
              <a:t> /data/public</a:t>
            </a:r>
            <a:endParaRPr lang="en-US" altLang="zh-CN" sz="1400" b="1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>
                <a:solidFill>
                  <a:schemeClr val="tx2"/>
                </a:solidFill>
              </a:rPr>
              <a:t>接下来就是</a:t>
            </a:r>
            <a:r>
              <a:rPr lang="en-US" altLang="zh-CN" sz="1400" b="1">
                <a:solidFill>
                  <a:schemeClr val="tx2"/>
                </a:solidFill>
              </a:rPr>
              <a:t> nginx </a:t>
            </a:r>
            <a:r>
              <a:rPr lang="zh-CN" altLang="en-US" sz="1400" b="1">
                <a:solidFill>
                  <a:schemeClr val="tx2"/>
                </a:solidFill>
              </a:rPr>
              <a:t>的事情</a:t>
            </a:r>
            <a:r>
              <a:rPr lang="zh-CN" altLang="en-US" sz="1400" b="1">
                <a:solidFill>
                  <a:schemeClr val="tx2"/>
                </a:solidFill>
              </a:rPr>
              <a:t>了</a:t>
            </a:r>
            <a:endParaRPr lang="zh-CN" altLang="en-U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目录</a:t>
            </a:r>
            <a:r>
              <a:rPr lang="zh-CN" altLang="en-US" sz="1400" b="1">
                <a:solidFill>
                  <a:schemeClr val="tx2"/>
                </a:solidFill>
              </a:rPr>
              <a:t>规范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" y="1583055"/>
            <a:ext cx="81641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accent4"/>
                </a:solidFill>
              </a:rPr>
              <a:t>__entry__</a:t>
            </a:r>
            <a:r>
              <a:rPr lang="zh-CN" altLang="en-US" sz="1600"/>
              <a:t>: </a:t>
            </a:r>
            <a:r>
              <a:rPr lang="en-US" altLang="zh-CN" sz="1600"/>
              <a:t> </a:t>
            </a:r>
            <a:r>
              <a:rPr lang="zh-CN" altLang="en-US" sz="1600"/>
              <a:t>基座编译之后的代码就放在这里。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chemeClr val="accent4"/>
                </a:solidFill>
              </a:rPr>
              <a:t>__apps__</a:t>
            </a:r>
            <a:r>
              <a:rPr lang="zh-CN" altLang="en-US" sz="1600"/>
              <a:t>: </a:t>
            </a:r>
            <a:r>
              <a:rPr lang="en-US" altLang="zh-CN" sz="1600"/>
              <a:t> </a:t>
            </a:r>
            <a:r>
              <a:rPr lang="zh-CN" altLang="en-US" sz="1600"/>
              <a:t>子应用编译之后的代码就放在这里，按照 name 区分目录。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chemeClr val="accent4"/>
                </a:solidFill>
              </a:rPr>
              <a:t>__i18n__</a:t>
            </a:r>
            <a:r>
              <a:rPr lang="zh-CN" altLang="en-US" sz="1600"/>
              <a:t>: </a:t>
            </a:r>
            <a:r>
              <a:rPr lang="en-US" altLang="zh-CN" sz="1600"/>
              <a:t> </a:t>
            </a:r>
            <a:r>
              <a:rPr lang="zh-CN" altLang="en-US" sz="1600"/>
              <a:t>扩展语言包，文件按照 &lt;language&gt;.tr 命名， 子目录的 .tr 文件也会被扫描到。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chemeClr val="accent4"/>
                </a:solidFill>
              </a:rPr>
              <a:t>__config__</a:t>
            </a:r>
            <a:r>
              <a:rPr lang="zh-CN" altLang="en-US" sz="1600"/>
              <a:t>: </a:t>
            </a:r>
            <a:r>
              <a:rPr lang="en-US" altLang="zh-CN" sz="1600"/>
              <a:t> </a:t>
            </a:r>
            <a:r>
              <a:rPr lang="zh-CN" altLang="en-US" sz="1600"/>
              <a:t>配置目录。配置文件使用 *.yml 或 *.yaml 命名，也可以放在子目录下。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chemeClr val="accent4"/>
                </a:solidFill>
              </a:rPr>
              <a:t>__theme__</a:t>
            </a:r>
            <a:r>
              <a:rPr lang="zh-CN" altLang="en-US" sz="1600"/>
              <a:t>: </a:t>
            </a:r>
            <a:r>
              <a:rPr lang="en-US" altLang="zh-CN" sz="1600"/>
              <a:t> </a:t>
            </a:r>
            <a:r>
              <a:rPr lang="zh-CN" altLang="en-US" sz="1600"/>
              <a:t>主题包目录。可以手动维护，也可以使用 npmTheme 配置项, 让 transpiler 从 npm 拉取。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chemeClr val="accent4"/>
                </a:solidFill>
              </a:rPr>
              <a:t>__public__</a:t>
            </a:r>
            <a:r>
              <a:rPr lang="zh-CN" altLang="en-US" sz="1600"/>
              <a:t>: </a:t>
            </a:r>
            <a:r>
              <a:rPr lang="en-US" altLang="zh-CN" sz="1600"/>
              <a:t> </a:t>
            </a:r>
            <a:r>
              <a:rPr lang="zh-CN" altLang="en-US" sz="1600"/>
              <a:t>公共资源目录。这些资源可以直接访问，而不需要 __public__ 前缀。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模板语法：</a:t>
            </a:r>
            <a:r>
              <a:rPr lang="zh-CN" altLang="en-US" sz="1400">
                <a:solidFill>
                  <a:schemeClr val="tx2"/>
                </a:solidFill>
                <a:sym typeface="+mn-ea"/>
              </a:rPr>
              <a:t>基于</a:t>
            </a:r>
            <a:r>
              <a:rPr lang="en-US" altLang="zh-CN" sz="1400">
                <a:solidFill>
                  <a:schemeClr val="tx2"/>
                </a:solidFill>
                <a:sym typeface="+mn-ea"/>
              </a:rPr>
              <a:t> ejs </a:t>
            </a:r>
            <a:r>
              <a:rPr lang="zh-CN" altLang="en-US" sz="1400">
                <a:solidFill>
                  <a:schemeClr val="tx2"/>
                </a:solidFill>
                <a:sym typeface="+mn-ea"/>
              </a:rPr>
              <a:t>模板引擎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2975" y="965835"/>
            <a:ext cx="6715125" cy="16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2818130"/>
            <a:ext cx="6068060" cy="3524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065" y="2827655"/>
            <a:ext cx="6408420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模板实例</a:t>
            </a:r>
            <a:r>
              <a:rPr lang="en-US" altLang="zh-CN" sz="1400" b="1">
                <a:solidFill>
                  <a:schemeClr val="tx2"/>
                </a:solidFill>
              </a:rPr>
              <a:t>: </a:t>
            </a:r>
            <a:endParaRPr lang="zh-CN" altLang="en-US" sz="1400">
              <a:solidFill>
                <a:schemeClr val="tx2"/>
              </a:solidFill>
            </a:endParaRPr>
          </a:p>
        </p:txBody>
      </p:sp>
      <p:pic>
        <p:nvPicPr>
          <p:cNvPr id="4" name="图片 3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220" y="-199390"/>
            <a:ext cx="9288780" cy="833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650" y="96583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/>
                </a:solidFill>
              </a:rPr>
              <a:t>配置文件</a:t>
            </a:r>
            <a:r>
              <a:rPr lang="en-US" altLang="zh-CN" sz="1400" b="1">
                <a:solidFill>
                  <a:schemeClr val="tx2"/>
                </a:solidFill>
              </a:rPr>
              <a:t>: </a:t>
            </a:r>
            <a:r>
              <a:rPr lang="zh-CN" altLang="zh-CN" sz="1400" b="1">
                <a:solidFill>
                  <a:schemeClr val="tx2"/>
                </a:solidFill>
              </a:rPr>
              <a:t>使用</a:t>
            </a:r>
            <a:r>
              <a:rPr lang="en-US" altLang="zh-CN" sz="1400" b="1">
                <a:solidFill>
                  <a:schemeClr val="tx2"/>
                </a:solidFill>
              </a:rPr>
              <a:t> yml/yaml </a:t>
            </a:r>
            <a:r>
              <a:rPr lang="zh-CN" altLang="en-US" sz="1400" b="1">
                <a:solidFill>
                  <a:schemeClr val="tx2"/>
                </a:solidFill>
              </a:rPr>
              <a:t>格式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2579370"/>
            <a:ext cx="6172200" cy="2076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85,&quot;width&quot;:14565}"/>
</p:tagLst>
</file>

<file path=ppt/tags/tag2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Njc5ZjA2MWUzNzQyMTNkNzlkYTlhODRmYmIzYzc1ZDEifQ=="/>
</p:tagLst>
</file>

<file path=ppt/theme/theme1.xml><?xml version="1.0" encoding="utf-8"?>
<a:theme xmlns:a="http://schemas.openxmlformats.org/drawingml/2006/main" name="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>宽屏</PresentationFormat>
  <Paragraphs>163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等线</vt:lpstr>
      <vt:lpstr>Arial</vt:lpstr>
      <vt:lpstr>Arial Unicode MS</vt:lpstr>
      <vt:lpstr>等线 Light</vt:lpstr>
      <vt:lpstr>Calibri</vt:lpstr>
      <vt:lpstr>Office 主题​​</vt:lpstr>
      <vt:lpstr>1_Office 主题​​</vt:lpstr>
      <vt:lpstr>微前端：部署</vt:lpstr>
      <vt:lpstr>运行容器</vt:lpstr>
      <vt:lpstr>运行容器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一键部署</vt:lpstr>
      <vt:lpstr>PowerPoint 演示文稿</vt:lpstr>
      <vt:lpstr>部署过程讲解</vt:lpstr>
      <vt:lpstr>PowerPoint 演示文稿</vt:lpstr>
      <vt:lpstr>PowerPoint 演示文稿</vt:lpstr>
      <vt:lpstr>渐进式系统升级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</dc:creator>
  <cp:lastModifiedBy>Administrator</cp:lastModifiedBy>
  <cp:revision>94</cp:revision>
  <dcterms:created xsi:type="dcterms:W3CDTF">2021-04-13T02:19:00Z</dcterms:created>
  <dcterms:modified xsi:type="dcterms:W3CDTF">2022-08-25T03:38:52Z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E5A7D0484A4F49D282CA2FC9E470C043</vt:lpwstr>
  </property>
  <property fmtid="{D5CDD505-2E9C-101B-9397-08002B2CF9AE}" pid="3" name="KSOProductBuildVer">
    <vt:lpwstr>2052-11.1.0.12313</vt:lpwstr>
  </property>
</Properties>
</file>