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sldIdLst>
    <p:sldId id="256" r:id="rId4"/>
    <p:sldId id="258" r:id="rId5"/>
    <p:sldId id="280" r:id="rId6"/>
    <p:sldId id="281" r:id="rId7"/>
    <p:sldId id="282" r:id="rId8"/>
    <p:sldId id="283" r:id="rId9"/>
    <p:sldId id="284" r:id="rId10"/>
    <p:sldId id="259" r:id="rId11"/>
    <p:sldId id="261" r:id="rId12"/>
    <p:sldId id="264" r:id="rId13"/>
    <p:sldId id="285" r:id="rId14"/>
    <p:sldId id="286" r:id="rId15"/>
    <p:sldId id="278" r:id="rId16"/>
    <p:sldId id="262" r:id="rId17"/>
    <p:sldId id="289" r:id="rId18"/>
    <p:sldId id="279" r:id="rId19"/>
    <p:sldId id="287" r:id="rId20"/>
    <p:sldId id="288" r:id="rId21"/>
    <p:sldId id="290" r:id="rId22"/>
    <p:sldId id="265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D"/>
    <a:srgbClr val="FFB344"/>
    <a:srgbClr val="F86C1D"/>
    <a:srgbClr val="191C3D"/>
    <a:srgbClr val="FF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14" y="204"/>
      </p:cViewPr>
      <p:guideLst>
        <p:guide pos="3840"/>
        <p:guide pos="211"/>
        <p:guide pos="7491"/>
        <p:guide orient="horz" pos="472"/>
        <p:guide orient="horz" pos="472"/>
        <p:guide orient="horz" pos="4124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5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5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925"/>
            <a:ext cx="9144000" cy="113127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902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4699000" y="5994400"/>
            <a:ext cx="279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902520" y="2058996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5457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5457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 descr="图片包含 游戏, 文字, 片, 黑色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10397" y="2889993"/>
            <a:ext cx="2377850" cy="2377850"/>
          </a:xfrm>
          <a:prstGeom prst="rect">
            <a:avLst/>
          </a:prstGeom>
        </p:spPr>
      </p:pic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925"/>
            <a:ext cx="9144000" cy="113127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902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4699000" y="5994400"/>
            <a:ext cx="279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25" y="2277724"/>
            <a:ext cx="3600000" cy="468000"/>
          </a:xfrm>
        </p:spPr>
        <p:txBody>
          <a:bodyPr anchor="ctr">
            <a:normAutofit/>
          </a:bodyPr>
          <a:lstStyle>
            <a:lvl1pPr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 36"/>
          <p:cNvGrpSpPr/>
          <p:nvPr userDrawn="1"/>
        </p:nvGrpSpPr>
        <p:grpSpPr>
          <a:xfrm>
            <a:off x="2179712" y="734957"/>
            <a:ext cx="7842000" cy="859611"/>
            <a:chOff x="2183071" y="734957"/>
            <a:chExt cx="7842000" cy="8596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98" y="734957"/>
              <a:ext cx="1804572" cy="859611"/>
            </a:xfrm>
            <a:prstGeom prst="rect">
              <a:avLst/>
            </a:prstGeom>
          </p:spPr>
        </p:pic>
        <p:cxnSp>
          <p:nvCxnSpPr>
            <p:cNvPr id="10" name="直接连接符 28"/>
            <p:cNvCxnSpPr/>
            <p:nvPr/>
          </p:nvCxnSpPr>
          <p:spPr>
            <a:xfrm flipH="1">
              <a:off x="2183071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1"/>
            <p:cNvCxnSpPr/>
            <p:nvPr/>
          </p:nvCxnSpPr>
          <p:spPr>
            <a:xfrm>
              <a:off x="6860047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</p:grpSp>
      <p:sp>
        <p:nvSpPr>
          <p:cNvPr id="29" name="文本占位符 28"/>
          <p:cNvSpPr>
            <a:spLocks noGrp="1"/>
          </p:cNvSpPr>
          <p:nvPr>
            <p:ph type="body" sz="quarter" idx="18"/>
          </p:nvPr>
        </p:nvSpPr>
        <p:spPr>
          <a:xfrm>
            <a:off x="2339925" y="3419643"/>
            <a:ext cx="3600000" cy="46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2339925" y="4561561"/>
            <a:ext cx="3600000" cy="46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>
          <a:xfrm>
            <a:off x="6946662" y="2272337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/>
          </p:nvPr>
        </p:nvSpPr>
        <p:spPr>
          <a:xfrm>
            <a:off x="6946662" y="3416949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/>
          </p:nvPr>
        </p:nvSpPr>
        <p:spPr>
          <a:xfrm>
            <a:off x="6946662" y="4561561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6200000" flipH="1">
            <a:off x="-1576213" y="1557163"/>
            <a:ext cx="6877050" cy="3724624"/>
          </a:xfrm>
          <a:custGeom>
            <a:avLst/>
            <a:gdLst>
              <a:gd name="connsiteX0" fmla="*/ 0 w 12192000"/>
              <a:gd name="connsiteY0" fmla="*/ 0 h 6603212"/>
              <a:gd name="connsiteX1" fmla="*/ 12192000 w 12192000"/>
              <a:gd name="connsiteY1" fmla="*/ 0 h 6603212"/>
              <a:gd name="connsiteX2" fmla="*/ 12192000 w 12192000"/>
              <a:gd name="connsiteY2" fmla="*/ 560498 h 6603212"/>
              <a:gd name="connsiteX3" fmla="*/ 11601392 w 12192000"/>
              <a:gd name="connsiteY3" fmla="*/ 1658592 h 6603212"/>
              <a:gd name="connsiteX4" fmla="*/ 3221011 w 12192000"/>
              <a:gd name="connsiteY4" fmla="*/ 6473500 h 6603212"/>
              <a:gd name="connsiteX5" fmla="*/ 2265388 w 12192000"/>
              <a:gd name="connsiteY5" fmla="*/ 6473500 h 6603212"/>
              <a:gd name="connsiteX6" fmla="*/ 0 w 12192000"/>
              <a:gd name="connsiteY6" fmla="*/ 5171932 h 6603212"/>
              <a:gd name="connsiteX7" fmla="*/ 0 w 12192000"/>
              <a:gd name="connsiteY7" fmla="*/ 0 h 66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603212">
                <a:moveTo>
                  <a:pt x="0" y="0"/>
                </a:moveTo>
                <a:lnTo>
                  <a:pt x="12192000" y="0"/>
                </a:lnTo>
                <a:lnTo>
                  <a:pt x="12192000" y="560498"/>
                </a:lnTo>
                <a:cubicBezTo>
                  <a:pt x="12192000" y="1025622"/>
                  <a:pt x="11963434" y="1450582"/>
                  <a:pt x="11601392" y="1658592"/>
                </a:cubicBezTo>
                <a:lnTo>
                  <a:pt x="3221011" y="6473500"/>
                </a:lnTo>
                <a:cubicBezTo>
                  <a:pt x="2919990" y="6646450"/>
                  <a:pt x="2566409" y="6646450"/>
                  <a:pt x="2265388" y="6473500"/>
                </a:cubicBezTo>
                <a:lnTo>
                  <a:pt x="0" y="51719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830D">
                  <a:lumMod val="90000"/>
                  <a:lumOff val="10000"/>
                </a:srgbClr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442168" y="2700147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7442168" y="3740694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442168" y="4781242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0" y="2822929"/>
            <a:ext cx="9533510" cy="774346"/>
          </a:xfr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8" name="任意多边形: 形状 7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0100"/>
            <a:ext cx="9533510" cy="774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2650"/>
            <a:ext cx="9533509" cy="7524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25" y="2277724"/>
            <a:ext cx="3600000" cy="468000"/>
          </a:xfrm>
        </p:spPr>
        <p:txBody>
          <a:bodyPr anchor="ctr">
            <a:normAutofit/>
          </a:bodyPr>
          <a:lstStyle>
            <a:lvl1pPr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 36"/>
          <p:cNvGrpSpPr/>
          <p:nvPr userDrawn="1"/>
        </p:nvGrpSpPr>
        <p:grpSpPr>
          <a:xfrm>
            <a:off x="2179712" y="734957"/>
            <a:ext cx="7842000" cy="859611"/>
            <a:chOff x="2183071" y="734957"/>
            <a:chExt cx="7842000" cy="8596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98" y="734957"/>
              <a:ext cx="1804572" cy="859611"/>
            </a:xfrm>
            <a:prstGeom prst="rect">
              <a:avLst/>
            </a:prstGeom>
          </p:spPr>
        </p:pic>
        <p:cxnSp>
          <p:nvCxnSpPr>
            <p:cNvPr id="10" name="直接连接符 28"/>
            <p:cNvCxnSpPr/>
            <p:nvPr/>
          </p:nvCxnSpPr>
          <p:spPr>
            <a:xfrm flipH="1">
              <a:off x="2183071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1"/>
            <p:cNvCxnSpPr/>
            <p:nvPr/>
          </p:nvCxnSpPr>
          <p:spPr>
            <a:xfrm>
              <a:off x="6860047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</p:grpSp>
      <p:sp>
        <p:nvSpPr>
          <p:cNvPr id="29" name="文本占位符 28"/>
          <p:cNvSpPr>
            <a:spLocks noGrp="1"/>
          </p:cNvSpPr>
          <p:nvPr>
            <p:ph type="body" sz="quarter" idx="18"/>
          </p:nvPr>
        </p:nvSpPr>
        <p:spPr>
          <a:xfrm>
            <a:off x="2339925" y="3419643"/>
            <a:ext cx="3600000" cy="46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2339925" y="4561561"/>
            <a:ext cx="3600000" cy="46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>
          <a:xfrm>
            <a:off x="6946662" y="2272337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/>
          </p:nvPr>
        </p:nvSpPr>
        <p:spPr>
          <a:xfrm>
            <a:off x="6946662" y="3416949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/>
          </p:nvPr>
        </p:nvSpPr>
        <p:spPr>
          <a:xfrm>
            <a:off x="6946662" y="4561561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41700"/>
            <a:ext cx="9533509" cy="75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0" name="图片 9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6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9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9488" y="749300"/>
            <a:ext cx="10728325" cy="719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902520" y="2058996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5457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5457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 descr="图片包含 游戏, 文字, 片, 黑色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10397" y="2889993"/>
            <a:ext cx="2377850" cy="2377850"/>
          </a:xfrm>
          <a:prstGeom prst="rect">
            <a:avLst/>
          </a:prstGeom>
        </p:spPr>
      </p:pic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6200000" flipH="1">
            <a:off x="-1576213" y="1557163"/>
            <a:ext cx="6877050" cy="3724624"/>
          </a:xfrm>
          <a:custGeom>
            <a:avLst/>
            <a:gdLst>
              <a:gd name="connsiteX0" fmla="*/ 0 w 12192000"/>
              <a:gd name="connsiteY0" fmla="*/ 0 h 6603212"/>
              <a:gd name="connsiteX1" fmla="*/ 12192000 w 12192000"/>
              <a:gd name="connsiteY1" fmla="*/ 0 h 6603212"/>
              <a:gd name="connsiteX2" fmla="*/ 12192000 w 12192000"/>
              <a:gd name="connsiteY2" fmla="*/ 560498 h 6603212"/>
              <a:gd name="connsiteX3" fmla="*/ 11601392 w 12192000"/>
              <a:gd name="connsiteY3" fmla="*/ 1658592 h 6603212"/>
              <a:gd name="connsiteX4" fmla="*/ 3221011 w 12192000"/>
              <a:gd name="connsiteY4" fmla="*/ 6473500 h 6603212"/>
              <a:gd name="connsiteX5" fmla="*/ 2265388 w 12192000"/>
              <a:gd name="connsiteY5" fmla="*/ 6473500 h 6603212"/>
              <a:gd name="connsiteX6" fmla="*/ 0 w 12192000"/>
              <a:gd name="connsiteY6" fmla="*/ 5171932 h 6603212"/>
              <a:gd name="connsiteX7" fmla="*/ 0 w 12192000"/>
              <a:gd name="connsiteY7" fmla="*/ 0 h 66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603212">
                <a:moveTo>
                  <a:pt x="0" y="0"/>
                </a:moveTo>
                <a:lnTo>
                  <a:pt x="12192000" y="0"/>
                </a:lnTo>
                <a:lnTo>
                  <a:pt x="12192000" y="560498"/>
                </a:lnTo>
                <a:cubicBezTo>
                  <a:pt x="12192000" y="1025622"/>
                  <a:pt x="11963434" y="1450582"/>
                  <a:pt x="11601392" y="1658592"/>
                </a:cubicBezTo>
                <a:lnTo>
                  <a:pt x="3221011" y="6473500"/>
                </a:lnTo>
                <a:cubicBezTo>
                  <a:pt x="2919990" y="6646450"/>
                  <a:pt x="2566409" y="6646450"/>
                  <a:pt x="2265388" y="6473500"/>
                </a:cubicBezTo>
                <a:lnTo>
                  <a:pt x="0" y="51719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830D">
                  <a:lumMod val="90000"/>
                  <a:lumOff val="10000"/>
                </a:srgbClr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442168" y="2700147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7442168" y="3740694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442168" y="4781242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0" y="2822929"/>
            <a:ext cx="9533510" cy="774346"/>
          </a:xfr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8" name="任意多边形: 形状 7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0100"/>
            <a:ext cx="9533510" cy="774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2650"/>
            <a:ext cx="9533509" cy="7524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41700"/>
            <a:ext cx="9533509" cy="75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0" name="图片 9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6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9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9488" y="749300"/>
            <a:ext cx="10728325" cy="719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hyperlink" Target="https://wakeadmin.wakedata.com/standard/build.html#_6-rancher-%E5%B7%A5%E4%BD%9C%E8%B4%9F%E8%BD%BD%E5%88%9B%E5%BB%B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hyperlink" Target="https://wakeadmin.wakedata.com/standard/ccc.html" TargetMode="External"/><Relationship Id="rId2" Type="http://schemas.openxmlformats.org/officeDocument/2006/relationships/hyperlink" Target="https://wakedata.notion.site/Git-819014e8a023437eb38d78862c4f6602" TargetMode="External"/><Relationship Id="rId1" Type="http://schemas.openxmlformats.org/officeDocument/2006/relationships/hyperlink" Target="https://wakedata.notion.site/257db1b6884b473f9ab593fed88f1d2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hyperlink" Target="http://www.wakedata-inc.com/pages/viewpage.action?pageId=20220351" TargetMode="External"/><Relationship Id="rId1" Type="http://schemas.openxmlformats.org/officeDocument/2006/relationships/hyperlink" Target="https://wakeadmin.wakedata.com/standard/docke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https://wakeadmin.wakedata.com/base/create-wakeadm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标准化项目创建、构建和</a:t>
            </a:r>
            <a:r>
              <a:rPr lang="zh-CN" altLang="en-US" dirty="0"/>
              <a:t>部署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入门</a:t>
            </a:r>
            <a:r>
              <a:rPr lang="en-US" altLang="zh-CN" dirty="0"/>
              <a:t>+</a:t>
            </a:r>
            <a:r>
              <a:rPr lang="zh-CN" altLang="en-US" dirty="0"/>
              <a:t>实战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代码</a:t>
            </a:r>
            <a:r>
              <a:rPr lang="zh-CN" altLang="en-US"/>
              <a:t>检查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0291" y="1300258"/>
            <a:ext cx="19335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代码</a:t>
            </a:r>
            <a:r>
              <a:rPr lang="zh-CN" altLang="en-US" dirty="0"/>
              <a:t>检查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67250" y="3121660"/>
            <a:ext cx="2134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 ./scripts/check.sh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有什么</a:t>
            </a:r>
            <a:r>
              <a:rPr lang="zh-CN" altLang="en-US" dirty="0"/>
              <a:t>区别？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14215" y="850265"/>
            <a:ext cx="2134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 ./scripts/check.sh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972310" y="2462530"/>
            <a:ext cx="8361045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- </a:t>
            </a:r>
            <a:r>
              <a:rPr lang="zh-CN" altLang="en-US"/>
              <a:t>由仓库自己来管控检查的过程，更加</a:t>
            </a:r>
            <a:r>
              <a:rPr lang="zh-CN" altLang="en-US"/>
              <a:t>灵活，尤其是不同分支行为不一致的情况</a:t>
            </a:r>
            <a:r>
              <a:rPr lang="zh-CN" altLang="en-US"/>
              <a:t>下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- </a:t>
            </a:r>
            <a:r>
              <a:rPr lang="zh-CN" altLang="en-US"/>
              <a:t>持久化、自</a:t>
            </a:r>
            <a:r>
              <a:rPr lang="zh-CN" altLang="en-US"/>
              <a:t>包含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项目</a:t>
            </a:r>
            <a:r>
              <a:rPr lang="zh-CN" altLang="en-US"/>
              <a:t>构建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0291" y="1300258"/>
            <a:ext cx="191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项目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61585" y="3244850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 ./scripts/</a:t>
            </a:r>
            <a:r>
              <a:rPr lang="en-US" altLang="zh-CN"/>
              <a:t>build.sh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项目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2980" y="3244850"/>
            <a:ext cx="2768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Docker </a:t>
            </a:r>
            <a:r>
              <a:rPr lang="zh-CN" altLang="en-US"/>
              <a:t>构建、发布、</a:t>
            </a:r>
            <a:r>
              <a:rPr lang="zh-CN" altLang="en-US"/>
              <a:t>更新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项目</a:t>
            </a:r>
            <a:r>
              <a:rPr lang="zh-CN" altLang="en-US"/>
              <a:t>部署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0291" y="1300258"/>
            <a:ext cx="191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项目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4565" y="3131820"/>
            <a:ext cx="2642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Rancher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创建工作</a:t>
            </a:r>
            <a:r>
              <a:rPr lang="zh-CN" altLang="en-US"/>
              <a:t>负载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项目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96740" y="3150870"/>
            <a:ext cx="3399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Rancher</a:t>
            </a:r>
            <a:r>
              <a:rPr lang="zh-CN" altLang="en-US"/>
              <a:t>：</a:t>
            </a:r>
            <a:r>
              <a:rPr lang="en-US" altLang="zh-CN"/>
              <a:t> Ingress </a:t>
            </a:r>
            <a:r>
              <a:rPr lang="zh-CN" altLang="en-US"/>
              <a:t>负载均衡</a:t>
            </a:r>
            <a:r>
              <a:rPr lang="zh-CN" altLang="en-US"/>
              <a:t>配置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项目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75960" y="32448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linkClick r:id="rId1" tooltip="" action="ppaction://hlinkfile"/>
              </a:rPr>
              <a:t>案例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项目</a:t>
            </a:r>
            <a:r>
              <a:rPr lang="zh-CN" altLang="en-US"/>
              <a:t>构建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/>
              <a:t>检查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/>
              <a:t>项目</a:t>
            </a:r>
            <a:r>
              <a:rPr lang="zh-CN" altLang="en-US"/>
              <a:t>部署</a:t>
            </a:r>
            <a:endParaRPr lang="zh-CN" altLang="en-US"/>
          </a:p>
        </p:txBody>
      </p:sp>
      <p:sp>
        <p:nvSpPr>
          <p:cNvPr id="27" name="六边形 3"/>
          <p:cNvSpPr/>
          <p:nvPr/>
        </p:nvSpPr>
        <p:spPr>
          <a:xfrm flipH="1">
            <a:off x="1723533" y="2185622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/01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8" name="六边形 3"/>
          <p:cNvSpPr/>
          <p:nvPr/>
        </p:nvSpPr>
        <p:spPr>
          <a:xfrm flipH="1">
            <a:off x="1723533" y="3323887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/03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0" name="六边形 3"/>
          <p:cNvSpPr/>
          <p:nvPr/>
        </p:nvSpPr>
        <p:spPr>
          <a:xfrm flipH="1">
            <a:off x="6335040" y="2185622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/02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1" name="六边形 3"/>
          <p:cNvSpPr/>
          <p:nvPr/>
        </p:nvSpPr>
        <p:spPr>
          <a:xfrm flipH="1">
            <a:off x="6335040" y="3323886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/04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20291" y="1300258"/>
            <a:ext cx="191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00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项目开发流程的</a:t>
            </a:r>
            <a:r>
              <a:rPr lang="zh-CN" altLang="en-US" dirty="0"/>
              <a:t>标准化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9925" y="125285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过去两年我们做的一些事情：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75335" y="2153920"/>
            <a:ext cx="4968875" cy="3412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项目迁移到</a:t>
            </a:r>
            <a:r>
              <a:rPr lang="en-US" altLang="zh-CN"/>
              <a:t> gerrit</a:t>
            </a:r>
            <a:r>
              <a:rPr lang="zh-CN" altLang="en-US"/>
              <a:t>，开启</a:t>
            </a:r>
            <a:r>
              <a:rPr lang="en-US" altLang="zh-CN"/>
              <a:t> Code Review </a:t>
            </a:r>
            <a:r>
              <a:rPr lang="zh-CN" altLang="en-US"/>
              <a:t>的</a:t>
            </a:r>
            <a:r>
              <a:rPr lang="zh-CN" altLang="en-US"/>
              <a:t>大门</a:t>
            </a:r>
            <a:endParaRPr lang="zh-CN" altLang="en-US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自动化代码检查</a:t>
            </a:r>
            <a:r>
              <a:rPr lang="en-US" altLang="zh-CN"/>
              <a:t> </a:t>
            </a:r>
            <a:endParaRPr lang="en-US" altLang="zh-CN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1" action="ppaction://hlinkfile"/>
              </a:rPr>
              <a:t>规范</a:t>
            </a:r>
            <a:endParaRPr lang="zh-CN" altLang="en-US"/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技术栈规范</a:t>
            </a:r>
            <a:endParaRPr lang="zh-CN" altLang="en-US"/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UI </a:t>
            </a:r>
            <a:r>
              <a:rPr lang="zh-CN" altLang="en-US">
                <a:sym typeface="+mn-ea"/>
              </a:rPr>
              <a:t>规范</a:t>
            </a:r>
            <a:endParaRPr lang="zh-CN" altLang="en-US"/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代码规范</a:t>
            </a:r>
            <a:endParaRPr lang="zh-CN" altLang="en-US"/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分支规范</a:t>
            </a:r>
            <a:endParaRPr lang="en-US" altLang="zh-CN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hlinkClick r:id="rId3" tooltip="" action="ppaction://hlinkfile"/>
              </a:rPr>
              <a:t>CCC </a:t>
            </a:r>
            <a:r>
              <a:rPr lang="zh-CN" altLang="en-US">
                <a:hlinkClick r:id="rId3" tooltip="" action="ppaction://hlinkfile"/>
              </a:rPr>
              <a:t>认证</a:t>
            </a:r>
            <a:endParaRPr lang="zh-CN" altLang="en-US">
              <a:hlinkClick r:id="rId3" tooltip="" action="ppaction://hlinkfile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项目部署容器化</a:t>
            </a:r>
            <a:endParaRPr lang="zh-CN" altLang="en-US">
              <a:hlinkClick r:id="rId3" tooltip="" action="ppaction://hlinkfile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....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项目开发流程的</a:t>
            </a:r>
            <a:r>
              <a:rPr lang="zh-CN" altLang="en-US" dirty="0"/>
              <a:t>标准化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9925" y="125285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项目工程化进一步</a:t>
            </a:r>
            <a:r>
              <a:rPr lang="zh-CN" altLang="en-US" b="1"/>
              <a:t>深化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75335" y="2153920"/>
            <a:ext cx="2383790" cy="1727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微前端框架</a:t>
            </a:r>
            <a:r>
              <a:rPr lang="en-US" altLang="zh-CN"/>
              <a:t>/</a:t>
            </a:r>
            <a:r>
              <a:rPr lang="zh-CN" altLang="en-US"/>
              <a:t>基础库</a:t>
            </a:r>
            <a:endParaRPr lang="zh-CN" altLang="en-US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运行容器</a:t>
            </a:r>
            <a:endParaRPr lang="zh-CN" altLang="en-US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镜像构建规范</a:t>
            </a:r>
            <a:endParaRPr lang="zh-CN" altLang="en-US" sz="2000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一键部署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>
                <a:hlinkClick r:id="rId1" tooltip="" action="ppaction://hlinkfile"/>
              </a:rPr>
              <a:t>镜像构建规范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9805" y="907415"/>
            <a:ext cx="7312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镜像</a:t>
            </a: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wkfe/&lt;type&gt;-&lt;name&gt;-[INDUSTRY]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9805" y="1355090"/>
            <a:ext cx="7312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版本号</a:t>
            </a:r>
            <a:r>
              <a:rPr lang="en-US" altLang="zh-CN"/>
              <a:t>  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遵循</a:t>
            </a:r>
            <a:r>
              <a:rPr lang="en-US" altLang="zh-CN">
                <a:solidFill>
                  <a:schemeClr val="tx1"/>
                </a:solidFill>
                <a:hlinkClick r:id="rId2" tooltip=""/>
              </a:rPr>
              <a:t>惟客云产品版本规范</a:t>
            </a:r>
            <a:endParaRPr lang="en-US" altLang="zh-CN">
              <a:solidFill>
                <a:schemeClr val="tx1"/>
              </a:solidFill>
              <a:hlinkClick r:id="rId2" tooltip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后端对应模块的版本号保持</a:t>
            </a:r>
            <a:r>
              <a:rPr lang="zh-CN" altLang="en-US">
                <a:solidFill>
                  <a:schemeClr val="tx1"/>
                </a:solidFill>
              </a:rPr>
              <a:t>同步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测试版本以 </a:t>
            </a:r>
            <a:r>
              <a:rPr lang="en-US" altLang="zh-CN">
                <a:solidFill>
                  <a:srgbClr val="FF0000"/>
                </a:solidFill>
              </a:rPr>
              <a:t>-snapshot-&lt;BUILD&gt;</a:t>
            </a:r>
            <a:r>
              <a:rPr lang="en-US" altLang="zh-CN">
                <a:solidFill>
                  <a:schemeClr val="tx1"/>
                </a:solidFill>
              </a:rPr>
              <a:t> 为后缀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805" y="2632710"/>
            <a:ext cx="7312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发布</a:t>
            </a:r>
            <a:r>
              <a:rPr lang="en-US" altLang="zh-CN"/>
              <a:t> 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测试版本</a:t>
            </a:r>
            <a:r>
              <a:rPr lang="en-US" altLang="zh-CN"/>
              <a:t>   </a:t>
            </a:r>
            <a:r>
              <a:rPr lang="en-US" altLang="zh-CN">
                <a:solidFill>
                  <a:srgbClr val="FF0000"/>
                </a:solidFill>
              </a:rPr>
              <a:t>172.26.59.200/wkfe/*</a:t>
            </a:r>
            <a:endParaRPr lang="en-US" altLang="zh-CN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生产版本</a:t>
            </a:r>
            <a:r>
              <a:rPr lang="en-US" altLang="zh-CN">
                <a:sym typeface="+mn-ea"/>
              </a:rPr>
              <a:t>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ccr.ccs.tencentyun.com/wkfe/*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9805" y="3594735"/>
            <a:ext cx="96983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K8S </a:t>
            </a:r>
            <a:r>
              <a:rPr lang="zh-CN" altLang="en-US"/>
              <a:t>工作负载、</a:t>
            </a:r>
            <a:r>
              <a:rPr lang="en-US" altLang="zh-CN"/>
              <a:t>Sidecar 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wakeadmin </a:t>
            </a:r>
            <a:r>
              <a:rPr lang="zh-CN" altLang="en-US">
                <a:solidFill>
                  <a:schemeClr val="tx1"/>
                </a:solidFill>
              </a:rPr>
              <a:t>微前端基座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wakeadmin-*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其他后台独立服务，例如</a:t>
            </a:r>
            <a:r>
              <a:rPr lang="en-US" altLang="zh-CN">
                <a:solidFill>
                  <a:schemeClr val="tx1"/>
                </a:solidFill>
              </a:rPr>
              <a:t> wakeadmin-ma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wakeapp-*</a:t>
            </a:r>
            <a:r>
              <a:rPr lang="en-US" altLang="zh-CN">
                <a:solidFill>
                  <a:schemeClr val="tx1"/>
                </a:solidFill>
              </a:rPr>
              <a:t>  C 端服务，比如 H5 页面、小程序 CDN 资源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wakeadmin-apps </a:t>
            </a:r>
            <a:r>
              <a:rPr lang="zh-CN" altLang="en-US">
                <a:sym typeface="+mn-ea"/>
              </a:rPr>
              <a:t>微前端</a:t>
            </a:r>
            <a:r>
              <a:rPr lang="zh-CN" altLang="en-US">
                <a:sym typeface="+mn-ea"/>
              </a:rPr>
              <a:t>子应用</a:t>
            </a:r>
            <a:endParaRPr lang="zh-CN" altLang="en-US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sidecar 使用镜像名称命名</a:t>
            </a:r>
            <a:r>
              <a:rPr lang="zh-CN" altLang="en-US">
                <a:sym typeface="+mn-ea"/>
              </a:rPr>
              <a:t>，wkfe/app-dsp，</a:t>
            </a:r>
            <a:r>
              <a:rPr lang="en-US" altLang="zh-CN">
                <a:sym typeface="+mn-ea"/>
              </a:rPr>
              <a:t> sidecar </a:t>
            </a:r>
            <a:r>
              <a:rPr lang="zh-CN" altLang="en-US">
                <a:sym typeface="+mn-ea"/>
              </a:rPr>
              <a:t>就命名为</a:t>
            </a:r>
            <a:r>
              <a:rPr lang="en-US" altLang="zh-CN">
                <a:sym typeface="+mn-ea"/>
              </a:rPr>
              <a:t> app-dsp 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9495" y="5347970"/>
            <a:ext cx="7312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Jenkinks Job 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check-&lt;仓库名称&gt;</a:t>
            </a:r>
            <a:r>
              <a:rPr lang="en-US" altLang="zh-CN"/>
              <a:t> </a:t>
            </a:r>
            <a:r>
              <a:rPr lang="zh-CN" altLang="en-US"/>
              <a:t>代码</a:t>
            </a:r>
            <a:r>
              <a:rPr lang="zh-CN" altLang="en-US"/>
              <a:t>检查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build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-&lt;仓库名称&gt;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项目构建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运行容器与镜像的</a:t>
            </a:r>
            <a:r>
              <a:rPr lang="zh-CN" altLang="en-US" dirty="0"/>
              <a:t>标准化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8230" y="1196340"/>
            <a:ext cx="8077835" cy="1727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/>
              <a:t>现有的</a:t>
            </a:r>
            <a:r>
              <a:rPr lang="zh-CN" altLang="en-US"/>
              <a:t>问题？</a:t>
            </a:r>
            <a:endParaRPr lang="zh-CN" altLang="en-US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深度依赖编译，前端项目部署到具体环境需要重新构建，比如设置</a:t>
            </a:r>
            <a:r>
              <a:rPr lang="en-US" altLang="zh-CN"/>
              <a:t> cdn </a:t>
            </a:r>
            <a:r>
              <a:rPr lang="zh-CN" altLang="en-US"/>
              <a:t>地址</a:t>
            </a:r>
            <a:endParaRPr lang="zh-CN" altLang="en-US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没有开箱即用的</a:t>
            </a:r>
            <a:r>
              <a:rPr lang="zh-CN" altLang="en-US" sz="2000"/>
              <a:t>镜像</a:t>
            </a:r>
            <a:endParaRPr lang="zh-CN" altLang="en-US" sz="2000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没有版本</a:t>
            </a:r>
            <a:r>
              <a:rPr lang="zh-CN" altLang="en-US" sz="2000"/>
              <a:t>管理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078230" y="3172460"/>
            <a:ext cx="8077835" cy="1340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/>
              <a:t>运行</a:t>
            </a:r>
            <a:r>
              <a:rPr lang="zh-CN" altLang="en-US"/>
              <a:t>容器？</a:t>
            </a:r>
            <a:endParaRPr lang="zh-CN" altLang="en-US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运行容器是一个前端的运行环境，支持在部署时做一些</a:t>
            </a:r>
            <a:r>
              <a:rPr lang="en-US" altLang="zh-CN" sz="2000"/>
              <a:t>‘</a:t>
            </a:r>
            <a:r>
              <a:rPr lang="zh-CN" altLang="en-US" sz="2000"/>
              <a:t>动态</a:t>
            </a:r>
            <a:r>
              <a:rPr lang="en-US" altLang="zh-CN" sz="2000"/>
              <a:t>’ </a:t>
            </a:r>
            <a:r>
              <a:rPr lang="zh-CN" altLang="en-US" sz="2000"/>
              <a:t>的事情，比如替换域名、注入监控脚本、变更</a:t>
            </a:r>
            <a:r>
              <a:rPr lang="zh-CN" altLang="en-US" sz="2000"/>
              <a:t>主题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078230" y="4857750"/>
            <a:ext cx="8077835" cy="1340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/>
              <a:t>标准化？</a:t>
            </a:r>
            <a:endParaRPr lang="zh-CN" altLang="en-US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只有一个镜像。不管是哪个环境，只有一个</a:t>
            </a:r>
            <a:r>
              <a:rPr lang="zh-CN" altLang="en-US" sz="2000"/>
              <a:t>镜像</a:t>
            </a:r>
            <a:endParaRPr lang="zh-CN" altLang="en-US" sz="2000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标准化也有规范化的</a:t>
            </a:r>
            <a:r>
              <a:rPr lang="zh-CN" altLang="en-US" sz="2000"/>
              <a:t>意思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项目</a:t>
            </a:r>
            <a:r>
              <a:rPr lang="zh-CN" altLang="en-US"/>
              <a:t>创建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20291" y="1300258"/>
            <a:ext cx="19976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>
                <a:hlinkClick r:id="rId1" tooltip="" action="ppaction://hlinkfile"/>
              </a:rPr>
              <a:t>项目脚手架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92980" y="3351530"/>
            <a:ext cx="2606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pnpm create wakeadmin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惟客色板 V1.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3ED"/>
      </a:accent1>
      <a:accent2>
        <a:srgbClr val="54575A"/>
      </a:accent2>
      <a:accent3>
        <a:srgbClr val="A5A5A5"/>
      </a:accent3>
      <a:accent4>
        <a:srgbClr val="FF6C0E"/>
      </a:accent4>
      <a:accent5>
        <a:srgbClr val="111C4E"/>
      </a:accent5>
      <a:accent6>
        <a:srgbClr val="485A9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惟客色板 V1.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3ED"/>
      </a:accent1>
      <a:accent2>
        <a:srgbClr val="54575A"/>
      </a:accent2>
      <a:accent3>
        <a:srgbClr val="A5A5A5"/>
      </a:accent3>
      <a:accent4>
        <a:srgbClr val="FF6C0E"/>
      </a:accent4>
      <a:accent5>
        <a:srgbClr val="111C4E"/>
      </a:accent5>
      <a:accent6>
        <a:srgbClr val="485A9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演示</Application>
  <PresentationFormat>宽屏</PresentationFormat>
  <Paragraphs>139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等线</vt:lpstr>
      <vt:lpstr>Arial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项目创建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代码检查</vt:lpstr>
      <vt:lpstr>PowerPoint 演示文稿</vt:lpstr>
      <vt:lpstr>PowerPoint 演示文稿</vt:lpstr>
      <vt:lpstr>项目构建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LEMON</dc:creator>
  <cp:lastModifiedBy>Administrator</cp:lastModifiedBy>
  <cp:revision>45</cp:revision>
  <dcterms:created xsi:type="dcterms:W3CDTF">2021-04-13T02:19:00Z</dcterms:created>
  <dcterms:modified xsi:type="dcterms:W3CDTF">2022-08-10T07:39:51Z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E5A7D0484A4F49D282CA2FC9E470C043</vt:lpwstr>
  </property>
  <property fmtid="{D5CDD505-2E9C-101B-9397-08002B2CF9AE}" pid="3" name="KSOProductBuildVer">
    <vt:lpwstr>2052-11.1.0.11372</vt:lpwstr>
  </property>
</Properties>
</file>