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88163" cy="100203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308" y="-126"/>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cs typeface="Geneva" charset="-128"/>
              </a:defRPr>
            </a:lvl1pPr>
          </a:lstStyle>
          <a:p>
            <a:pPr>
              <a:defRPr/>
            </a:pPr>
            <a:endParaRPr lang="en-US"/>
          </a:p>
        </p:txBody>
      </p:sp>
      <p:sp>
        <p:nvSpPr>
          <p:cNvPr id="3" name="Date Placeholder 2"/>
          <p:cNvSpPr>
            <a:spLocks noGrp="1"/>
          </p:cNvSpPr>
          <p:nvPr>
            <p:ph type="dt" idx="1"/>
          </p:nvPr>
        </p:nvSpPr>
        <p:spPr>
          <a:xfrm>
            <a:off x="3901698" y="0"/>
            <a:ext cx="2984871" cy="501015"/>
          </a:xfrm>
          <a:prstGeom prst="rect">
            <a:avLst/>
          </a:prstGeom>
        </p:spPr>
        <p:txBody>
          <a:bodyPr vert="horz" wrap="square" lIns="96616" tIns="48308" rIns="96616" bIns="48308" numCol="1" anchor="t" anchorCtr="0" compatLnSpc="1">
            <a:prstTxWarp prst="textNoShape">
              <a:avLst/>
            </a:prstTxWarp>
          </a:bodyPr>
          <a:lstStyle>
            <a:lvl1pPr algn="r">
              <a:defRPr sz="1300" smtClean="0"/>
            </a:lvl1pPr>
          </a:lstStyle>
          <a:p>
            <a:pPr>
              <a:defRPr/>
            </a:pPr>
            <a:fld id="{8FB99983-FF8B-48D4-BB5C-A13EAE56EED1}" type="datetime1">
              <a:rPr lang="en-US"/>
              <a:pPr>
                <a:defRPr/>
              </a:pPr>
              <a:t>5/20/2019</a:t>
            </a:fld>
            <a:endParaRPr lang="en-US"/>
          </a:p>
        </p:txBody>
      </p:sp>
      <p:sp>
        <p:nvSpPr>
          <p:cNvPr id="4" name="Slide Image Placeholder 3"/>
          <p:cNvSpPr>
            <a:spLocks noGrp="1" noRot="1" noChangeAspect="1"/>
          </p:cNvSpPr>
          <p:nvPr>
            <p:ph type="sldImg" idx="2"/>
          </p:nvPr>
        </p:nvSpPr>
        <p:spPr>
          <a:xfrm>
            <a:off x="762000" y="750888"/>
            <a:ext cx="5364163" cy="3757612"/>
          </a:xfrm>
          <a:prstGeom prst="rect">
            <a:avLst/>
          </a:prstGeom>
          <a:noFill/>
          <a:ln w="12700">
            <a:solidFill>
              <a:prstClr val="black"/>
            </a:solidFill>
          </a:ln>
        </p:spPr>
        <p:txBody>
          <a:bodyPr vert="horz" lIns="96616" tIns="48308" rIns="96616" bIns="48308" rtlCol="0" anchor="ctr"/>
          <a:lstStyle/>
          <a:p>
            <a:pPr lvl="0"/>
            <a:endParaRPr lang="en-US" noProof="0"/>
          </a:p>
        </p:txBody>
      </p:sp>
      <p:sp>
        <p:nvSpPr>
          <p:cNvPr id="5" name="Notes Placeholder 4"/>
          <p:cNvSpPr>
            <a:spLocks noGrp="1"/>
          </p:cNvSpPr>
          <p:nvPr>
            <p:ph type="body" sz="quarter" idx="3"/>
          </p:nvPr>
        </p:nvSpPr>
        <p:spPr>
          <a:xfrm>
            <a:off x="688817" y="4759643"/>
            <a:ext cx="5510530" cy="4509135"/>
          </a:xfrm>
          <a:prstGeom prst="rect">
            <a:avLst/>
          </a:prstGeom>
        </p:spPr>
        <p:txBody>
          <a:bodyPr vert="horz" wrap="square" lIns="96616" tIns="48308" rIns="96616" bIns="48308"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cs typeface="Geneva" charset="-128"/>
              </a:defRPr>
            </a:lvl1pPr>
          </a:lstStyle>
          <a:p>
            <a:pPr>
              <a:defRPr/>
            </a:pPr>
            <a:endParaRPr lang="en-US"/>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wrap="square" lIns="96616" tIns="48308" rIns="96616" bIns="48308" numCol="1" anchor="b" anchorCtr="0" compatLnSpc="1">
            <a:prstTxWarp prst="textNoShape">
              <a:avLst/>
            </a:prstTxWarp>
          </a:bodyPr>
          <a:lstStyle>
            <a:lvl1pPr algn="r">
              <a:defRPr sz="13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5/20/2019</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1E4BBC02-12CD-4D5F-AD8C-F06DE1B8A6C2}"/>
              </a:ext>
            </a:extLst>
          </p:cNvPr>
          <p:cNvPicPr>
            <a:picLocks noGrp="1" noChangeAspect="1"/>
          </p:cNvPicPr>
          <p:nvPr>
            <p:ph idx="13"/>
          </p:nvPr>
        </p:nvPicPr>
        <p:blipFill>
          <a:blip r:embed="rId2"/>
          <a:stretch>
            <a:fillRect/>
          </a:stretch>
        </p:blipFill>
        <p:spPr>
          <a:xfrm>
            <a:off x="10810307" y="5295900"/>
            <a:ext cx="3948681" cy="3307773"/>
          </a:xfrm>
        </p:spPr>
      </p:pic>
      <p:pic>
        <p:nvPicPr>
          <p:cNvPr id="14" name="Picture 13" descr="A close up of a map&#10;&#10;Description automatically generated">
            <a:extLst>
              <a:ext uri="{FF2B5EF4-FFF2-40B4-BE49-F238E27FC236}">
                <a16:creationId xmlns:a16="http://schemas.microsoft.com/office/drawing/2014/main" id="{BEE6718F-0CE1-4178-86CA-04E9EA94549B}"/>
              </a:ext>
            </a:extLst>
          </p:cNvPr>
          <p:cNvPicPr>
            <a:picLocks noChangeAspect="1"/>
          </p:cNvPicPr>
          <p:nvPr/>
        </p:nvPicPr>
        <p:blipFill>
          <a:blip r:embed="rId3"/>
          <a:stretch>
            <a:fillRect/>
          </a:stretch>
        </p:blipFill>
        <p:spPr>
          <a:xfrm>
            <a:off x="3913375" y="3672161"/>
            <a:ext cx="3224633" cy="1893614"/>
          </a:xfrm>
          <a:prstGeom prst="rect">
            <a:avLst/>
          </a:prstGeom>
        </p:spPr>
      </p:pic>
      <p:sp>
        <p:nvSpPr>
          <p:cNvPr id="3077" name="Content Placeholder 7"/>
          <p:cNvSpPr>
            <a:spLocks noGrp="1"/>
          </p:cNvSpPr>
          <p:nvPr>
            <p:ph idx="11"/>
          </p:nvPr>
        </p:nvSpPr>
        <p:spPr>
          <a:xfrm>
            <a:off x="3789363" y="1270000"/>
            <a:ext cx="3500437" cy="7656513"/>
          </a:xfrm>
          <a:ln/>
        </p:spPr>
        <p:txBody>
          <a:bodyPr/>
          <a:lstStyle/>
          <a:p>
            <a:pPr algn="ctr"/>
            <a:r>
              <a:rPr lang="en-US" sz="1800" dirty="0">
                <a:latin typeface="Bodoni MT" charset="0"/>
                <a:cs typeface="Helvetica Neue" charset="0"/>
              </a:rPr>
              <a:t>OBJECTIVES</a:t>
            </a:r>
          </a:p>
          <a:p>
            <a:pPr algn="just"/>
            <a:r>
              <a:rPr lang="en-US" sz="1350" b="1" dirty="0">
                <a:cs typeface="Helvetica Neue" charset="0"/>
              </a:rPr>
              <a:t>Phase 1</a:t>
            </a:r>
            <a:r>
              <a:rPr lang="en-US" sz="1350" dirty="0">
                <a:cs typeface="Helvetica Neue" charset="0"/>
              </a:rPr>
              <a:t> Was reserved for research and most importantly the dataset collection phase, whereby it proved to be the key to a successful project. </a:t>
            </a:r>
          </a:p>
          <a:p>
            <a:pPr algn="just"/>
            <a:r>
              <a:rPr lang="en-US" sz="1350" b="1" dirty="0">
                <a:cs typeface="Helvetica Neue" charset="0"/>
              </a:rPr>
              <a:t>Phase 2</a:t>
            </a:r>
            <a:r>
              <a:rPr lang="en-US" sz="1350" dirty="0">
                <a:cs typeface="Helvetica Neue" charset="0"/>
              </a:rPr>
              <a:t> Was reserved for development of the solution. Where training each model took upwards of 20 hours. This was only training from layer 15 upwards. This highlights the decision to leverage transfer learning.</a:t>
            </a:r>
            <a:endParaRPr lang="en-US" sz="1800" dirty="0">
              <a:latin typeface="Bodoni MT" panose="02070603080606020203" pitchFamily="18" charset="0"/>
              <a:cs typeface="Helvetica Neue" charset="0"/>
            </a:endParaRPr>
          </a:p>
          <a:p>
            <a:pPr algn="ctr"/>
            <a:r>
              <a:rPr lang="en-US" sz="1800" dirty="0">
                <a:latin typeface="Bodoni MT" panose="02070603080606020203" pitchFamily="18" charset="0"/>
                <a:cs typeface="Helvetica Neue" charset="0"/>
              </a:rPr>
              <a:t>DESIGN</a:t>
            </a:r>
          </a:p>
          <a:p>
            <a:pPr algn="ctr"/>
            <a:endParaRPr lang="en-US" sz="1800" dirty="0">
              <a:latin typeface="Bodoni MT" panose="02070603080606020203" pitchFamily="18" charset="0"/>
              <a:cs typeface="Helvetica Neue" charset="0"/>
            </a:endParaRPr>
          </a:p>
          <a:p>
            <a:pPr algn="ctr"/>
            <a:endParaRPr lang="en-US" sz="1800" dirty="0">
              <a:latin typeface="Bodoni MT" panose="02070603080606020203" pitchFamily="18" charset="0"/>
              <a:cs typeface="Helvetica Neue" charset="0"/>
            </a:endParaRPr>
          </a:p>
          <a:p>
            <a:pPr algn="ctr"/>
            <a:endParaRPr lang="en-US" sz="1800" dirty="0">
              <a:latin typeface="Bodoni MT" panose="02070603080606020203" pitchFamily="18" charset="0"/>
              <a:cs typeface="Helvetica Neue" charset="0"/>
            </a:endParaRPr>
          </a:p>
          <a:p>
            <a:pPr algn="just"/>
            <a:endParaRPr lang="en-US" sz="1350" b="1" dirty="0">
              <a:cs typeface="Helvetica Neue" charset="0"/>
            </a:endParaRPr>
          </a:p>
          <a:p>
            <a:pPr algn="just"/>
            <a:endParaRPr lang="en-US" sz="1350" b="1" dirty="0">
              <a:cs typeface="Helvetica Neue" charset="0"/>
            </a:endParaRPr>
          </a:p>
          <a:p>
            <a:pPr algn="just"/>
            <a:r>
              <a:rPr lang="en-US" sz="1350" b="1" dirty="0">
                <a:cs typeface="Helvetica Neue" charset="0"/>
              </a:rPr>
              <a:t>Dataset:</a:t>
            </a:r>
            <a:r>
              <a:rPr lang="en-US" sz="1350" dirty="0">
                <a:cs typeface="Helvetica Neue" charset="0"/>
              </a:rPr>
              <a:t> </a:t>
            </a:r>
            <a:r>
              <a:rPr lang="en-US" sz="1350" u="sng" dirty="0">
                <a:cs typeface="Helvetica Neue" charset="0"/>
              </a:rPr>
              <a:t>76000 training images</a:t>
            </a:r>
            <a:r>
              <a:rPr lang="en-US" sz="1350" dirty="0">
                <a:cs typeface="Helvetica Neue" charset="0"/>
              </a:rPr>
              <a:t> split evenly over 2 categories (Real and Fake). </a:t>
            </a:r>
            <a:r>
              <a:rPr lang="en-US" sz="1350" u="sng" dirty="0">
                <a:cs typeface="Helvetica Neue" charset="0"/>
              </a:rPr>
              <a:t>11000 validation images</a:t>
            </a:r>
            <a:r>
              <a:rPr lang="en-US" sz="1350" dirty="0">
                <a:cs typeface="Helvetica Neue" charset="0"/>
              </a:rPr>
              <a:t> split evenly over the 2 categories. </a:t>
            </a:r>
            <a:r>
              <a:rPr lang="en-US" sz="1350" u="sng" dirty="0">
                <a:cs typeface="Helvetica Neue" charset="0"/>
              </a:rPr>
              <a:t>9500 test images</a:t>
            </a:r>
            <a:r>
              <a:rPr lang="en-US" sz="1350" dirty="0">
                <a:cs typeface="Helvetica Neue" charset="0"/>
              </a:rPr>
              <a:t> split over 2 categories. This is using a dataset that contained 7 individuals collected in differing lighting conditions with different clothing. Replayed on a laptop for generating the fake dataset. </a:t>
            </a:r>
          </a:p>
          <a:p>
            <a:pPr algn="just"/>
            <a:r>
              <a:rPr lang="en-US" sz="1350" b="1" dirty="0">
                <a:cs typeface="Helvetica Neue" charset="0"/>
              </a:rPr>
              <a:t>Model: </a:t>
            </a:r>
            <a:r>
              <a:rPr lang="en-US" sz="1350" u="sng" dirty="0">
                <a:cs typeface="Helvetica Neue" charset="0"/>
              </a:rPr>
              <a:t>VGG16</a:t>
            </a:r>
            <a:r>
              <a:rPr lang="en-US" sz="1350" dirty="0">
                <a:cs typeface="Helvetica Neue" charset="0"/>
              </a:rPr>
              <a:t> leveraging fine tuning techniques to retrain it for the binary classification task of detecting whether a facial artefact is real or fake. The weights frozen up to the last convolution layer, with this last convolutional layer trainable as well as the fully connected layer. </a:t>
            </a:r>
          </a:p>
          <a:p>
            <a:pPr algn="just"/>
            <a:endParaRPr lang="en-US" b="1" dirty="0">
              <a:cs typeface="Helvetica Neue" charset="0"/>
            </a:endParaRPr>
          </a:p>
        </p:txBody>
      </p:sp>
      <p:sp>
        <p:nvSpPr>
          <p:cNvPr id="3074" name="Content Placeholder 1"/>
          <p:cNvSpPr>
            <a:spLocks noGrp="1"/>
          </p:cNvSpPr>
          <p:nvPr>
            <p:ph idx="1"/>
          </p:nvPr>
        </p:nvSpPr>
        <p:spPr>
          <a:xfrm>
            <a:off x="112713" y="1270000"/>
            <a:ext cx="3498850" cy="7777018"/>
          </a:xfrm>
          <a:ln/>
        </p:spPr>
        <p:txBody>
          <a:bodyPr/>
          <a:lstStyle/>
          <a:p>
            <a:pPr algn="ctr"/>
            <a:r>
              <a:rPr lang="en-US" sz="1800" dirty="0">
                <a:latin typeface="Bodoni MT" charset="0"/>
                <a:cs typeface="Helvetica Neue" charset="0"/>
              </a:rPr>
              <a:t>INTRODUCTION</a:t>
            </a:r>
            <a:endParaRPr lang="en-US" sz="1600" dirty="0">
              <a:latin typeface="Bodoni MT" charset="0"/>
              <a:cs typeface="Helvetica Neue" charset="0"/>
            </a:endParaRPr>
          </a:p>
          <a:p>
            <a:pPr algn="just"/>
            <a:r>
              <a:rPr lang="en-US" sz="1350" dirty="0">
                <a:latin typeface="Helvetica Neue" charset="0"/>
                <a:cs typeface="Helvetica Neue" charset="0"/>
              </a:rPr>
              <a:t>Presentation attack detection (PAD) encompasses the field of detecting the attempt to spoof a biometric reader. In the case of this thesis, it is that of facial recognition engines. In recent years, facial recognition has entered its way into the consumer market and thus the security of these devices has come to the forefront of people’s concerns. The purpose of this study is to investigate the plausibility of the use of deep learning in this protection.</a:t>
            </a:r>
          </a:p>
          <a:p>
            <a:pPr algn="ctr"/>
            <a:endParaRPr lang="en-US" dirty="0">
              <a:latin typeface="Helvetica Neue" charset="0"/>
              <a:cs typeface="Helvetica Neue" charset="0"/>
            </a:endParaRPr>
          </a:p>
          <a:p>
            <a:pPr algn="ctr"/>
            <a:r>
              <a:rPr lang="en-US" sz="1800" dirty="0">
                <a:latin typeface="Bodoni MT" charset="0"/>
                <a:cs typeface="Helvetica Neue" charset="0"/>
              </a:rPr>
              <a:t>PROBLEM</a:t>
            </a:r>
          </a:p>
          <a:p>
            <a:pPr algn="just"/>
            <a:r>
              <a:rPr lang="en-US" sz="1350" dirty="0">
                <a:latin typeface="Helvetica Neue" charset="0"/>
                <a:cs typeface="Helvetica Neue" charset="0"/>
              </a:rPr>
              <a:t>The inability to successfully prevent attacks on facial recognition engines negatively impact:</a:t>
            </a:r>
          </a:p>
          <a:p>
            <a:pPr algn="just"/>
            <a:endParaRPr lang="en-US" sz="1350" dirty="0">
              <a:latin typeface="Helvetica Neue" charset="0"/>
              <a:cs typeface="Helvetica Neue" charset="0"/>
            </a:endParaRPr>
          </a:p>
          <a:p>
            <a:pPr marL="285750" indent="-285750" algn="just">
              <a:buFont typeface="Arial" panose="020B0604020202020204" pitchFamily="34" charset="0"/>
              <a:buChar char="•"/>
            </a:pPr>
            <a:r>
              <a:rPr lang="en-US" sz="1350" b="1" dirty="0">
                <a:cs typeface="Arial" panose="020B0604020202020204" pitchFamily="34" charset="0"/>
              </a:rPr>
              <a:t>General Public:  </a:t>
            </a:r>
            <a:r>
              <a:rPr lang="en-US" sz="1350" dirty="0">
                <a:cs typeface="Arial" panose="020B0604020202020204" pitchFamily="34" charset="0"/>
              </a:rPr>
              <a:t>With consumer goods now using facial recognition to perform everything from unlocking to authorizing payment, a breach could mean unfettered access to an individual's personal details, passwords, and even banking.</a:t>
            </a:r>
          </a:p>
          <a:p>
            <a:pPr marL="285750" indent="-285750" algn="just">
              <a:buFont typeface="Arial" panose="020B0604020202020204" pitchFamily="34" charset="0"/>
              <a:buChar char="•"/>
            </a:pPr>
            <a:r>
              <a:rPr lang="en-US" sz="1350" b="1" dirty="0">
                <a:cs typeface="Arial" panose="020B0604020202020204" pitchFamily="34" charset="0"/>
              </a:rPr>
              <a:t>Organisations:</a:t>
            </a:r>
            <a:r>
              <a:rPr lang="en-US" sz="1350" dirty="0">
                <a:cs typeface="Arial" panose="020B0604020202020204" pitchFamily="34" charset="0"/>
              </a:rPr>
              <a:t>  Facial recognition has been used in verification for entry into establishments or through layers of security for years. The threat remains the same for a breach of these systems, where access to areas not granted to an individual could have huge cost to the business.</a:t>
            </a:r>
            <a:endParaRPr lang="en-US" sz="1350" b="1" dirty="0">
              <a:cs typeface="Helvetica Neue" charset="0"/>
            </a:endParaRPr>
          </a:p>
          <a:p>
            <a:pPr algn="ctr"/>
            <a:endParaRPr lang="en-US" dirty="0">
              <a:latin typeface="Helvetica Neue" charset="0"/>
              <a:cs typeface="Helvetica Neue" charset="0"/>
            </a:endParaRPr>
          </a:p>
        </p:txBody>
      </p:sp>
      <p:sp>
        <p:nvSpPr>
          <p:cNvPr id="3075" name="Title 2"/>
          <p:cNvSpPr>
            <a:spLocks noGrp="1"/>
          </p:cNvSpPr>
          <p:nvPr>
            <p:ph type="title"/>
          </p:nvPr>
        </p:nvSpPr>
        <p:spPr>
          <a:xfrm>
            <a:off x="-235528" y="-25400"/>
            <a:ext cx="3401436" cy="698500"/>
          </a:xfrm>
        </p:spPr>
        <p:txBody>
          <a:bodyPr/>
          <a:lstStyle/>
          <a:p>
            <a:r>
              <a:rPr lang="en-US" cap="none" dirty="0">
                <a:latin typeface="Bodoni MT" charset="0"/>
                <a:cs typeface="Didot" charset="0"/>
              </a:rPr>
              <a:t>Im-Ception  </a:t>
            </a:r>
          </a:p>
        </p:txBody>
      </p:sp>
      <p:sp>
        <p:nvSpPr>
          <p:cNvPr id="3076" name="Subtitle 3"/>
          <p:cNvSpPr>
            <a:spLocks noGrp="1"/>
          </p:cNvSpPr>
          <p:nvPr>
            <p:ph type="subTitle" idx="10"/>
          </p:nvPr>
        </p:nvSpPr>
        <p:spPr>
          <a:xfrm>
            <a:off x="9237086" y="673100"/>
            <a:ext cx="5521902" cy="540038"/>
          </a:xfrm>
        </p:spPr>
        <p:txBody>
          <a:bodyPr/>
          <a:lstStyle/>
          <a:p>
            <a:pPr>
              <a:spcBef>
                <a:spcPct val="0"/>
              </a:spcBef>
            </a:pPr>
            <a:r>
              <a:rPr lang="en-US" dirty="0">
                <a:latin typeface="Helvetica Neue" charset="0"/>
                <a:cs typeface="Helvetica Neue" charset="0"/>
              </a:rPr>
              <a:t>Cooper Wakefield – Prof. Brian Lovell</a:t>
            </a:r>
          </a:p>
        </p:txBody>
      </p:sp>
      <p:sp>
        <p:nvSpPr>
          <p:cNvPr id="3078" name="Content Placeholder 8"/>
          <p:cNvSpPr>
            <a:spLocks noGrp="1"/>
          </p:cNvSpPr>
          <p:nvPr>
            <p:ph idx="12"/>
          </p:nvPr>
        </p:nvSpPr>
        <p:spPr>
          <a:xfrm>
            <a:off x="7466013" y="1270000"/>
            <a:ext cx="3500437" cy="7656513"/>
          </a:xfrm>
          <a:ln/>
        </p:spPr>
        <p:txBody>
          <a:bodyPr/>
          <a:lstStyle/>
          <a:p>
            <a:pPr algn="ctr"/>
            <a:r>
              <a:rPr lang="en-US" sz="1800" dirty="0">
                <a:latin typeface="Bodoni MT" charset="0"/>
                <a:cs typeface="Helvetica Neue" charset="0"/>
              </a:rPr>
              <a:t>SOLUTION &amp; ANALYSIS</a:t>
            </a:r>
          </a:p>
          <a:p>
            <a:pPr algn="just"/>
            <a:r>
              <a:rPr lang="en-US" sz="1350" dirty="0">
                <a:cs typeface="Helvetica Neue" charset="0"/>
              </a:rPr>
              <a:t>The proposed solution utilises transfer learning to fine tune the VGG16 deep convolutional neural network architecture to enable differentiation between real and fake facial artefacts. This was achieved through:</a:t>
            </a:r>
          </a:p>
          <a:p>
            <a:pPr marL="285750" indent="-285750" algn="just">
              <a:buFont typeface="Arial" panose="020B0604020202020204" pitchFamily="34" charset="0"/>
              <a:buChar char="•"/>
            </a:pPr>
            <a:r>
              <a:rPr lang="en-US" sz="1350" b="1" dirty="0">
                <a:cs typeface="Helvetica Neue" charset="0"/>
              </a:rPr>
              <a:t>Replacing the fully connected layer:</a:t>
            </a:r>
            <a:r>
              <a:rPr lang="en-US" sz="1350" dirty="0">
                <a:cs typeface="Helvetica Neue" charset="0"/>
              </a:rPr>
              <a:t> The fully connected layer is removed and replaced with a customized layer. </a:t>
            </a:r>
          </a:p>
          <a:p>
            <a:pPr marL="285750" indent="-285750" algn="just">
              <a:buFont typeface="Arial" panose="020B0604020202020204" pitchFamily="34" charset="0"/>
              <a:buChar char="•"/>
            </a:pPr>
            <a:r>
              <a:rPr lang="en-US" sz="1350" b="1" dirty="0">
                <a:cs typeface="Helvetica Neue" charset="0"/>
              </a:rPr>
              <a:t>Using bottleneck features: </a:t>
            </a:r>
            <a:r>
              <a:rPr lang="en-US" sz="1350" dirty="0">
                <a:cs typeface="Helvetica Neue" charset="0"/>
              </a:rPr>
              <a:t>The pre-trained architecture of VGG16 has been trained on an extremely large dataset (imagenet) and thus the lower levels of the network have learned general features. A key transfer learning concept is collecting </a:t>
            </a:r>
            <a:r>
              <a:rPr lang="en-US" sz="1350" i="1" dirty="0">
                <a:cs typeface="Helvetica Neue" charset="0"/>
              </a:rPr>
              <a:t>bottleneck</a:t>
            </a:r>
            <a:r>
              <a:rPr lang="en-US" sz="1350" dirty="0">
                <a:cs typeface="Helvetica Neue" charset="0"/>
              </a:rPr>
              <a:t> features. This is achieved by running the training and validation data over the convolutional layers once and storing the last activation mappings before the fully connected layer. This enables us to load these into a more efficient data structure to reduce computation. </a:t>
            </a:r>
            <a:endParaRPr lang="en-US" sz="1350" b="1" dirty="0">
              <a:cs typeface="Helvetica Neue" charset="0"/>
            </a:endParaRPr>
          </a:p>
          <a:p>
            <a:pPr marL="285750" indent="-285750" algn="just">
              <a:buFont typeface="Arial" panose="020B0604020202020204" pitchFamily="34" charset="0"/>
              <a:buChar char="•"/>
            </a:pPr>
            <a:r>
              <a:rPr lang="en-US" sz="1350" b="1" dirty="0">
                <a:cs typeface="Helvetica Neue" charset="0"/>
              </a:rPr>
              <a:t>Retraining: </a:t>
            </a:r>
            <a:r>
              <a:rPr lang="en-US" sz="1350" dirty="0">
                <a:cs typeface="Helvetica Neue" charset="0"/>
              </a:rPr>
              <a:t>The higher levels of the convolutional layers and the fully connected layer are retrained to learn features specific to the classification task at hand. This is performed on the custom curated dataset made for this classification task and describes the process of updating the weights at each layer.</a:t>
            </a:r>
            <a:endParaRPr lang="en-US" sz="1350" b="1" dirty="0">
              <a:cs typeface="Helvetica Neue" charset="0"/>
            </a:endParaRPr>
          </a:p>
          <a:p>
            <a:pPr algn="just"/>
            <a:endParaRPr lang="en-US" dirty="0">
              <a:cs typeface="Helvetica Neue" charset="0"/>
            </a:endParaRPr>
          </a:p>
        </p:txBody>
      </p:sp>
      <p:sp>
        <p:nvSpPr>
          <p:cNvPr id="10" name="Title 2">
            <a:extLst>
              <a:ext uri="{FF2B5EF4-FFF2-40B4-BE49-F238E27FC236}">
                <a16:creationId xmlns:a16="http://schemas.microsoft.com/office/drawing/2014/main" id="{03011E0A-5055-4CBC-B2B1-C786FAD61B5D}"/>
              </a:ext>
            </a:extLst>
          </p:cNvPr>
          <p:cNvSpPr txBox="1">
            <a:spLocks/>
          </p:cNvSpPr>
          <p:nvPr/>
        </p:nvSpPr>
        <p:spPr bwMode="auto">
          <a:xfrm>
            <a:off x="-831274" y="544512"/>
            <a:ext cx="10183091"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lvl1pPr algn="r" defTabSz="715963" rtl="0" eaLnBrk="0" fontAlgn="base" hangingPunct="0">
              <a:spcBef>
                <a:spcPct val="0"/>
              </a:spcBef>
              <a:spcAft>
                <a:spcPct val="0"/>
              </a:spcAft>
              <a:defRPr sz="4800" kern="1200" cap="all">
                <a:solidFill>
                  <a:srgbClr val="271D65"/>
                </a:solidFill>
                <a:latin typeface="Bodoni MT"/>
                <a:ea typeface="Geneva" charset="-128"/>
                <a:cs typeface="Bodoni M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a:lstStyle>
          <a:p>
            <a:r>
              <a:rPr lang="en-US" sz="2400" cap="none" dirty="0">
                <a:latin typeface="Bodoni MT" charset="0"/>
                <a:cs typeface="Didot" charset="0"/>
              </a:rPr>
              <a:t>Facial PAD Through Fine Tuning Deep Convolutional Neural Networks</a:t>
            </a:r>
          </a:p>
        </p:txBody>
      </p:sp>
      <p:sp>
        <p:nvSpPr>
          <p:cNvPr id="19" name="Content Placeholder 8">
            <a:extLst>
              <a:ext uri="{FF2B5EF4-FFF2-40B4-BE49-F238E27FC236}">
                <a16:creationId xmlns:a16="http://schemas.microsoft.com/office/drawing/2014/main" id="{0456DD6C-A017-4540-B657-100ADD54AA86}"/>
              </a:ext>
            </a:extLst>
          </p:cNvPr>
          <p:cNvSpPr txBox="1">
            <a:spLocks/>
          </p:cNvSpPr>
          <p:nvPr/>
        </p:nvSpPr>
        <p:spPr bwMode="auto">
          <a:xfrm>
            <a:off x="11170444" y="1281112"/>
            <a:ext cx="3500437" cy="44415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ctr"/>
            <a:r>
              <a:rPr lang="en-US" sz="1800" dirty="0">
                <a:latin typeface="Bodoni MT" charset="0"/>
                <a:cs typeface="Helvetica Neue" charset="0"/>
              </a:rPr>
              <a:t>OUTCOMES</a:t>
            </a:r>
          </a:p>
          <a:p>
            <a:pPr algn="just"/>
            <a:r>
              <a:rPr lang="en-US" sz="1350" dirty="0">
                <a:cs typeface="Helvetica Neue" charset="0"/>
              </a:rPr>
              <a:t>This was a proof of concept, whereby to develop a fool proof system would require:</a:t>
            </a:r>
          </a:p>
          <a:p>
            <a:pPr marL="285750" indent="-285750" algn="just">
              <a:buFont typeface="Arial" panose="020B0604020202020204" pitchFamily="34" charset="0"/>
              <a:buChar char="•"/>
            </a:pPr>
            <a:r>
              <a:rPr lang="en-US" sz="1350" dirty="0">
                <a:cs typeface="Helvetica Neue" charset="0"/>
              </a:rPr>
              <a:t>An extremely large dataset. </a:t>
            </a:r>
          </a:p>
          <a:p>
            <a:pPr marL="285750" indent="-285750" algn="just">
              <a:buFont typeface="Arial" panose="020B0604020202020204" pitchFamily="34" charset="0"/>
              <a:buChar char="•"/>
            </a:pPr>
            <a:r>
              <a:rPr lang="en-US" sz="1350" dirty="0">
                <a:cs typeface="Helvetica Neue" charset="0"/>
              </a:rPr>
              <a:t>Large computing power for training.</a:t>
            </a:r>
          </a:p>
          <a:p>
            <a:pPr marL="285750" indent="-285750" algn="just">
              <a:buFont typeface="Arial" panose="020B0604020202020204" pitchFamily="34" charset="0"/>
              <a:buChar char="•"/>
            </a:pPr>
            <a:r>
              <a:rPr lang="en-US" sz="1350" dirty="0">
                <a:cs typeface="Helvetica Neue" charset="0"/>
              </a:rPr>
              <a:t>Extremely varied data both in facial artefacts, ethnicity, lighting, gender, modes of presentation attack and the devices used (if applicable).</a:t>
            </a:r>
          </a:p>
          <a:p>
            <a:pPr algn="just"/>
            <a:r>
              <a:rPr lang="en-US" sz="1350" dirty="0">
                <a:cs typeface="Helvetica Neue" charset="0"/>
              </a:rPr>
              <a:t>The outcome of this thesis was extremely positive, with the model producing an </a:t>
            </a:r>
            <a:r>
              <a:rPr lang="en-US" sz="1350" b="1" dirty="0">
                <a:cs typeface="Helvetica Neue" charset="0"/>
              </a:rPr>
              <a:t>F1 score of 99.96%. </a:t>
            </a:r>
            <a:r>
              <a:rPr lang="en-US" sz="1350" dirty="0">
                <a:cs typeface="Helvetica Neue" charset="0"/>
              </a:rPr>
              <a:t>This proved that given extensive data under varied conditions, it is possible to develop a very effective facial PAD engine through fine tuning deep convolutional neural networks.</a:t>
            </a:r>
            <a:endParaRPr lang="en-US" dirty="0">
              <a:cs typeface="Helvetica Neue" charset="0"/>
            </a:endParaRPr>
          </a:p>
          <a:p>
            <a:pPr marL="285750" indent="-285750" algn="just">
              <a:buFont typeface="Arial" panose="020B0604020202020204" pitchFamily="34" charset="0"/>
              <a:buChar char="•"/>
            </a:pPr>
            <a:endParaRPr lang="en-US" dirty="0">
              <a:cs typeface="Helvetica Neue" charset="0"/>
            </a:endParaRPr>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674</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Bodoni MT</vt:lpstr>
      <vt:lpstr>Calibri</vt:lpstr>
      <vt:lpstr>Didot</vt:lpstr>
      <vt:lpstr>Helvetica Neue</vt:lpstr>
      <vt:lpstr>poster</vt:lpstr>
      <vt:lpstr>Im-Ception  </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 </cp:lastModifiedBy>
  <cp:revision>23</cp:revision>
  <cp:lastPrinted>2019-05-20T13:38:20Z</cp:lastPrinted>
  <dcterms:created xsi:type="dcterms:W3CDTF">2011-10-04T02:18:07Z</dcterms:created>
  <dcterms:modified xsi:type="dcterms:W3CDTF">2019-05-20T13:44:02Z</dcterms:modified>
</cp:coreProperties>
</file>