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5" r:id="rId3"/>
    <p:sldId id="262" r:id="rId4"/>
    <p:sldId id="272" r:id="rId5"/>
    <p:sldId id="263" r:id="rId6"/>
    <p:sldId id="273" r:id="rId7"/>
    <p:sldId id="264" r:id="rId8"/>
    <p:sldId id="274" r:id="rId9"/>
    <p:sldId id="269" r:id="rId10"/>
    <p:sldId id="275" r:id="rId11"/>
    <p:sldId id="270" r:id="rId12"/>
    <p:sldId id="276" r:id="rId13"/>
    <p:sldId id="271" r:id="rId14"/>
    <p:sldId id="277" r:id="rId15"/>
    <p:sldId id="278" r:id="rId16"/>
    <p:sldId id="261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ED5"/>
    <a:srgbClr val="FCE062"/>
    <a:srgbClr val="FDE159"/>
    <a:srgbClr val="24519E"/>
    <a:srgbClr val="2872BB"/>
    <a:srgbClr val="0092D2"/>
    <a:srgbClr val="2C9EDC"/>
    <a:srgbClr val="3B86C9"/>
    <a:srgbClr val="276FBA"/>
    <a:srgbClr val="287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484" y="-1698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AA394-DE16-4AC2-BA29-CC55B088955C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9ED0F-E15E-409A-B7FF-26EC5CCDB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29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98D3-DA46-4835-BE70-6E1FD602CF7F}" type="datetime1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68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871-460C-4B6A-A8D3-A6E831839AC8}" type="datetime1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60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6F48-7BB2-4173-9B22-6841404CA64A}" type="datetime1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95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E0D4-D3BE-4DDF-BCA9-CE2F80F0409D}" type="datetime1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89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ADAE-870E-4464-9F4D-1C5CCFFB3044}" type="datetime1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52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6CC-254B-41EC-93EC-E5F4BF8F2A38}" type="datetime1">
              <a:rPr lang="pt-BR" smtClean="0"/>
              <a:t>17/07/2025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81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C5D6-EDAF-41DE-8CD3-2BBB52E7DE24}" type="datetime1">
              <a:rPr lang="pt-BR" smtClean="0"/>
              <a:t>17/07/2025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0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66B3-CD5E-46B4-AA93-C54267659663}" type="datetime1">
              <a:rPr lang="pt-BR" smtClean="0"/>
              <a:t>17/07/2025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59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10BB-BDF3-463B-BC4D-D746FB5CE21A}" type="datetime1">
              <a:rPr lang="pt-BR" smtClean="0"/>
              <a:t>17/07/2025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4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A844-AA1F-4C22-8F24-00C56AEC1316}" type="datetime1">
              <a:rPr lang="pt-BR" smtClean="0"/>
              <a:t>17/07/2025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18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F993-856A-41E2-B109-D5B2276C10F0}" type="datetime1">
              <a:rPr lang="pt-BR" smtClean="0"/>
              <a:t>17/07/2025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89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9F1360-8E7D-45D4-B010-731BD820CE5C}" type="datetime1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DOMINANDO OS SELETORES EM CSS WAKESSON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67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github.com/wakesanto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wakesson-santos-29ab74369/?originalSubdomain=br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E79FB-CC15-2E89-A6D3-7857D417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EC441EE5-0390-32A6-AB3E-53C1D187AF6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B86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angulo1_atras_css">
            <a:extLst>
              <a:ext uri="{FF2B5EF4-FFF2-40B4-BE49-F238E27FC236}">
                <a16:creationId xmlns:a16="http://schemas.microsoft.com/office/drawing/2014/main" id="{4EDB0833-AF44-B02B-C160-52F9DEB4EB95}"/>
              </a:ext>
            </a:extLst>
          </p:cNvPr>
          <p:cNvSpPr/>
          <p:nvPr/>
        </p:nvSpPr>
        <p:spPr>
          <a:xfrm>
            <a:off x="0" y="9997412"/>
            <a:ext cx="9601201" cy="450489"/>
          </a:xfrm>
          <a:prstGeom prst="rect">
            <a:avLst/>
          </a:prstGeom>
          <a:solidFill>
            <a:srgbClr val="FDE1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g soldier1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93100969-3114-39C5-C594-E1CE77C51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350"/>
            <a:ext cx="9601200" cy="7200900"/>
          </a:xfrm>
          <a:prstGeom prst="rect">
            <a:avLst/>
          </a:prstGeom>
        </p:spPr>
      </p:pic>
      <p:sp>
        <p:nvSpPr>
          <p:cNvPr id="4" name="texto_titulo">
            <a:extLst>
              <a:ext uri="{FF2B5EF4-FFF2-40B4-BE49-F238E27FC236}">
                <a16:creationId xmlns:a16="http://schemas.microsoft.com/office/drawing/2014/main" id="{EFCEABE8-CAA9-709C-8725-E196D540D2AE}"/>
              </a:ext>
            </a:extLst>
          </p:cNvPr>
          <p:cNvSpPr txBox="1"/>
          <p:nvPr/>
        </p:nvSpPr>
        <p:spPr>
          <a:xfrm>
            <a:off x="633046" y="960443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Super squad" panose="02000500000000020000" pitchFamily="2" charset="0"/>
                <a:ea typeface="Segoe UI Black" panose="020B0A02040204020203" pitchFamily="34" charset="0"/>
              </a:rPr>
              <a:t>  CSS verso: </a:t>
            </a:r>
          </a:p>
        </p:txBody>
      </p:sp>
      <p:sp>
        <p:nvSpPr>
          <p:cNvPr id="6" name="retangulo3">
            <a:extLst>
              <a:ext uri="{FF2B5EF4-FFF2-40B4-BE49-F238E27FC236}">
                <a16:creationId xmlns:a16="http://schemas.microsoft.com/office/drawing/2014/main" id="{A7353A74-967E-F3B7-0253-03EF116629E1}"/>
              </a:ext>
            </a:extLst>
          </p:cNvPr>
          <p:cNvSpPr/>
          <p:nvPr/>
        </p:nvSpPr>
        <p:spPr>
          <a:xfrm>
            <a:off x="0" y="2620340"/>
            <a:ext cx="9601200" cy="142759"/>
          </a:xfrm>
          <a:prstGeom prst="rect">
            <a:avLst/>
          </a:prstGeom>
          <a:solidFill>
            <a:srgbClr val="FCE0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o_subtitulo">
            <a:extLst>
              <a:ext uri="{FF2B5EF4-FFF2-40B4-BE49-F238E27FC236}">
                <a16:creationId xmlns:a16="http://schemas.microsoft.com/office/drawing/2014/main" id="{380BA50E-A859-9B24-9605-97CDFF8760BC}"/>
              </a:ext>
            </a:extLst>
          </p:cNvPr>
          <p:cNvSpPr txBox="1"/>
          <p:nvPr/>
        </p:nvSpPr>
        <p:spPr>
          <a:xfrm>
            <a:off x="1635369" y="2960781"/>
            <a:ext cx="6330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Super squad" panose="02000500000000020000" pitchFamily="2" charset="0"/>
              </a:rPr>
              <a:t>A guerra dos Seletores</a:t>
            </a:r>
          </a:p>
        </p:txBody>
      </p:sp>
      <p:sp>
        <p:nvSpPr>
          <p:cNvPr id="8" name="retangulo2_atras_css">
            <a:extLst>
              <a:ext uri="{FF2B5EF4-FFF2-40B4-BE49-F238E27FC236}">
                <a16:creationId xmlns:a16="http://schemas.microsoft.com/office/drawing/2014/main" id="{69241872-9476-6ED7-189F-45DFF9879396}"/>
              </a:ext>
            </a:extLst>
          </p:cNvPr>
          <p:cNvSpPr/>
          <p:nvPr/>
        </p:nvSpPr>
        <p:spPr>
          <a:xfrm>
            <a:off x="1" y="10580168"/>
            <a:ext cx="9601198" cy="450489"/>
          </a:xfrm>
          <a:prstGeom prst="rect">
            <a:avLst/>
          </a:prstGeom>
          <a:solidFill>
            <a:srgbClr val="FDE1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angulo_rodape">
            <a:extLst>
              <a:ext uri="{FF2B5EF4-FFF2-40B4-BE49-F238E27FC236}">
                <a16:creationId xmlns:a16="http://schemas.microsoft.com/office/drawing/2014/main" id="{A06CA38B-1D98-F001-139D-9E374436549D}"/>
              </a:ext>
            </a:extLst>
          </p:cNvPr>
          <p:cNvSpPr/>
          <p:nvPr/>
        </p:nvSpPr>
        <p:spPr>
          <a:xfrm>
            <a:off x="3039939" y="11909936"/>
            <a:ext cx="3521322" cy="450489"/>
          </a:xfrm>
          <a:prstGeom prst="rect">
            <a:avLst/>
          </a:prstGeom>
          <a:solidFill>
            <a:srgbClr val="FDE1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o_rodape">
            <a:extLst>
              <a:ext uri="{FF2B5EF4-FFF2-40B4-BE49-F238E27FC236}">
                <a16:creationId xmlns:a16="http://schemas.microsoft.com/office/drawing/2014/main" id="{A54D0DD7-C80E-FEB8-2361-4E2E9E7F833B}"/>
              </a:ext>
            </a:extLst>
          </p:cNvPr>
          <p:cNvSpPr txBox="1"/>
          <p:nvPr/>
        </p:nvSpPr>
        <p:spPr>
          <a:xfrm>
            <a:off x="3123468" y="11829318"/>
            <a:ext cx="3437794" cy="53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WAKESSON SANTOS</a:t>
            </a:r>
          </a:p>
        </p:txBody>
      </p:sp>
      <p:pic>
        <p:nvPicPr>
          <p:cNvPr id="3" name="img_css" descr="Ícone&#10;&#10;O conteúdo gerado por IA pode estar incorreto.">
            <a:extLst>
              <a:ext uri="{FF2B5EF4-FFF2-40B4-BE49-F238E27FC236}">
                <a16:creationId xmlns:a16="http://schemas.microsoft.com/office/drawing/2014/main" id="{5502D94B-A0B4-ABF8-6221-61B94E7A2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622"/>
          <a:stretch>
            <a:fillRect/>
          </a:stretch>
        </p:blipFill>
        <p:spPr>
          <a:xfrm>
            <a:off x="3620447" y="8965328"/>
            <a:ext cx="2360305" cy="2781196"/>
          </a:xfrm>
          <a:prstGeom prst="rect">
            <a:avLst/>
          </a:prstGeom>
        </p:spPr>
      </p:pic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B02E128A-FF68-CE7D-B204-5BE29EAC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77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91E31-18D7-2C56-324E-B4920BC66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41F9ED78-ADA7-E903-3216-2363FD68B812}"/>
              </a:ext>
            </a:extLst>
          </p:cNvPr>
          <p:cNvSpPr txBox="1"/>
          <p:nvPr/>
        </p:nvSpPr>
        <p:spPr>
          <a:xfrm>
            <a:off x="1213340" y="2846563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Os seletores de atributo permitem estilizar elementos com base em seus atributos.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FED23E4D-E3ED-CC01-8388-A5DDA4ED845E}"/>
              </a:ext>
            </a:extLst>
          </p:cNvPr>
          <p:cNvSpPr txBox="1"/>
          <p:nvPr/>
        </p:nvSpPr>
        <p:spPr>
          <a:xfrm>
            <a:off x="1213340" y="1862906"/>
            <a:ext cx="743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Seletores de Atributo: O Herói Especializado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8FBED248-6CFD-9E64-A900-BB85FBBB650B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SELETORES DE ATRIBUTO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2C480849-19F1-A459-F201-2130CB74C739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_conteudo">
            <a:extLst>
              <a:ext uri="{FF2B5EF4-FFF2-40B4-BE49-F238E27FC236}">
                <a16:creationId xmlns:a16="http://schemas.microsoft.com/office/drawing/2014/main" id="{267F53C7-54A8-A05D-51D4-060FDC8FE45E}"/>
              </a:ext>
            </a:extLst>
          </p:cNvPr>
          <p:cNvSpPr txBox="1"/>
          <p:nvPr/>
        </p:nvSpPr>
        <p:spPr>
          <a:xfrm>
            <a:off x="1044942" y="9304321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Todos os botões de envio (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submit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) terão um fundo verde, mostrando sua especialização em enviar formas.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A48FEF-73A4-51D1-1AAB-98861620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3799"/>
            <a:ext cx="9601200" cy="576072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922443-D4F3-3C9D-E1A0-59081593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58C00E7-3FF7-0E86-C810-D5968784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10</a:t>
            </a:fld>
            <a:endParaRPr lang="pt-BR"/>
          </a:p>
        </p:txBody>
      </p:sp>
      <p:pic>
        <p:nvPicPr>
          <p:cNvPr id="12" name="Imagem 1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DC9E4DE-751E-4DDB-E2DC-55CE855511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94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A174E-B6EA-0140-3A48-2671D048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163E52D6-5717-F84E-A3F3-DA3B0229421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62BD5191-ACA4-8110-501D-2448D4539E50}"/>
              </a:ext>
            </a:extLst>
          </p:cNvPr>
          <p:cNvSpPr txBox="1"/>
          <p:nvPr/>
        </p:nvSpPr>
        <p:spPr>
          <a:xfrm>
            <a:off x="1264205" y="5290471"/>
            <a:ext cx="69997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SELETORES DE DESCENDÊNCIA</a:t>
            </a:r>
          </a:p>
        </p:txBody>
      </p:sp>
      <p:sp>
        <p:nvSpPr>
          <p:cNvPr id="4" name="texto_numerico">
            <a:extLst>
              <a:ext uri="{FF2B5EF4-FFF2-40B4-BE49-F238E27FC236}">
                <a16:creationId xmlns:a16="http://schemas.microsoft.com/office/drawing/2014/main" id="{F341AF3D-8539-40EC-E5C2-A829C89E039D}"/>
              </a:ext>
            </a:extLst>
          </p:cNvPr>
          <p:cNvSpPr txBox="1"/>
          <p:nvPr/>
        </p:nvSpPr>
        <p:spPr>
          <a:xfrm>
            <a:off x="2598110" y="916715"/>
            <a:ext cx="502188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ln>
                  <a:solidFill>
                    <a:srgbClr val="FDE159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05</a:t>
            </a:r>
            <a:endParaRPr lang="pt-BR" sz="41300" dirty="0">
              <a:ln>
                <a:solidFill>
                  <a:srgbClr val="FDE159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3DC72581-E27F-0513-BB5A-67FE00051C8E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nteudo">
            <a:extLst>
              <a:ext uri="{FF2B5EF4-FFF2-40B4-BE49-F238E27FC236}">
                <a16:creationId xmlns:a16="http://schemas.microsoft.com/office/drawing/2014/main" id="{3C56623C-8E50-61D6-17D3-4C22DB3BF9B1}"/>
              </a:ext>
            </a:extLst>
          </p:cNvPr>
          <p:cNvSpPr txBox="1"/>
          <p:nvPr/>
        </p:nvSpPr>
        <p:spPr>
          <a:xfrm>
            <a:off x="1044942" y="8571206"/>
            <a:ext cx="7438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Esse seletor vai além da superfície e aplica estilos a elementos que vivem dentro de outros — como heróis que herdaram um legado. Ele garante hierarquia e organização visual na página.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7686232-390A-CE9D-C971-1AE29BFC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B7CA8F1-88DD-5BFD-60A2-1ABBCEB4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85C67-9F06-8B7F-99F6-1B1BFB44E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ADA54CDF-30F0-CB86-9EE6-BBDC0341B2C5}"/>
              </a:ext>
            </a:extLst>
          </p:cNvPr>
          <p:cNvSpPr txBox="1"/>
          <p:nvPr/>
        </p:nvSpPr>
        <p:spPr>
          <a:xfrm>
            <a:off x="1213340" y="2846563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Os seletores de descendência estilizam elementos que são filhos de outros elementos.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4479B92A-3DBC-324C-BDF4-2E5858B9237D}"/>
              </a:ext>
            </a:extLst>
          </p:cNvPr>
          <p:cNvSpPr txBox="1"/>
          <p:nvPr/>
        </p:nvSpPr>
        <p:spPr>
          <a:xfrm>
            <a:off x="1213340" y="1862906"/>
            <a:ext cx="7438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Seletores de Descendência: O Herói e Seu Legado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B09314A6-8B92-7F51-88B4-DD033647DFC9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SELETOR DE DESCENDÊNCIA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BEA6F640-D073-7A05-E052-F5DC274F1B6D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_conteudo">
            <a:extLst>
              <a:ext uri="{FF2B5EF4-FFF2-40B4-BE49-F238E27FC236}">
                <a16:creationId xmlns:a16="http://schemas.microsoft.com/office/drawing/2014/main" id="{D04FCFB3-4112-9A2E-D5D0-F342C36C58D0}"/>
              </a:ext>
            </a:extLst>
          </p:cNvPr>
          <p:cNvSpPr txBox="1"/>
          <p:nvPr/>
        </p:nvSpPr>
        <p:spPr>
          <a:xfrm>
            <a:off x="1095678" y="8496329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Neste caso, todos os elementos com a classe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sidekick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dentro de uma &lt;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div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 terão texto em itálico, representando os fiéis companheiros dos heróis.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F923B4-4AF0-3AC0-D845-D246465B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3677560"/>
            <a:ext cx="9601200" cy="576072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C31C28-EAC7-9703-230A-8E652617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4A30184-CFDA-FEF4-780A-B90AC362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12</a:t>
            </a:fld>
            <a:endParaRPr lang="pt-BR"/>
          </a:p>
        </p:txBody>
      </p:sp>
      <p:pic>
        <p:nvPicPr>
          <p:cNvPr id="12" name="Imagem 1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95071F5B-B0A3-E54C-2E84-C3F040FB48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598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790D4-68E9-0D0A-6186-36E454A6F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90FE1B73-B3BD-0D46-E841-BBBDF597334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D6A0AFA9-0606-F661-B761-A120BF608FDF}"/>
              </a:ext>
            </a:extLst>
          </p:cNvPr>
          <p:cNvSpPr txBox="1"/>
          <p:nvPr/>
        </p:nvSpPr>
        <p:spPr>
          <a:xfrm>
            <a:off x="702879" y="5290471"/>
            <a:ext cx="81224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SELETORES DE PSEUDO-CLASSE</a:t>
            </a:r>
          </a:p>
        </p:txBody>
      </p:sp>
      <p:sp>
        <p:nvSpPr>
          <p:cNvPr id="4" name="texto_numerico">
            <a:extLst>
              <a:ext uri="{FF2B5EF4-FFF2-40B4-BE49-F238E27FC236}">
                <a16:creationId xmlns:a16="http://schemas.microsoft.com/office/drawing/2014/main" id="{82A0002B-BDE1-599A-8B00-4AA1745F68AC}"/>
              </a:ext>
            </a:extLst>
          </p:cNvPr>
          <p:cNvSpPr txBox="1"/>
          <p:nvPr/>
        </p:nvSpPr>
        <p:spPr>
          <a:xfrm>
            <a:off x="2598110" y="916715"/>
            <a:ext cx="502188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ln>
                  <a:solidFill>
                    <a:srgbClr val="FDE159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06</a:t>
            </a:r>
            <a:endParaRPr lang="pt-BR" sz="41300" dirty="0">
              <a:ln>
                <a:solidFill>
                  <a:srgbClr val="FDE159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4DCDC172-9D31-92B2-399C-9882562722E7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nteudo">
            <a:extLst>
              <a:ext uri="{FF2B5EF4-FFF2-40B4-BE49-F238E27FC236}">
                <a16:creationId xmlns:a16="http://schemas.microsoft.com/office/drawing/2014/main" id="{411321A6-5CC2-C2E5-CACC-F5C16A0BEA6C}"/>
              </a:ext>
            </a:extLst>
          </p:cNvPr>
          <p:cNvSpPr txBox="1"/>
          <p:nvPr/>
        </p:nvSpPr>
        <p:spPr>
          <a:xfrm>
            <a:off x="1044942" y="8571206"/>
            <a:ext cx="7438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CSS, ou </a:t>
            </a:r>
            <a:r>
              <a:rPr lang="pt-BR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Cascading</a:t>
            </a:r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Style</a:t>
            </a:r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Sheets</a:t>
            </a:r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é uma linguagem de estilo utilizada para descrever a apresentação de um documento escrito em HTML. Com CSS, você pode transformar um texto simples em algo visualmente atraente, assim como um herói que brilha em meio à batalha.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8F68D25-5304-E3DA-7E6D-5485EF84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7F7A15C-A4ED-4DA8-940D-5F0297D9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5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89BD6-8E35-3B76-14DB-C743F14EC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2B6957B1-D031-C0F6-2F83-DE2574AC504D}"/>
              </a:ext>
            </a:extLst>
          </p:cNvPr>
          <p:cNvSpPr txBox="1"/>
          <p:nvPr/>
        </p:nvSpPr>
        <p:spPr>
          <a:xfrm>
            <a:off x="1213340" y="2846563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pseudo-classes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permitem aplicar estilos a elementos em um estado específico.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86949A6F-12E1-8B49-8216-E7C3CBC3B8CB}"/>
              </a:ext>
            </a:extLst>
          </p:cNvPr>
          <p:cNvSpPr txBox="1"/>
          <p:nvPr/>
        </p:nvSpPr>
        <p:spPr>
          <a:xfrm>
            <a:off x="1213340" y="1862906"/>
            <a:ext cx="7438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Seletores de </a:t>
            </a:r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Pseudo-Classe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O Herói em Ação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0F766DF8-EAE0-3CAD-9BE0-5A55B079C4C0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SELETOR DE PSEUDO-CLASSE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89A9CC09-983B-F7D3-EE98-D98AB586A8A9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_conteudo">
            <a:extLst>
              <a:ext uri="{FF2B5EF4-FFF2-40B4-BE49-F238E27FC236}">
                <a16:creationId xmlns:a16="http://schemas.microsoft.com/office/drawing/2014/main" id="{46897539-7FFD-D7E0-E5A3-9FB99C23A5EE}"/>
              </a:ext>
            </a:extLst>
          </p:cNvPr>
          <p:cNvSpPr txBox="1"/>
          <p:nvPr/>
        </p:nvSpPr>
        <p:spPr>
          <a:xfrm>
            <a:off x="1095678" y="8496329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Quando o usuário passa o mouse sobre um link (&lt;a&gt;), ele se torna sublinhado, como um herói que ganha destaque quando está ativo.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C0C661-BE6B-94F2-3664-F5B97003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7560"/>
            <a:ext cx="9601200" cy="576072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066218-F034-9360-7CC7-FEB8ADAB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D4A887D-7918-BFF6-2AB8-B640DB1E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14</a:t>
            </a:fld>
            <a:endParaRPr lang="pt-BR"/>
          </a:p>
        </p:txBody>
      </p:sp>
      <p:pic>
        <p:nvPicPr>
          <p:cNvPr id="12" name="Imagem 1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362400DF-C266-9902-5AD4-7A516FC951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4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54D5D-83B4-554B-387D-4C669CD5E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D7C7CF0F-970D-E052-31C7-219F0038CF5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480679F2-9453-B3AE-566A-C965B72ACA47}"/>
              </a:ext>
            </a:extLst>
          </p:cNvPr>
          <p:cNvSpPr txBox="1"/>
          <p:nvPr/>
        </p:nvSpPr>
        <p:spPr>
          <a:xfrm>
            <a:off x="702879" y="3508434"/>
            <a:ext cx="8122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CONCLUSÕES</a:t>
            </a: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C4AE5A47-33E5-8309-C75F-23145424D0F5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B2CC038-B9B9-E8B2-4B11-E469475A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DOMINANDO OS SELETORES EM CSS WAKESSON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FDDA53B-F9C3-D105-AF19-7F929C5A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84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4A306-1F09-136A-9751-08B46B547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14130A0A-47E4-83B7-52F3-9E7500EE6A60}"/>
              </a:ext>
            </a:extLst>
          </p:cNvPr>
          <p:cNvSpPr txBox="1"/>
          <p:nvPr/>
        </p:nvSpPr>
        <p:spPr>
          <a:xfrm>
            <a:off x="1081454" y="2008342"/>
            <a:ext cx="74382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Agradecemos por ler este e-book sobre CSS.</a:t>
            </a:r>
          </a:p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Espero que as informações e exemplos tenham sido úteis em sua jornada no desenvolvimento web.</a:t>
            </a:r>
          </a:p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Este material foi gerado por uma Inteligência Artificial, com diagramação feita por um humano, visando um conteúdo acessível e didático. Se você encontrou valor neste e-book, considere compartilhá-lo.</a:t>
            </a:r>
          </a:p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Seu feedback é importante! Continue explorando e aprimorando suas habilidades.</a:t>
            </a:r>
          </a:p>
          <a:p>
            <a:pPr algn="ctr"/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Obrigado e boa sorte!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0D3A8F8F-5C7A-2EA1-B2F8-C281CADA2CDC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O Legado do CSS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2D95F4EB-8D44-27DC-E940-9D38B196CEF8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angulo1_atras_css">
            <a:extLst>
              <a:ext uri="{FF2B5EF4-FFF2-40B4-BE49-F238E27FC236}">
                <a16:creationId xmlns:a16="http://schemas.microsoft.com/office/drawing/2014/main" id="{969D3CB6-8F73-8EA5-E1B0-E67BC9E35C10}"/>
              </a:ext>
            </a:extLst>
          </p:cNvPr>
          <p:cNvSpPr/>
          <p:nvPr/>
        </p:nvSpPr>
        <p:spPr>
          <a:xfrm>
            <a:off x="0" y="9997412"/>
            <a:ext cx="9601201" cy="450489"/>
          </a:xfrm>
          <a:prstGeom prst="rect">
            <a:avLst/>
          </a:prstGeom>
          <a:solidFill>
            <a:srgbClr val="FDE1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angulo2_atras_css">
            <a:extLst>
              <a:ext uri="{FF2B5EF4-FFF2-40B4-BE49-F238E27FC236}">
                <a16:creationId xmlns:a16="http://schemas.microsoft.com/office/drawing/2014/main" id="{D85B2604-133F-AE49-26B4-4B271B0EDB2E}"/>
              </a:ext>
            </a:extLst>
          </p:cNvPr>
          <p:cNvSpPr/>
          <p:nvPr/>
        </p:nvSpPr>
        <p:spPr>
          <a:xfrm>
            <a:off x="1" y="10580168"/>
            <a:ext cx="9601198" cy="450489"/>
          </a:xfrm>
          <a:prstGeom prst="rect">
            <a:avLst/>
          </a:prstGeom>
          <a:solidFill>
            <a:srgbClr val="FDE1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6A17BA6C-A5CD-46BA-26D6-B1E00BEE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  <a:endParaRPr lang="pt-BR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675804CE-9BC8-A99A-71EF-034B8946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16</a:t>
            </a:fld>
            <a:endParaRPr lang="pt-BR"/>
          </a:p>
        </p:txBody>
      </p:sp>
      <p:pic>
        <p:nvPicPr>
          <p:cNvPr id="11" name="Imagem 10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333529D-D856-A3C0-92AF-4E2AAB446D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97412"/>
            <a:ext cx="66103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930DE52-29BD-06FE-3D11-CE7AF45156F4}"/>
              </a:ext>
            </a:extLst>
          </p:cNvPr>
          <p:cNvSpPr/>
          <p:nvPr/>
        </p:nvSpPr>
        <p:spPr>
          <a:xfrm>
            <a:off x="1626577" y="7402832"/>
            <a:ext cx="6348045" cy="205738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/>
              <a:t>💻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14EE73F-BBD0-BEC6-8F4C-3BA3978172E3}"/>
              </a:ext>
            </a:extLst>
          </p:cNvPr>
          <p:cNvCxnSpPr>
            <a:cxnSpLocks/>
          </p:cNvCxnSpPr>
          <p:nvPr/>
        </p:nvCxnSpPr>
        <p:spPr>
          <a:xfrm>
            <a:off x="1837591" y="7907147"/>
            <a:ext cx="57677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omem de camisa vermelha&#10;&#10;O conteúdo gerado por IA pode estar incorreto.">
            <a:extLst>
              <a:ext uri="{FF2B5EF4-FFF2-40B4-BE49-F238E27FC236}">
                <a16:creationId xmlns:a16="http://schemas.microsoft.com/office/drawing/2014/main" id="{8C101E5C-F2AE-90ED-AD7A-E59D95961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76" y="8081925"/>
            <a:ext cx="1228658" cy="125236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E3319EF-9E78-1CF8-4B85-6B18ABF80EE0}"/>
              </a:ext>
            </a:extLst>
          </p:cNvPr>
          <p:cNvSpPr txBox="1"/>
          <p:nvPr/>
        </p:nvSpPr>
        <p:spPr>
          <a:xfrm>
            <a:off x="3171866" y="8042131"/>
            <a:ext cx="198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Wakesson Santos</a:t>
            </a:r>
          </a:p>
        </p:txBody>
      </p:sp>
      <p:pic>
        <p:nvPicPr>
          <p:cNvPr id="18" name="Imagem 17" descr="Ícone&#10;&#10;O conteúdo gerado por IA pode estar incorreto.">
            <a:extLst>
              <a:ext uri="{FF2B5EF4-FFF2-40B4-BE49-F238E27FC236}">
                <a16:creationId xmlns:a16="http://schemas.microsoft.com/office/drawing/2014/main" id="{65B36858-6DF1-B6BA-ECA7-A7B90841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10" y="8572582"/>
            <a:ext cx="432093" cy="432093"/>
          </a:xfrm>
          <a:prstGeom prst="rect">
            <a:avLst/>
          </a:prstGeom>
        </p:spPr>
      </p:pic>
      <p:pic>
        <p:nvPicPr>
          <p:cNvPr id="15" name="Imagem 14" descr="Forma&#10;&#10;O conteúdo gerado por IA pode estar incorreto.">
            <a:extLst>
              <a:ext uri="{FF2B5EF4-FFF2-40B4-BE49-F238E27FC236}">
                <a16:creationId xmlns:a16="http://schemas.microsoft.com/office/drawing/2014/main" id="{B958F5DF-C468-ADCE-38B0-4C54FF7EF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75" y="8572582"/>
            <a:ext cx="432093" cy="432093"/>
          </a:xfrm>
          <a:prstGeom prst="rect">
            <a:avLst/>
          </a:prstGeom>
        </p:spPr>
      </p:pic>
      <p:sp>
        <p:nvSpPr>
          <p:cNvPr id="5" name="Retângulo 4">
            <a:hlinkClick r:id="rId6"/>
            <a:extLst>
              <a:ext uri="{FF2B5EF4-FFF2-40B4-BE49-F238E27FC236}">
                <a16:creationId xmlns:a16="http://schemas.microsoft.com/office/drawing/2014/main" id="{1CECD2FE-23DE-B500-35CA-C10BDD349E8A}"/>
              </a:ext>
            </a:extLst>
          </p:cNvPr>
          <p:cNvSpPr/>
          <p:nvPr/>
        </p:nvSpPr>
        <p:spPr>
          <a:xfrm>
            <a:off x="5161190" y="8437078"/>
            <a:ext cx="1771513" cy="754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25ED5"/>
                </a:solidFill>
              </a:rPr>
              <a:t>LinkedIn</a:t>
            </a:r>
          </a:p>
        </p:txBody>
      </p:sp>
      <p:sp>
        <p:nvSpPr>
          <p:cNvPr id="16" name="Retângulo 15">
            <a:hlinkClick r:id="rId7"/>
            <a:extLst>
              <a:ext uri="{FF2B5EF4-FFF2-40B4-BE49-F238E27FC236}">
                <a16:creationId xmlns:a16="http://schemas.microsoft.com/office/drawing/2014/main" id="{A486325D-53DD-9153-3431-D02DD736E3C6}"/>
              </a:ext>
            </a:extLst>
          </p:cNvPr>
          <p:cNvSpPr/>
          <p:nvPr/>
        </p:nvSpPr>
        <p:spPr>
          <a:xfrm>
            <a:off x="3375220" y="8451562"/>
            <a:ext cx="1617784" cy="754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25ED5"/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71790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E0BD5-B616-1963-F943-36BEBA7EE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3DB083C8-3F87-28D3-DCC2-387750C37286}"/>
              </a:ext>
            </a:extLst>
          </p:cNvPr>
          <p:cNvSpPr txBox="1"/>
          <p:nvPr/>
        </p:nvSpPr>
        <p:spPr>
          <a:xfrm>
            <a:off x="1213340" y="2846563"/>
            <a:ext cx="7438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CSS, ou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Cascading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Style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Sheets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é uma linguagem de estilo utilizada para descrever a apresentação de um documento escrito em HTML. Com CSS, você pode transformar um texto simples em algo visualmente atraente, assim como um herói que brilha em meio à batalha.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19A9DB20-1AD8-6941-1CE8-EE1298A21996}"/>
              </a:ext>
            </a:extLst>
          </p:cNvPr>
          <p:cNvSpPr txBox="1"/>
          <p:nvPr/>
        </p:nvSpPr>
        <p:spPr>
          <a:xfrm>
            <a:off x="1213340" y="1862906"/>
            <a:ext cx="743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Heróis do CSS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C315C62E-AF2F-CD08-E1B6-9EEFC3880545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Dominando os Super Seletores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9BEBAD84-5C4F-365C-EB20-ADE3FE654BE5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g_css" descr="Ícone&#10;&#10;O conteúdo gerado por IA pode estar incorreto.">
            <a:extLst>
              <a:ext uri="{FF2B5EF4-FFF2-40B4-BE49-F238E27FC236}">
                <a16:creationId xmlns:a16="http://schemas.microsoft.com/office/drawing/2014/main" id="{F5E18CA8-206E-A9ED-3833-E555C738F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622"/>
          <a:stretch>
            <a:fillRect/>
          </a:stretch>
        </p:blipFill>
        <p:spPr>
          <a:xfrm>
            <a:off x="3500654" y="7988944"/>
            <a:ext cx="2526867" cy="2949750"/>
          </a:xfrm>
          <a:prstGeom prst="rect">
            <a:avLst/>
          </a:prstGeom>
        </p:spPr>
      </p:pic>
      <p:sp>
        <p:nvSpPr>
          <p:cNvPr id="3" name="texto_conteudo">
            <a:extLst>
              <a:ext uri="{FF2B5EF4-FFF2-40B4-BE49-F238E27FC236}">
                <a16:creationId xmlns:a16="http://schemas.microsoft.com/office/drawing/2014/main" id="{146CC93B-CF0C-86BC-FDEC-2D63B2ECC39E}"/>
              </a:ext>
            </a:extLst>
          </p:cNvPr>
          <p:cNvSpPr txBox="1"/>
          <p:nvPr/>
        </p:nvSpPr>
        <p:spPr>
          <a:xfrm>
            <a:off x="1213340" y="5035581"/>
            <a:ext cx="74382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Por que usar CSS?</a:t>
            </a:r>
            <a:b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Separação de Conteúdo e Estilo: Mantém o HTML limpo e focado no conteúdo.</a:t>
            </a:r>
            <a:b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Facilidade de Manutenção: Alterações de estilo podem ser feitas em um único arquivo CSS.</a:t>
            </a:r>
            <a:b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Responsividade: Torna fácil ajustar o layout para diferentes tamanhos de tela.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9EF63F-6B4B-4E3E-3131-47EFCFEF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57579F-CE84-A0EB-694F-EFB2A23C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2</a:t>
            </a:fld>
            <a:endParaRPr lang="pt-BR"/>
          </a:p>
        </p:txBody>
      </p:sp>
      <p:pic>
        <p:nvPicPr>
          <p:cNvPr id="12" name="Imagem 1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45A03266-2758-7D1D-09B1-F60A642011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71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77C02-1834-43CA-ED9E-5DD5606B6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0F58304E-2F5F-8EA9-5D76-9FEAA3E5F56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BF984F18-25C8-9717-7511-9E54A2B5DB0E}"/>
              </a:ext>
            </a:extLst>
          </p:cNvPr>
          <p:cNvSpPr txBox="1"/>
          <p:nvPr/>
        </p:nvSpPr>
        <p:spPr>
          <a:xfrm>
            <a:off x="2207341" y="5290471"/>
            <a:ext cx="54126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DE ELEMENTO</a:t>
            </a:r>
          </a:p>
        </p:txBody>
      </p:sp>
      <p:sp>
        <p:nvSpPr>
          <p:cNvPr id="4" name="texto_numerico">
            <a:extLst>
              <a:ext uri="{FF2B5EF4-FFF2-40B4-BE49-F238E27FC236}">
                <a16:creationId xmlns:a16="http://schemas.microsoft.com/office/drawing/2014/main" id="{1899D26A-0E6A-1802-B930-81DEF8724270}"/>
              </a:ext>
            </a:extLst>
          </p:cNvPr>
          <p:cNvSpPr txBox="1"/>
          <p:nvPr/>
        </p:nvSpPr>
        <p:spPr>
          <a:xfrm>
            <a:off x="2598111" y="916715"/>
            <a:ext cx="433195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ln>
                  <a:solidFill>
                    <a:srgbClr val="FDE159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01</a:t>
            </a:r>
            <a:endParaRPr lang="pt-BR" sz="41300" dirty="0">
              <a:ln>
                <a:solidFill>
                  <a:srgbClr val="FDE159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F8C9943B-F0AA-0FF8-DCED-8278D7AB8295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_conteudo">
            <a:extLst>
              <a:ext uri="{FF2B5EF4-FFF2-40B4-BE49-F238E27FC236}">
                <a16:creationId xmlns:a16="http://schemas.microsoft.com/office/drawing/2014/main" id="{D54D9CB5-4B8B-1439-12C1-75960FD5B0C0}"/>
              </a:ext>
            </a:extLst>
          </p:cNvPr>
          <p:cNvSpPr txBox="1"/>
          <p:nvPr/>
        </p:nvSpPr>
        <p:spPr>
          <a:xfrm>
            <a:off x="1044942" y="8571206"/>
            <a:ext cx="7438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Os seletores CSS são como os superpoderes dos heróis: cada um tem uma função específica e pode atacar diferentes elementos do HTML. Vamos explorar os principais!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6835EB-0D14-D811-F1D1-BEFA5578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A502A7-8F2A-038A-03AC-93A411F6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4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184CF-57F6-1194-4E28-303963413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E74C56A7-5120-51F7-C2CE-0E8F655007BA}"/>
              </a:ext>
            </a:extLst>
          </p:cNvPr>
          <p:cNvSpPr txBox="1"/>
          <p:nvPr/>
        </p:nvSpPr>
        <p:spPr>
          <a:xfrm>
            <a:off x="1213340" y="2846563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Os seletores de tipo são como os super-heróis que atacam diretamente os elementos. Eles se aplicam a todas as instâncias de um determinado tipo de elemento HTML.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90A20CAE-E08E-2DE5-057C-CC50940576A0}"/>
              </a:ext>
            </a:extLst>
          </p:cNvPr>
          <p:cNvSpPr txBox="1"/>
          <p:nvPr/>
        </p:nvSpPr>
        <p:spPr>
          <a:xfrm>
            <a:off x="1213340" y="1862906"/>
            <a:ext cx="743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Seletores de Tipo: O Herói Básico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3333FB85-BC09-2155-39B6-6C436E5C098B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SELETOR DE ELEMENTO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38A874CA-B78E-272E-8518-E6D1558E53A8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_conteudo">
            <a:extLst>
              <a:ext uri="{FF2B5EF4-FFF2-40B4-BE49-F238E27FC236}">
                <a16:creationId xmlns:a16="http://schemas.microsoft.com/office/drawing/2014/main" id="{8153530C-C923-8B0F-F109-94EF4DA05BF9}"/>
              </a:ext>
            </a:extLst>
          </p:cNvPr>
          <p:cNvSpPr txBox="1"/>
          <p:nvPr/>
        </p:nvSpPr>
        <p:spPr>
          <a:xfrm>
            <a:off x="1044942" y="9109620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Neste exemplo, todos os elementos &lt;h1&gt; terão uma cor azul e um tamanho de fonte maior, como um herói que se destaca na multidão.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0D88612-93A7-91F9-A517-A9FAE371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892"/>
            <a:ext cx="9601200" cy="5760720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7613B619-AF32-6777-0D10-6BAE357F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6E60AC47-F845-0D42-1DF6-CB30185C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4</a:t>
            </a:fld>
            <a:endParaRPr lang="pt-BR"/>
          </a:p>
        </p:txBody>
      </p:sp>
      <p:pic>
        <p:nvPicPr>
          <p:cNvPr id="15" name="Imagem 14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9765E4C9-7DE7-0CC2-D650-6E0EF50CBD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77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4D0AE-3401-DD96-56F0-50CDE312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872130FA-30FC-7D82-D675-0A93DD11AC2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3489583E-4577-D290-22C8-71DBA4A8FCB8}"/>
              </a:ext>
            </a:extLst>
          </p:cNvPr>
          <p:cNvSpPr txBox="1"/>
          <p:nvPr/>
        </p:nvSpPr>
        <p:spPr>
          <a:xfrm>
            <a:off x="2207341" y="5290471"/>
            <a:ext cx="54126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DE ID</a:t>
            </a:r>
          </a:p>
        </p:txBody>
      </p:sp>
      <p:sp>
        <p:nvSpPr>
          <p:cNvPr id="4" name="texto_numerico">
            <a:extLst>
              <a:ext uri="{FF2B5EF4-FFF2-40B4-BE49-F238E27FC236}">
                <a16:creationId xmlns:a16="http://schemas.microsoft.com/office/drawing/2014/main" id="{6DBAE50B-93DF-8BB6-BBAE-F08E86AA5BC0}"/>
              </a:ext>
            </a:extLst>
          </p:cNvPr>
          <p:cNvSpPr txBox="1"/>
          <p:nvPr/>
        </p:nvSpPr>
        <p:spPr>
          <a:xfrm>
            <a:off x="2598111" y="916715"/>
            <a:ext cx="479574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ln>
                  <a:solidFill>
                    <a:srgbClr val="FDE159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02</a:t>
            </a:r>
            <a:endParaRPr lang="pt-BR" sz="41300" dirty="0">
              <a:ln>
                <a:solidFill>
                  <a:srgbClr val="FDE159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0201FF45-A9A4-DE3D-28BA-F9A4CC69AEDB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nteudo">
            <a:extLst>
              <a:ext uri="{FF2B5EF4-FFF2-40B4-BE49-F238E27FC236}">
                <a16:creationId xmlns:a16="http://schemas.microsoft.com/office/drawing/2014/main" id="{DC8B208A-7FA5-3040-9FFE-1F420EA0C72A}"/>
              </a:ext>
            </a:extLst>
          </p:cNvPr>
          <p:cNvSpPr txBox="1"/>
          <p:nvPr/>
        </p:nvSpPr>
        <p:spPr>
          <a:xfrm>
            <a:off x="1044942" y="8571206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universo CSS, o seletor por ID é como um herói com um código exclusivo: só existe um e ele age sozinho. É usado para estilizar elementos únicos, com total precisão e poder.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BFB1661-3C24-856E-0FA4-6657FBEA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DD1FF9E-ED35-94A2-0CC0-69F2EF22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0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7E55-CF9B-F36E-6616-015428FAB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FCC93483-7D73-DABC-C9E2-B9B5E49ADF51}"/>
              </a:ext>
            </a:extLst>
          </p:cNvPr>
          <p:cNvSpPr txBox="1"/>
          <p:nvPr/>
        </p:nvSpPr>
        <p:spPr>
          <a:xfrm>
            <a:off x="1213340" y="2846563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Os seletores de ID começam com uma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cerquilhaou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famoso “jogo da velha” (#) e devem ser únicos em uma página.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32D1C70A-A410-CFE9-50CD-4BDFA1597810}"/>
              </a:ext>
            </a:extLst>
          </p:cNvPr>
          <p:cNvSpPr txBox="1"/>
          <p:nvPr/>
        </p:nvSpPr>
        <p:spPr>
          <a:xfrm>
            <a:off x="1213340" y="1862906"/>
            <a:ext cx="743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Seletores de ID: O Herói Único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3257501F-C690-3429-F237-7621EB732D74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SELETOR DE ID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7CFA06E8-E5E6-98CE-BC2C-BF435CF85D38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_conteudo">
            <a:extLst>
              <a:ext uri="{FF2B5EF4-FFF2-40B4-BE49-F238E27FC236}">
                <a16:creationId xmlns:a16="http://schemas.microsoft.com/office/drawing/2014/main" id="{6372E481-2D5D-2B8C-49AB-5E677E0A2035}"/>
              </a:ext>
            </a:extLst>
          </p:cNvPr>
          <p:cNvSpPr txBox="1"/>
          <p:nvPr/>
        </p:nvSpPr>
        <p:spPr>
          <a:xfrm>
            <a:off x="1095678" y="8469892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 elemento com o ID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main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terá uma borda vermelha, destacando-se como um líder entre os heróis.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7739E7-CBBE-5B59-F023-1E4A12CE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3677560"/>
            <a:ext cx="9601200" cy="5760720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06C4F7B-83A1-4F44-20FE-98069143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6D25A7D-D18C-2741-EDD9-E11C4CBC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6</a:t>
            </a:fld>
            <a:endParaRPr lang="pt-BR"/>
          </a:p>
        </p:txBody>
      </p:sp>
      <p:pic>
        <p:nvPicPr>
          <p:cNvPr id="13" name="Imagem 12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3CE79850-E4D3-30FD-8419-7D6C4C342B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18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AF57D-242C-AB54-5DD4-1BEF6EA5D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292EB41C-586C-D5FF-CD0A-0265A0087F2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3757FEB6-E254-49B5-DE65-474965BE04AD}"/>
              </a:ext>
            </a:extLst>
          </p:cNvPr>
          <p:cNvSpPr txBox="1"/>
          <p:nvPr/>
        </p:nvSpPr>
        <p:spPr>
          <a:xfrm>
            <a:off x="1862041" y="5290471"/>
            <a:ext cx="58771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POR CLASSE</a:t>
            </a:r>
          </a:p>
        </p:txBody>
      </p:sp>
      <p:sp>
        <p:nvSpPr>
          <p:cNvPr id="4" name="texto_numerico">
            <a:extLst>
              <a:ext uri="{FF2B5EF4-FFF2-40B4-BE49-F238E27FC236}">
                <a16:creationId xmlns:a16="http://schemas.microsoft.com/office/drawing/2014/main" id="{CA56FB28-6C87-57CE-E070-98269722FBD9}"/>
              </a:ext>
            </a:extLst>
          </p:cNvPr>
          <p:cNvSpPr txBox="1"/>
          <p:nvPr/>
        </p:nvSpPr>
        <p:spPr>
          <a:xfrm>
            <a:off x="2598110" y="916715"/>
            <a:ext cx="502188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ln>
                  <a:solidFill>
                    <a:srgbClr val="FDE159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03</a:t>
            </a:r>
            <a:endParaRPr lang="pt-BR" sz="41300" dirty="0">
              <a:ln>
                <a:solidFill>
                  <a:srgbClr val="FDE159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816BFBD8-E34C-7C70-6E53-C9AF9659DF20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nteudo">
            <a:extLst>
              <a:ext uri="{FF2B5EF4-FFF2-40B4-BE49-F238E27FC236}">
                <a16:creationId xmlns:a16="http://schemas.microsoft.com/office/drawing/2014/main" id="{444DD62D-83D8-DB93-1D51-E1EE1A7F9744}"/>
              </a:ext>
            </a:extLst>
          </p:cNvPr>
          <p:cNvSpPr txBox="1"/>
          <p:nvPr/>
        </p:nvSpPr>
        <p:spPr>
          <a:xfrm>
            <a:off x="1044942" y="8571206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Quando vários elementos precisam usar o mesmo visual, o seletor por classe entra em ação. Ideal para aplicar estilos em conjunto, como uniformes de um esquadrão de heróis.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A61255E-8726-15B2-125F-E087EA0B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382C086-786C-A455-FE62-216ADEE8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12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070BA-DE9D-2983-E4A3-273DD4B27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D6447035-36A5-0585-4B14-4DDAD3C3954C}"/>
              </a:ext>
            </a:extLst>
          </p:cNvPr>
          <p:cNvSpPr txBox="1"/>
          <p:nvPr/>
        </p:nvSpPr>
        <p:spPr>
          <a:xfrm>
            <a:off x="1213340" y="2846563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Os seletores de classe começam com um ponto (.) e permitem estilizar múltiplos elementos.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B7D16EA8-B4AC-E890-0118-D976E2B0359A}"/>
              </a:ext>
            </a:extLst>
          </p:cNvPr>
          <p:cNvSpPr txBox="1"/>
          <p:nvPr/>
        </p:nvSpPr>
        <p:spPr>
          <a:xfrm>
            <a:off x="1213340" y="1862906"/>
            <a:ext cx="743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Seletores de Classe: O Herói Disfarçado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E04C6811-6206-277E-956D-029BF94B3099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SELETORES DE CLASSE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D3C02588-B715-E8EE-70A2-36D8A3CDBDF6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_conteudo">
            <a:extLst>
              <a:ext uri="{FF2B5EF4-FFF2-40B4-BE49-F238E27FC236}">
                <a16:creationId xmlns:a16="http://schemas.microsoft.com/office/drawing/2014/main" id="{28CEBB13-F188-6855-DDEE-E23046AD7301}"/>
              </a:ext>
            </a:extLst>
          </p:cNvPr>
          <p:cNvSpPr txBox="1"/>
          <p:nvPr/>
        </p:nvSpPr>
        <p:spPr>
          <a:xfrm>
            <a:off x="1095678" y="9146934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Aqui, qualquer elemento com a classe hero receberá um fundo amarelo e um pouco de espaço ao redor, como um herói que brilha em sua armadura.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A62313-7D26-EE85-5500-CD78F2A0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3799"/>
            <a:ext cx="9601200" cy="576072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7A7F56-3F98-073A-8DCE-21463367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97B2AEB-7177-AA76-74DE-84FC347E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8</a:t>
            </a:fld>
            <a:endParaRPr lang="pt-BR"/>
          </a:p>
        </p:txBody>
      </p:sp>
      <p:pic>
        <p:nvPicPr>
          <p:cNvPr id="12" name="Imagem 1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AB0D2AAB-2F64-817C-CE34-D43E9E9F98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79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D061-2614-B1B0-C7D1-D013A8933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E01800A1-08FE-D322-F1D0-0862BA18181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91F91863-DEFE-D9D6-35B8-988CFB023245}"/>
              </a:ext>
            </a:extLst>
          </p:cNvPr>
          <p:cNvSpPr txBox="1"/>
          <p:nvPr/>
        </p:nvSpPr>
        <p:spPr>
          <a:xfrm>
            <a:off x="1862041" y="5290471"/>
            <a:ext cx="58771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DE ATRIBUTO</a:t>
            </a:r>
          </a:p>
        </p:txBody>
      </p:sp>
      <p:sp>
        <p:nvSpPr>
          <p:cNvPr id="4" name="texto_numerico">
            <a:extLst>
              <a:ext uri="{FF2B5EF4-FFF2-40B4-BE49-F238E27FC236}">
                <a16:creationId xmlns:a16="http://schemas.microsoft.com/office/drawing/2014/main" id="{DCC0DB62-6E7A-954E-B7B6-9D998B598339}"/>
              </a:ext>
            </a:extLst>
          </p:cNvPr>
          <p:cNvSpPr txBox="1"/>
          <p:nvPr/>
        </p:nvSpPr>
        <p:spPr>
          <a:xfrm>
            <a:off x="2598110" y="916715"/>
            <a:ext cx="502188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ln>
                  <a:solidFill>
                    <a:srgbClr val="FDE159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04</a:t>
            </a:r>
            <a:endParaRPr lang="pt-BR" sz="41300" dirty="0">
              <a:ln>
                <a:solidFill>
                  <a:srgbClr val="FDE159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E0556ED1-0554-F72A-C321-EA0B280DF113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nteudo">
            <a:extLst>
              <a:ext uri="{FF2B5EF4-FFF2-40B4-BE49-F238E27FC236}">
                <a16:creationId xmlns:a16="http://schemas.microsoft.com/office/drawing/2014/main" id="{D9BDADE3-E3C9-C2B8-4B1B-BE10CC8EBECF}"/>
              </a:ext>
            </a:extLst>
          </p:cNvPr>
          <p:cNvSpPr txBox="1"/>
          <p:nvPr/>
        </p:nvSpPr>
        <p:spPr>
          <a:xfrm>
            <a:off x="1044942" y="8571206"/>
            <a:ext cx="7438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 seletor por atributo escolhe elementos com base em suas características internas, como se analisasse suas habilidades ocultas. Perfeito para personalizar campos e botões específicos.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F7D1252-C7AA-B1F5-9F5F-077606F0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320ABE1-BF1A-C3B4-2123-0A5AA518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45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2962</TotalTime>
  <Words>877</Words>
  <Application>Microsoft Office PowerPoint</Application>
  <PresentationFormat>Papel A3 (297 x 420 mm)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Calibri Light</vt:lpstr>
      <vt:lpstr>Impact</vt:lpstr>
      <vt:lpstr>Super squad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VERSO - Guerra dos seletores</dc:title>
  <dc:subject>CSS</dc:subject>
  <dc:creator>wakesson santos</dc:creator>
  <cp:lastModifiedBy>wakesson santos</cp:lastModifiedBy>
  <cp:revision>7</cp:revision>
  <dcterms:created xsi:type="dcterms:W3CDTF">2025-07-13T01:01:06Z</dcterms:created>
  <dcterms:modified xsi:type="dcterms:W3CDTF">2025-07-17T23:54:48Z</dcterms:modified>
  <cp:category>E-BOOK</cp:category>
</cp:coreProperties>
</file>