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61" r:id="rId3"/>
    <p:sldId id="260" r:id="rId4"/>
    <p:sldId id="263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A990"/>
    <a:srgbClr val="AD8F7C"/>
    <a:srgbClr val="D2BCA2"/>
    <a:srgbClr val="E5DECF"/>
    <a:srgbClr val="2F656F"/>
    <a:srgbClr val="E4E6E5"/>
    <a:srgbClr val="00B0B8"/>
    <a:srgbClr val="77A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 snapToObjects="1">
      <p:cViewPr>
        <p:scale>
          <a:sx n="134" d="100"/>
          <a:sy n="134" d="100"/>
        </p:scale>
        <p:origin x="1864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B80D-21CD-2D4C-B1A1-BC3072B5B4E1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2E98-F59D-8940-A096-667EDB648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29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B80D-21CD-2D4C-B1A1-BC3072B5B4E1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2E98-F59D-8940-A096-667EDB648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46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B80D-21CD-2D4C-B1A1-BC3072B5B4E1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2E98-F59D-8940-A096-667EDB648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28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B80D-21CD-2D4C-B1A1-BC3072B5B4E1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2E98-F59D-8940-A096-667EDB648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98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B80D-21CD-2D4C-B1A1-BC3072B5B4E1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2E98-F59D-8940-A096-667EDB648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36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B80D-21CD-2D4C-B1A1-BC3072B5B4E1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2E98-F59D-8940-A096-667EDB648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B80D-21CD-2D4C-B1A1-BC3072B5B4E1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2E98-F59D-8940-A096-667EDB648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40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B80D-21CD-2D4C-B1A1-BC3072B5B4E1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2E98-F59D-8940-A096-667EDB648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87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B80D-21CD-2D4C-B1A1-BC3072B5B4E1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2E98-F59D-8940-A096-667EDB648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50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B80D-21CD-2D4C-B1A1-BC3072B5B4E1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2E98-F59D-8940-A096-667EDB648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0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B80D-21CD-2D4C-B1A1-BC3072B5B4E1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22E98-F59D-8940-A096-667EDB648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17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B80D-21CD-2D4C-B1A1-BC3072B5B4E1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22E98-F59D-8940-A096-667EDB648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32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237F5C8-4D8E-3C4D-B6F5-A50F3DEA6836}"/>
              </a:ext>
            </a:extLst>
          </p:cNvPr>
          <p:cNvGrpSpPr/>
          <p:nvPr/>
        </p:nvGrpSpPr>
        <p:grpSpPr>
          <a:xfrm>
            <a:off x="831850" y="1298575"/>
            <a:ext cx="7480300" cy="2546349"/>
            <a:chOff x="0" y="0"/>
            <a:chExt cx="9144000" cy="51435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DD03567C-3D86-AA41-B805-188F232F13B2}"/>
                </a:ext>
              </a:extLst>
            </p:cNvPr>
            <p:cNvSpPr/>
            <p:nvPr/>
          </p:nvSpPr>
          <p:spPr>
            <a:xfrm>
              <a:off x="0" y="0"/>
              <a:ext cx="1524000" cy="5143500"/>
            </a:xfrm>
            <a:prstGeom prst="rect">
              <a:avLst/>
            </a:prstGeom>
            <a:solidFill>
              <a:srgbClr val="2F65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1930457-459B-204B-81A5-ED271A4978A7}"/>
                </a:ext>
              </a:extLst>
            </p:cNvPr>
            <p:cNvSpPr/>
            <p:nvPr/>
          </p:nvSpPr>
          <p:spPr>
            <a:xfrm>
              <a:off x="1524000" y="0"/>
              <a:ext cx="1524000" cy="5143500"/>
            </a:xfrm>
            <a:prstGeom prst="rect">
              <a:avLst/>
            </a:prstGeom>
            <a:solidFill>
              <a:srgbClr val="00B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8B5F9BE-3779-4246-ABA8-FEDEE6DF0B1A}"/>
                </a:ext>
              </a:extLst>
            </p:cNvPr>
            <p:cNvSpPr/>
            <p:nvPr/>
          </p:nvSpPr>
          <p:spPr>
            <a:xfrm>
              <a:off x="3048000" y="0"/>
              <a:ext cx="1524000" cy="5143500"/>
            </a:xfrm>
            <a:prstGeom prst="rect">
              <a:avLst/>
            </a:prstGeom>
            <a:solidFill>
              <a:srgbClr val="E4E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9BE8B34-4C0C-324F-B077-98AE3C17AFB4}"/>
                </a:ext>
              </a:extLst>
            </p:cNvPr>
            <p:cNvSpPr/>
            <p:nvPr/>
          </p:nvSpPr>
          <p:spPr>
            <a:xfrm>
              <a:off x="4572000" y="0"/>
              <a:ext cx="1524000" cy="5143500"/>
            </a:xfrm>
            <a:prstGeom prst="rect">
              <a:avLst/>
            </a:prstGeom>
            <a:solidFill>
              <a:srgbClr val="E5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DA6229D-3087-7240-B723-A39DE5719476}"/>
                </a:ext>
              </a:extLst>
            </p:cNvPr>
            <p:cNvSpPr/>
            <p:nvPr/>
          </p:nvSpPr>
          <p:spPr>
            <a:xfrm>
              <a:off x="6096000" y="0"/>
              <a:ext cx="1524000" cy="5143500"/>
            </a:xfrm>
            <a:prstGeom prst="rect">
              <a:avLst/>
            </a:prstGeom>
            <a:solidFill>
              <a:srgbClr val="D2BC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5942915-8A60-EE49-9CF3-483B3FD4CE7B}"/>
                </a:ext>
              </a:extLst>
            </p:cNvPr>
            <p:cNvSpPr/>
            <p:nvPr/>
          </p:nvSpPr>
          <p:spPr>
            <a:xfrm>
              <a:off x="7620000" y="0"/>
              <a:ext cx="1524000" cy="5143500"/>
            </a:xfrm>
            <a:prstGeom prst="rect">
              <a:avLst/>
            </a:prstGeom>
            <a:solidFill>
              <a:srgbClr val="CCA9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EF1D273-F188-E143-A8C8-98AA736ED9CB}"/>
              </a:ext>
            </a:extLst>
          </p:cNvPr>
          <p:cNvSpPr txBox="1"/>
          <p:nvPr/>
        </p:nvSpPr>
        <p:spPr>
          <a:xfrm>
            <a:off x="3222912" y="564295"/>
            <a:ext cx="2698176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ja-JP" altLang="en-US" sz="2800">
                <a:solidFill>
                  <a:srgbClr val="2F656F"/>
                </a:solidFill>
                <a:ea typeface="Hiragino Kaku Gothic Std W8" panose="020B0800000000000000" pitchFamily="34" charset="-128"/>
              </a:rPr>
              <a:t>カラーパレット</a:t>
            </a:r>
            <a:endParaRPr lang="ja-JP" altLang="en-US" sz="2800">
              <a:solidFill>
                <a:srgbClr val="2F656F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646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屋内, 画面, ノートパソコン, 座る が含まれている画像&#10;&#10;自動的に生成された説明">
            <a:extLst>
              <a:ext uri="{FF2B5EF4-FFF2-40B4-BE49-F238E27FC236}">
                <a16:creationId xmlns:a16="http://schemas.microsoft.com/office/drawing/2014/main" id="{735D1764-8962-3143-84E5-FCAAE70E2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44" y="521293"/>
            <a:ext cx="7290512" cy="4100913"/>
          </a:xfrm>
          <a:prstGeom prst="rect">
            <a:avLst/>
          </a:prstGeom>
        </p:spPr>
      </p:pic>
      <p:sp>
        <p:nvSpPr>
          <p:cNvPr id="7" name="円/楕円 6">
            <a:extLst>
              <a:ext uri="{FF2B5EF4-FFF2-40B4-BE49-F238E27FC236}">
                <a16:creationId xmlns:a16="http://schemas.microsoft.com/office/drawing/2014/main" id="{069F5C03-52D7-7A48-93E5-82A1BD7D2523}"/>
              </a:ext>
            </a:extLst>
          </p:cNvPr>
          <p:cNvSpPr/>
          <p:nvPr/>
        </p:nvSpPr>
        <p:spPr>
          <a:xfrm>
            <a:off x="5797921" y="1011513"/>
            <a:ext cx="110067" cy="1100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2F6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2F656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C412352-7DB9-784C-81DB-FDEAE3D1F8F0}"/>
                  </a:ext>
                </a:extLst>
              </p:cNvPr>
              <p:cNvSpPr txBox="1"/>
              <p:nvPr/>
            </p:nvSpPr>
            <p:spPr>
              <a:xfrm>
                <a:off x="5993067" y="866490"/>
                <a:ext cx="1673856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1" i="1" smtClean="0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𝑷</m:t>
                      </m:r>
                      <m:r>
                        <a:rPr lang="en-US" altLang="ja-JP" sz="2000" i="1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=(</m:t>
                      </m:r>
                      <m:r>
                        <a:rPr lang="en-US" altLang="ja-JP" sz="2000" i="1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𝑋</m:t>
                      </m:r>
                      <m:r>
                        <a:rPr lang="en-US" altLang="ja-JP" sz="2000" i="1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,</m:t>
                      </m:r>
                      <m:r>
                        <a:rPr lang="en-US" altLang="ja-JP" sz="2000" i="1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𝑌</m:t>
                      </m:r>
                      <m:r>
                        <a:rPr lang="en-US" altLang="ja-JP" sz="2000" i="1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,</m:t>
                      </m:r>
                      <m:r>
                        <a:rPr lang="en-US" altLang="ja-JP" sz="2000" i="1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𝑍</m:t>
                      </m:r>
                      <m:r>
                        <a:rPr lang="en-US" altLang="ja-JP" sz="2000" i="1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)</m:t>
                      </m:r>
                    </m:oMath>
                  </m:oMathPara>
                </a14:m>
                <a:endParaRPr lang="ja-JP" altLang="en-US" sz="2000">
                  <a:solidFill>
                    <a:srgbClr val="2F656F"/>
                  </a:solidFill>
                  <a:latin typeface="Hiragino Kaku Gothic Std W8" panose="020B0800000000000000" pitchFamily="34" charset="-128"/>
                  <a:ea typeface="Hiragino Kaku Gothic Std W8" panose="020B0800000000000000" pitchFamily="34" charset="-128"/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C412352-7DB9-784C-81DB-FDEAE3D1F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67" y="866490"/>
                <a:ext cx="1673856" cy="400110"/>
              </a:xfrm>
              <a:prstGeom prst="rect">
                <a:avLst/>
              </a:prstGeom>
              <a:blipFill>
                <a:blip r:embed="rId3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4285356-9754-1D43-A0F5-F6917329CF4C}"/>
                  </a:ext>
                </a:extLst>
              </p:cNvPr>
              <p:cNvSpPr txBox="1"/>
              <p:nvPr/>
            </p:nvSpPr>
            <p:spPr>
              <a:xfrm>
                <a:off x="732001" y="2764537"/>
                <a:ext cx="433196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𝐶</m:t>
                      </m:r>
                    </m:oMath>
                  </m:oMathPara>
                </a14:m>
                <a:endParaRPr lang="ja-JP" altLang="en-US" sz="2000">
                  <a:solidFill>
                    <a:srgbClr val="2F656F"/>
                  </a:solidFill>
                  <a:latin typeface="Hiragino Kaku Gothic Std W8" panose="020B0800000000000000" pitchFamily="34" charset="-128"/>
                  <a:ea typeface="Hiragino Kaku Gothic Std W8" panose="020B0800000000000000" pitchFamily="34" charset="-128"/>
                </a:endParaRP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4285356-9754-1D43-A0F5-F6917329C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01" y="2764537"/>
                <a:ext cx="43319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C17B661-2D3E-6E47-A7E1-BEC917D059BF}"/>
                  </a:ext>
                </a:extLst>
              </p:cNvPr>
              <p:cNvSpPr txBox="1"/>
              <p:nvPr/>
            </p:nvSpPr>
            <p:spPr>
              <a:xfrm>
                <a:off x="6208682" y="4293479"/>
                <a:ext cx="48763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𝐶</m:t>
                      </m:r>
                      <m:r>
                        <a:rPr lang="en-US" altLang="ja-JP" sz="2000" b="1" i="1" smtClean="0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′</m:t>
                      </m:r>
                    </m:oMath>
                  </m:oMathPara>
                </a14:m>
                <a:endParaRPr lang="ja-JP" altLang="en-US" sz="2000">
                  <a:solidFill>
                    <a:srgbClr val="2F656F"/>
                  </a:solidFill>
                  <a:latin typeface="Hiragino Kaku Gothic Std W8" panose="020B0800000000000000" pitchFamily="34" charset="-128"/>
                  <a:ea typeface="Hiragino Kaku Gothic Std W8" panose="020B0800000000000000" pitchFamily="34" charset="-128"/>
                </a:endParaRP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C17B661-2D3E-6E47-A7E1-BEC917D05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682" y="4293479"/>
                <a:ext cx="48763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41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575F6CD8-2C0C-2349-86BD-5934F4AB6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44" y="521292"/>
            <a:ext cx="7290512" cy="4100913"/>
          </a:xfrm>
          <a:prstGeom prst="rect">
            <a:avLst/>
          </a:prstGeom>
        </p:spPr>
      </p:pic>
      <p:sp>
        <p:nvSpPr>
          <p:cNvPr id="10" name="円/楕円 9">
            <a:extLst>
              <a:ext uri="{FF2B5EF4-FFF2-40B4-BE49-F238E27FC236}">
                <a16:creationId xmlns:a16="http://schemas.microsoft.com/office/drawing/2014/main" id="{D00B6F93-1A2B-0343-AD13-DD43C954B355}"/>
              </a:ext>
            </a:extLst>
          </p:cNvPr>
          <p:cNvSpPr/>
          <p:nvPr/>
        </p:nvSpPr>
        <p:spPr>
          <a:xfrm>
            <a:off x="5797921" y="1011513"/>
            <a:ext cx="110067" cy="1100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2F6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CA990"/>
              </a:solidFill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DDCD858D-839A-6745-A60B-39647956D56A}"/>
              </a:ext>
            </a:extLst>
          </p:cNvPr>
          <p:cNvSpPr/>
          <p:nvPr/>
        </p:nvSpPr>
        <p:spPr>
          <a:xfrm>
            <a:off x="6103931" y="2874180"/>
            <a:ext cx="110067" cy="1100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2F6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CA990"/>
              </a:solidFill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26C6AACC-EC44-0345-807D-7B892E993D00}"/>
              </a:ext>
            </a:extLst>
          </p:cNvPr>
          <p:cNvSpPr/>
          <p:nvPr/>
        </p:nvSpPr>
        <p:spPr>
          <a:xfrm>
            <a:off x="2751132" y="2129116"/>
            <a:ext cx="110067" cy="1100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2F6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CA990"/>
              </a:solidFill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CFE9EED7-9E9C-9D47-8786-7691E3F1B8AC}"/>
              </a:ext>
            </a:extLst>
          </p:cNvPr>
          <p:cNvSpPr/>
          <p:nvPr/>
        </p:nvSpPr>
        <p:spPr>
          <a:xfrm>
            <a:off x="1055130" y="2748692"/>
            <a:ext cx="110067" cy="1100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2F6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CA990"/>
              </a:solidFill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5543647A-DDDF-BC40-BA4D-4D8E14F18209}"/>
              </a:ext>
            </a:extLst>
          </p:cNvPr>
          <p:cNvSpPr/>
          <p:nvPr/>
        </p:nvSpPr>
        <p:spPr>
          <a:xfrm>
            <a:off x="6329863" y="4171092"/>
            <a:ext cx="110067" cy="1100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2F6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CA99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F60D8FC-C278-FE43-9B29-7EE7C764ACB4}"/>
                  </a:ext>
                </a:extLst>
              </p:cNvPr>
              <p:cNvSpPr txBox="1"/>
              <p:nvPr/>
            </p:nvSpPr>
            <p:spPr>
              <a:xfrm>
                <a:off x="5993067" y="866490"/>
                <a:ext cx="1673856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1" i="1" smtClean="0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𝑷</m:t>
                      </m:r>
                      <m:r>
                        <a:rPr lang="en-US" altLang="ja-JP" sz="2000" i="1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=(</m:t>
                      </m:r>
                      <m:r>
                        <a:rPr lang="en-US" altLang="ja-JP" sz="2000" i="1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𝑋</m:t>
                      </m:r>
                      <m:r>
                        <a:rPr lang="en-US" altLang="ja-JP" sz="2000" i="1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,</m:t>
                      </m:r>
                      <m:r>
                        <a:rPr lang="en-US" altLang="ja-JP" sz="2000" i="1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𝑌</m:t>
                      </m:r>
                      <m:r>
                        <a:rPr lang="en-US" altLang="ja-JP" sz="2000" i="1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,</m:t>
                      </m:r>
                      <m:r>
                        <a:rPr lang="en-US" altLang="ja-JP" sz="2000" i="1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𝑍</m:t>
                      </m:r>
                      <m:r>
                        <a:rPr lang="en-US" altLang="ja-JP" sz="2000" i="1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)</m:t>
                      </m:r>
                    </m:oMath>
                  </m:oMathPara>
                </a14:m>
                <a:endParaRPr lang="ja-JP" altLang="en-US" sz="2000">
                  <a:solidFill>
                    <a:srgbClr val="2F656F"/>
                  </a:solidFill>
                  <a:latin typeface="Hiragino Kaku Gothic Std W8" panose="020B0800000000000000" pitchFamily="34" charset="-128"/>
                  <a:ea typeface="Hiragino Kaku Gothic Std W8" panose="020B0800000000000000" pitchFamily="34" charset="-128"/>
                </a:endParaRPr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F60D8FC-C278-FE43-9B29-7EE7C764A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67" y="866490"/>
                <a:ext cx="1673856" cy="400110"/>
              </a:xfrm>
              <a:prstGeom prst="rect">
                <a:avLst/>
              </a:prstGeom>
              <a:blipFill>
                <a:blip r:embed="rId3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91FC025-3790-AE4F-A78F-B3DA4B764507}"/>
                  </a:ext>
                </a:extLst>
              </p:cNvPr>
              <p:cNvSpPr txBox="1"/>
              <p:nvPr/>
            </p:nvSpPr>
            <p:spPr>
              <a:xfrm>
                <a:off x="732001" y="2764537"/>
                <a:ext cx="433196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𝐶</m:t>
                      </m:r>
                    </m:oMath>
                  </m:oMathPara>
                </a14:m>
                <a:endParaRPr lang="ja-JP" altLang="en-US" sz="2000">
                  <a:solidFill>
                    <a:srgbClr val="2F656F"/>
                  </a:solidFill>
                  <a:latin typeface="Hiragino Kaku Gothic Std W8" panose="020B0800000000000000" pitchFamily="34" charset="-128"/>
                  <a:ea typeface="Hiragino Kaku Gothic Std W8" panose="020B0800000000000000" pitchFamily="34" charset="-128"/>
                </a:endParaRP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91FC025-3790-AE4F-A78F-B3DA4B764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01" y="2764537"/>
                <a:ext cx="43319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670F118-03C9-114A-BAEB-D5AC647EDBB6}"/>
                  </a:ext>
                </a:extLst>
              </p:cNvPr>
              <p:cNvSpPr txBox="1"/>
              <p:nvPr/>
            </p:nvSpPr>
            <p:spPr>
              <a:xfrm>
                <a:off x="6208682" y="4293479"/>
                <a:ext cx="48763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𝐶</m:t>
                      </m:r>
                      <m:r>
                        <a:rPr lang="en-US" altLang="ja-JP" sz="2000" b="1" i="1" smtClean="0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′</m:t>
                      </m:r>
                    </m:oMath>
                  </m:oMathPara>
                </a14:m>
                <a:endParaRPr lang="ja-JP" altLang="en-US" sz="2000">
                  <a:solidFill>
                    <a:srgbClr val="2F656F"/>
                  </a:solidFill>
                  <a:latin typeface="Hiragino Kaku Gothic Std W8" panose="020B0800000000000000" pitchFamily="34" charset="-128"/>
                  <a:ea typeface="Hiragino Kaku Gothic Std W8" panose="020B0800000000000000" pitchFamily="34" charset="-128"/>
                </a:endParaRPr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670F118-03C9-114A-BAEB-D5AC647E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682" y="4293479"/>
                <a:ext cx="48763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4B9B9A42-6C05-0C4A-94E3-643380C9F4D6}"/>
                  </a:ext>
                </a:extLst>
              </p:cNvPr>
              <p:cNvSpPr/>
              <p:nvPr/>
            </p:nvSpPr>
            <p:spPr>
              <a:xfrm>
                <a:off x="6131696" y="2430951"/>
                <a:ext cx="4635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1" smtClean="0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𝒒</m:t>
                      </m:r>
                      <m:r>
                        <a:rPr lang="en-US" altLang="ja-JP" sz="2000" b="0" i="1" smtClean="0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′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4B9B9A42-6C05-0C4A-94E3-643380C9F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696" y="2430951"/>
                <a:ext cx="463588" cy="400110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D64F61E4-8C40-5F41-B3BB-BE9A3D25CADE}"/>
                  </a:ext>
                </a:extLst>
              </p:cNvPr>
              <p:cNvSpPr/>
              <p:nvPr/>
            </p:nvSpPr>
            <p:spPr>
              <a:xfrm>
                <a:off x="2473208" y="1657622"/>
                <a:ext cx="3978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1" smtClean="0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𝒒</m:t>
                      </m:r>
                    </m:oMath>
                  </m:oMathPara>
                </a14:m>
                <a:endParaRPr lang="ja-JP" altLang="en-US" sz="2000" b="1"/>
              </a:p>
            </p:txBody>
          </p:sp>
        </mc:Choice>
        <mc:Fallback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D64F61E4-8C40-5F41-B3BB-BE9A3D25C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208" y="1657622"/>
                <a:ext cx="397866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78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575F6CD8-2C0C-2349-86BD-5934F4AB6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44" y="521292"/>
            <a:ext cx="7290512" cy="4100913"/>
          </a:xfrm>
          <a:prstGeom prst="rect">
            <a:avLst/>
          </a:prstGeom>
        </p:spPr>
      </p:pic>
      <p:sp>
        <p:nvSpPr>
          <p:cNvPr id="11" name="円/楕円 10">
            <a:extLst>
              <a:ext uri="{FF2B5EF4-FFF2-40B4-BE49-F238E27FC236}">
                <a16:creationId xmlns:a16="http://schemas.microsoft.com/office/drawing/2014/main" id="{DDCD858D-839A-6745-A60B-39647956D56A}"/>
              </a:ext>
            </a:extLst>
          </p:cNvPr>
          <p:cNvSpPr/>
          <p:nvPr/>
        </p:nvSpPr>
        <p:spPr>
          <a:xfrm>
            <a:off x="6103931" y="2874180"/>
            <a:ext cx="110067" cy="1100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2F6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CA990"/>
              </a:solidFill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26C6AACC-EC44-0345-807D-7B892E993D00}"/>
              </a:ext>
            </a:extLst>
          </p:cNvPr>
          <p:cNvSpPr/>
          <p:nvPr/>
        </p:nvSpPr>
        <p:spPr>
          <a:xfrm>
            <a:off x="2751132" y="2129116"/>
            <a:ext cx="110067" cy="1100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2F6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CA990"/>
              </a:solidFill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CFE9EED7-9E9C-9D47-8786-7691E3F1B8AC}"/>
              </a:ext>
            </a:extLst>
          </p:cNvPr>
          <p:cNvSpPr/>
          <p:nvPr/>
        </p:nvSpPr>
        <p:spPr>
          <a:xfrm>
            <a:off x="1055130" y="2748692"/>
            <a:ext cx="110067" cy="1100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2F6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CA990"/>
              </a:solidFill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5543647A-DDDF-BC40-BA4D-4D8E14F18209}"/>
              </a:ext>
            </a:extLst>
          </p:cNvPr>
          <p:cNvSpPr/>
          <p:nvPr/>
        </p:nvSpPr>
        <p:spPr>
          <a:xfrm>
            <a:off x="6329863" y="4171092"/>
            <a:ext cx="110067" cy="1100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2F65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CA99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8C9541D0-5789-E043-A301-C258734E3DF9}"/>
                  </a:ext>
                </a:extLst>
              </p:cNvPr>
              <p:cNvSpPr/>
              <p:nvPr/>
            </p:nvSpPr>
            <p:spPr>
              <a:xfrm>
                <a:off x="6131696" y="2430951"/>
                <a:ext cx="4635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1" smtClean="0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𝒒</m:t>
                      </m:r>
                      <m:r>
                        <a:rPr lang="en-US" altLang="ja-JP" sz="2000" b="0" i="1" smtClean="0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′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8C9541D0-5789-E043-A301-C258734E3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696" y="2430951"/>
                <a:ext cx="463588" cy="400110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66A4C748-C01E-7E45-86E7-60AF8040270A}"/>
                  </a:ext>
                </a:extLst>
              </p:cNvPr>
              <p:cNvSpPr/>
              <p:nvPr/>
            </p:nvSpPr>
            <p:spPr>
              <a:xfrm>
                <a:off x="2473208" y="1657622"/>
                <a:ext cx="3978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1" smtClean="0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𝒒</m:t>
                      </m:r>
                    </m:oMath>
                  </m:oMathPara>
                </a14:m>
                <a:endParaRPr lang="ja-JP" altLang="en-US" sz="2000" b="1"/>
              </a:p>
            </p:txBody>
          </p:sp>
        </mc:Choice>
        <mc:Fallback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66A4C748-C01E-7E45-86E7-60AF80402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208" y="1657622"/>
                <a:ext cx="397866" cy="4001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91FC025-3790-AE4F-A78F-B3DA4B764507}"/>
                  </a:ext>
                </a:extLst>
              </p:cNvPr>
              <p:cNvSpPr txBox="1"/>
              <p:nvPr/>
            </p:nvSpPr>
            <p:spPr>
              <a:xfrm>
                <a:off x="732001" y="2764537"/>
                <a:ext cx="433196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𝐶</m:t>
                      </m:r>
                    </m:oMath>
                  </m:oMathPara>
                </a14:m>
                <a:endParaRPr lang="ja-JP" altLang="en-US" sz="2000">
                  <a:solidFill>
                    <a:srgbClr val="2F656F"/>
                  </a:solidFill>
                  <a:latin typeface="Hiragino Kaku Gothic Std W8" panose="020B0800000000000000" pitchFamily="34" charset="-128"/>
                  <a:ea typeface="Hiragino Kaku Gothic Std W8" panose="020B0800000000000000" pitchFamily="34" charset="-128"/>
                </a:endParaRP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91FC025-3790-AE4F-A78F-B3DA4B764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01" y="2764537"/>
                <a:ext cx="43319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670F118-03C9-114A-BAEB-D5AC647EDBB6}"/>
                  </a:ext>
                </a:extLst>
              </p:cNvPr>
              <p:cNvSpPr txBox="1"/>
              <p:nvPr/>
            </p:nvSpPr>
            <p:spPr>
              <a:xfrm>
                <a:off x="6208682" y="4293479"/>
                <a:ext cx="48763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𝐶</m:t>
                      </m:r>
                      <m:r>
                        <a:rPr lang="en-US" altLang="ja-JP" sz="2000" b="1" i="1" smtClean="0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′</m:t>
                      </m:r>
                    </m:oMath>
                  </m:oMathPara>
                </a14:m>
                <a:endParaRPr lang="ja-JP" altLang="en-US" sz="2000">
                  <a:solidFill>
                    <a:srgbClr val="2F656F"/>
                  </a:solidFill>
                  <a:latin typeface="Hiragino Kaku Gothic Std W8" panose="020B0800000000000000" pitchFamily="34" charset="-128"/>
                  <a:ea typeface="Hiragino Kaku Gothic Std W8" panose="020B0800000000000000" pitchFamily="34" charset="-128"/>
                </a:endParaRPr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670F118-03C9-114A-BAEB-D5AC647E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682" y="4293479"/>
                <a:ext cx="48763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64D5BC3-0D5F-AD4F-BC88-E4DA969FDA1A}"/>
              </a:ext>
            </a:extLst>
          </p:cNvPr>
          <p:cNvCxnSpPr>
            <a:cxnSpLocks/>
          </p:cNvCxnSpPr>
          <p:nvPr/>
        </p:nvCxnSpPr>
        <p:spPr>
          <a:xfrm>
            <a:off x="1108865" y="2805263"/>
            <a:ext cx="5275385" cy="1419182"/>
          </a:xfrm>
          <a:prstGeom prst="straightConnector1">
            <a:avLst/>
          </a:prstGeom>
          <a:ln w="76200" cap="rnd">
            <a:solidFill>
              <a:srgbClr val="CCA99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BD04B80-5747-DE4D-8E83-D3B5434713DE}"/>
              </a:ext>
            </a:extLst>
          </p:cNvPr>
          <p:cNvCxnSpPr>
            <a:cxnSpLocks/>
          </p:cNvCxnSpPr>
          <p:nvPr/>
        </p:nvCxnSpPr>
        <p:spPr>
          <a:xfrm flipH="1" flipV="1">
            <a:off x="876009" y="1560064"/>
            <a:ext cx="232856" cy="1245199"/>
          </a:xfrm>
          <a:prstGeom prst="straightConnector1">
            <a:avLst/>
          </a:prstGeom>
          <a:ln w="76200" cap="rnd">
            <a:solidFill>
              <a:srgbClr val="CCA99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AFE8173-D2DB-874A-9BD7-5C9916C02196}"/>
              </a:ext>
            </a:extLst>
          </p:cNvPr>
          <p:cNvCxnSpPr>
            <a:cxnSpLocks/>
          </p:cNvCxnSpPr>
          <p:nvPr/>
        </p:nvCxnSpPr>
        <p:spPr>
          <a:xfrm flipH="1" flipV="1">
            <a:off x="6159500" y="2927350"/>
            <a:ext cx="225712" cy="1298058"/>
          </a:xfrm>
          <a:prstGeom prst="straightConnector1">
            <a:avLst/>
          </a:prstGeom>
          <a:ln w="76200" cap="rnd">
            <a:solidFill>
              <a:srgbClr val="CCA99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65DC46B1-D342-724C-A30D-BABB3E315F73}"/>
                  </a:ext>
                </a:extLst>
              </p:cNvPr>
              <p:cNvSpPr/>
              <p:nvPr/>
            </p:nvSpPr>
            <p:spPr>
              <a:xfrm>
                <a:off x="6272921" y="3281029"/>
                <a:ext cx="6415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1" smtClean="0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𝑹𝒒</m:t>
                      </m:r>
                      <m:r>
                        <a:rPr lang="en-US" altLang="ja-JP" sz="2000" b="0" i="1" smtClean="0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′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65DC46B1-D342-724C-A30D-BABB3E315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21" y="3281029"/>
                <a:ext cx="641522" cy="400110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C434E1FC-1B4E-D746-9E9F-E38D7598E8BF}"/>
                  </a:ext>
                </a:extLst>
              </p:cNvPr>
              <p:cNvSpPr/>
              <p:nvPr/>
            </p:nvSpPr>
            <p:spPr>
              <a:xfrm>
                <a:off x="3591745" y="3510574"/>
                <a:ext cx="3497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1" smtClean="0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𝒕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C434E1FC-1B4E-D746-9E9F-E38D7598E8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45" y="3510574"/>
                <a:ext cx="34977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弧 20">
            <a:extLst>
              <a:ext uri="{FF2B5EF4-FFF2-40B4-BE49-F238E27FC236}">
                <a16:creationId xmlns:a16="http://schemas.microsoft.com/office/drawing/2014/main" id="{D6E2D636-8116-4A45-8CB1-5082B362561C}"/>
              </a:ext>
            </a:extLst>
          </p:cNvPr>
          <p:cNvSpPr/>
          <p:nvPr/>
        </p:nvSpPr>
        <p:spPr>
          <a:xfrm rot="911509">
            <a:off x="553950" y="1500522"/>
            <a:ext cx="6775141" cy="2568565"/>
          </a:xfrm>
          <a:prstGeom prst="arc">
            <a:avLst>
              <a:gd name="adj1" fmla="val 1358354"/>
              <a:gd name="adj2" fmla="val 9546249"/>
            </a:avLst>
          </a:prstGeom>
          <a:ln w="76200" cap="rnd">
            <a:solidFill>
              <a:srgbClr val="CCA990"/>
            </a:solidFill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E9DE57D-A55C-7D43-9C67-DC4029CFA636}"/>
                  </a:ext>
                </a:extLst>
              </p:cNvPr>
              <p:cNvSpPr/>
              <p:nvPr/>
            </p:nvSpPr>
            <p:spPr>
              <a:xfrm>
                <a:off x="3414172" y="4057732"/>
                <a:ext cx="4203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1" smtClean="0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𝑹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E9DE57D-A55C-7D43-9C67-DC4029CFA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172" y="4057732"/>
                <a:ext cx="42030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6121AAC1-1BF5-334A-9160-602DCA8EEC97}"/>
                  </a:ext>
                </a:extLst>
              </p:cNvPr>
              <p:cNvSpPr/>
              <p:nvPr/>
            </p:nvSpPr>
            <p:spPr>
              <a:xfrm>
                <a:off x="389970" y="1128425"/>
                <a:ext cx="9316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1" smtClean="0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𝒕</m:t>
                      </m:r>
                      <m:r>
                        <a:rPr lang="en-US" altLang="ja-JP" sz="2000" b="0" i="1" smtClean="0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×</m:t>
                      </m:r>
                      <m:r>
                        <a:rPr lang="en-US" altLang="ja-JP" sz="2000" b="1" i="1" smtClean="0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𝑹𝒒</m:t>
                      </m:r>
                      <m:r>
                        <a:rPr lang="en-US" altLang="ja-JP" sz="2000" b="1" i="1" smtClean="0">
                          <a:solidFill>
                            <a:srgbClr val="2F656F"/>
                          </a:solidFill>
                          <a:latin typeface="Cambria Math" panose="02040503050406030204" pitchFamily="18" charset="0"/>
                          <a:ea typeface="Hiragino Kaku Gothic Std W8" panose="020B0800000000000000" pitchFamily="34" charset="-128"/>
                        </a:rPr>
                        <m:t>′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6121AAC1-1BF5-334A-9160-602DCA8EE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70" y="1128425"/>
                <a:ext cx="931665" cy="400110"/>
              </a:xfrm>
              <a:prstGeom prst="rect">
                <a:avLst/>
              </a:prstGeom>
              <a:blipFill>
                <a:blip r:embed="rId1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D6693CD-6E69-254B-A746-09B29A37CFBC}"/>
              </a:ext>
            </a:extLst>
          </p:cNvPr>
          <p:cNvCxnSpPr>
            <a:cxnSpLocks/>
          </p:cNvCxnSpPr>
          <p:nvPr/>
        </p:nvCxnSpPr>
        <p:spPr>
          <a:xfrm flipH="1" flipV="1">
            <a:off x="1244600" y="2571748"/>
            <a:ext cx="25788" cy="160982"/>
          </a:xfrm>
          <a:prstGeom prst="straightConnector1">
            <a:avLst/>
          </a:prstGeom>
          <a:ln w="38100" cap="rnd">
            <a:solidFill>
              <a:srgbClr val="CCA990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EE052503-1325-3049-96B6-A827AC405D5D}"/>
              </a:ext>
            </a:extLst>
          </p:cNvPr>
          <p:cNvCxnSpPr>
            <a:cxnSpLocks/>
          </p:cNvCxnSpPr>
          <p:nvPr/>
        </p:nvCxnSpPr>
        <p:spPr>
          <a:xfrm flipV="1">
            <a:off x="1085850" y="2569240"/>
            <a:ext cx="158750" cy="62835"/>
          </a:xfrm>
          <a:prstGeom prst="straightConnector1">
            <a:avLst/>
          </a:prstGeom>
          <a:ln w="38100" cap="rnd">
            <a:solidFill>
              <a:srgbClr val="CCA990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95D5ADC0-5D69-4746-B356-6F5CC9AC28A8}"/>
              </a:ext>
            </a:extLst>
          </p:cNvPr>
          <p:cNvCxnSpPr>
            <a:cxnSpLocks/>
          </p:cNvCxnSpPr>
          <p:nvPr/>
        </p:nvCxnSpPr>
        <p:spPr>
          <a:xfrm flipV="1">
            <a:off x="1111260" y="2180804"/>
            <a:ext cx="1700722" cy="626967"/>
          </a:xfrm>
          <a:prstGeom prst="straightConnector1">
            <a:avLst/>
          </a:prstGeom>
          <a:ln w="76200" cap="rnd">
            <a:solidFill>
              <a:srgbClr val="CCA99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EB87395-C796-EF4B-A044-6431F051767C}"/>
              </a:ext>
            </a:extLst>
          </p:cNvPr>
          <p:cNvCxnSpPr>
            <a:cxnSpLocks/>
          </p:cNvCxnSpPr>
          <p:nvPr/>
        </p:nvCxnSpPr>
        <p:spPr>
          <a:xfrm>
            <a:off x="319696" y="404419"/>
            <a:ext cx="376153" cy="0"/>
          </a:xfrm>
          <a:prstGeom prst="straightConnector1">
            <a:avLst/>
          </a:prstGeom>
          <a:ln w="76200" cap="rnd">
            <a:solidFill>
              <a:srgbClr val="CCA99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E89451F-0E6C-A34B-BF4E-1830327EDA01}"/>
                  </a:ext>
                </a:extLst>
              </p:cNvPr>
              <p:cNvSpPr txBox="1"/>
              <p:nvPr/>
            </p:nvSpPr>
            <p:spPr>
              <a:xfrm>
                <a:off x="695849" y="205005"/>
                <a:ext cx="5107552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:r>
                  <a:rPr lang="ja-JP" altLang="en-US" sz="2000">
                    <a:solidFill>
                      <a:srgbClr val="2F656F"/>
                    </a:solidFill>
                    <a:ea typeface="Hiragino Kaku Gothic Std W8" panose="020B0800000000000000" pitchFamily="34" charset="-128"/>
                  </a:rPr>
                  <a:t>は</a:t>
                </a:r>
                <a:r>
                  <a:rPr lang="en-US" altLang="ja-JP" sz="2000" dirty="0">
                    <a:solidFill>
                      <a:srgbClr val="2F656F"/>
                    </a:solidFill>
                    <a:ea typeface="Hiragino Kaku Gothic Std W8" panose="020B08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2F656F"/>
                        </a:solidFill>
                        <a:latin typeface="Cambria Math" panose="02040503050406030204" pitchFamily="18" charset="0"/>
                        <a:ea typeface="Hiragino Kaku Gothic Std W8" panose="020B0800000000000000" pitchFamily="34" charset="-128"/>
                      </a:rPr>
                      <m:t>𝐶</m:t>
                    </m:r>
                  </m:oMath>
                </a14:m>
                <a:r>
                  <a:rPr lang="en-US" altLang="ja-JP" sz="2000" dirty="0">
                    <a:solidFill>
                      <a:srgbClr val="2F656F"/>
                    </a:solidFill>
                    <a:latin typeface="Hiragino Kaku Gothic Std W8" panose="020B0800000000000000" pitchFamily="34" charset="-128"/>
                    <a:ea typeface="Hiragino Kaku Gothic Std W8" panose="020B0800000000000000" pitchFamily="34" charset="-128"/>
                  </a:rPr>
                  <a:t> </a:t>
                </a:r>
                <a:r>
                  <a:rPr lang="ja-JP" altLang="en-US" sz="2000" dirty="0">
                    <a:solidFill>
                      <a:srgbClr val="2F656F"/>
                    </a:solidFill>
                    <a:latin typeface="Hiragino Kaku Gothic Std W8" panose="020B0800000000000000" pitchFamily="34" charset="-128"/>
                    <a:ea typeface="Hiragino Kaku Gothic Std W8" panose="020B0800000000000000" pitchFamily="34" charset="-128"/>
                  </a:rPr>
                  <a:t>のカメラ座標系</a:t>
                </a:r>
                <a:r>
                  <a:rPr lang="ja-JP" altLang="en-US" sz="2000">
                    <a:solidFill>
                      <a:srgbClr val="2F656F"/>
                    </a:solidFill>
                    <a:latin typeface="Hiragino Kaku Gothic Std W8" panose="020B0800000000000000" pitchFamily="34" charset="-128"/>
                    <a:ea typeface="Hiragino Kaku Gothic Std W8" panose="020B0800000000000000" pitchFamily="34" charset="-128"/>
                  </a:rPr>
                  <a:t>から見たベクトルです</a:t>
                </a:r>
              </a:p>
            </p:txBody>
          </p:sp>
        </mc:Choice>
        <mc:Fallback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E89451F-0E6C-A34B-BF4E-1830327ED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9" y="205005"/>
                <a:ext cx="5107552" cy="400110"/>
              </a:xfrm>
              <a:prstGeom prst="rect">
                <a:avLst/>
              </a:prstGeom>
              <a:blipFill>
                <a:blip r:embed="rId11"/>
                <a:stretch>
                  <a:fillRect l="-1241" t="-9375" r="-248" b="-28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04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50</Words>
  <Application>Microsoft Macintosh PowerPoint</Application>
  <PresentationFormat>画面に合わせる (16:9)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Hiragino Kaku Gothic Std W8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YOSHII TAIKI</dc:creator>
  <cp:lastModifiedBy>YOSHII TAIKI</cp:lastModifiedBy>
  <cp:revision>26</cp:revision>
  <dcterms:created xsi:type="dcterms:W3CDTF">2022-03-08T04:56:50Z</dcterms:created>
  <dcterms:modified xsi:type="dcterms:W3CDTF">2022-03-08T09:36:13Z</dcterms:modified>
</cp:coreProperties>
</file>