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85" r:id="rId4"/>
    <p:sldId id="291" r:id="rId5"/>
    <p:sldId id="292" r:id="rId6"/>
    <p:sldId id="293" r:id="rId7"/>
    <p:sldId id="294" r:id="rId8"/>
    <p:sldId id="295" r:id="rId9"/>
    <p:sldId id="280" r:id="rId10"/>
    <p:sldId id="286" r:id="rId11"/>
    <p:sldId id="303" r:id="rId12"/>
    <p:sldId id="297" r:id="rId13"/>
    <p:sldId id="298" r:id="rId14"/>
    <p:sldId id="299" r:id="rId15"/>
    <p:sldId id="300" r:id="rId16"/>
    <p:sldId id="289" r:id="rId17"/>
    <p:sldId id="301" r:id="rId18"/>
    <p:sldId id="302" r:id="rId19"/>
    <p:sldId id="283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5E3"/>
    <a:srgbClr val="2F6DA0"/>
    <a:srgbClr val="0F3363"/>
    <a:srgbClr val="149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A28D-025A-4E4A-A249-A9ECFB26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D7E27-3FEC-4439-AE4F-D138784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CFB7-DCB6-48E3-B399-6E485B4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D413-CC7C-448A-9112-F6B141F1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FD5C-6940-40E8-9C11-CA9AE3E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5964-8B30-476E-9C68-F46E204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716B7-73ED-4E74-A667-F0F82C34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0106A-C14D-4CF2-863E-20E9BCC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DCAD7-DEBF-40DE-ADAA-8BB4703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E0DD-DFB2-4E7D-89A0-9605AC53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16A1E-1729-4847-9C9D-E6C69622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3C66D-BBCB-4AA4-A940-9FFD1EB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6E9AF-68E2-4E9C-B05A-A468642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40FF-58CF-4B8C-A009-BBE89D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E403-DA80-41CC-8C60-13BAE4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5A5D-512D-46B3-931E-8CFCEC0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F168F-4E9C-4E82-840C-D0EBF6CC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EDCE-D1D5-4FAA-AF12-FA86D7D3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C482F-07A9-4734-8C50-323F963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0B223-DBBE-4C90-B1BD-A8F09A0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67C4-4800-4C45-A6DF-9747762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785D9-2171-4205-89C9-8ABD3C8D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8D2C5-1B87-4174-86B7-14502D4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55FF6-4C68-46EB-925D-7B3BC4E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3E7AE-38F4-4AFF-B5E2-8606B66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9B83-017E-4412-A2FD-5527F8E0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6DC56-A466-4D7F-9BA7-3A87C1A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2ED73-979B-44D9-8236-5A430D76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20A17-9AF6-45A3-8E36-94C12128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B2BDD-E651-4355-A6CF-7A614B4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64AA9-EDFF-4751-8AA4-B465911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1FA2-42A9-457A-B287-E06CC14A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94C4-433B-4507-8DFE-6E55367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75F5C-EBC4-41E0-82FD-F34F9BD1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4DB35-9B94-4A5E-BED3-8A162D81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A32257-BBDE-46EC-8C63-124BF8F0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853BEA-DAC0-419F-B44E-0BC7EEC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BC410-299E-41F1-A4F8-BBD0D6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3425BB-D564-43A8-8CC6-C293068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AE138-3FA8-48AB-BADD-32C1410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7BCDC-3E8B-427D-9FD8-CF5ED3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A7270-5834-429A-9C1A-9EED115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75CAA-3D97-42B3-9216-E83574D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8C30C-5FD4-4964-85F5-09C7AD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A99B0-1492-4BD6-8580-CA53A7C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A8B41-0EDE-499E-B6DF-4ABE014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E648-C42C-4959-9F6E-C7BB1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318E7-2B4A-4FC1-8290-334C5B8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E603F-328C-4CD4-8630-726B85B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D08CF-BA50-4F56-89CF-F678D73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0BBBB-ECDA-485F-899C-908D833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D655A-4B46-4490-A28F-C7111C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0907-3575-4DC7-8B6A-F9531EC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97163-46E6-4070-9F27-1877D5FF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0E8A2-595E-4D72-B01B-9D831B71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1FCB-7B14-46DA-BBE1-16CD58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AC299-1C27-4107-9AB8-95ABB26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D3FA7-1516-407B-8A04-213027E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3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D9191-8D2E-45AD-A35D-FF17097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B9238-EA52-40BD-BF05-90F6845F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CE7C5-C890-4A25-9F78-A5C28D2D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600-37E8-44BC-AA5E-F363076827E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6843-FD10-419A-A874-579C42EA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94C6-04C4-404E-8965-DD386CD3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Bynl_P0z6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43199" y="1796703"/>
            <a:ext cx="6705600" cy="2608868"/>
            <a:chOff x="2743199" y="1535215"/>
            <a:chExt cx="6705600" cy="26088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9B0EC6-4E7B-487C-BFA7-93BA67B82501}"/>
                </a:ext>
              </a:extLst>
            </p:cNvPr>
            <p:cNvSpPr txBox="1"/>
            <p:nvPr/>
          </p:nvSpPr>
          <p:spPr>
            <a:xfrm>
              <a:off x="3925373" y="3497752"/>
              <a:ext cx="4341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Hello, My Summer!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34639" y="1535215"/>
              <a:ext cx="6522720" cy="259080"/>
            </a:xfrm>
            <a:prstGeom prst="rect">
              <a:avLst/>
            </a:prstGeom>
            <a:solidFill>
              <a:srgbClr val="8CC5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34639" y="3561837"/>
              <a:ext cx="6522720" cy="259080"/>
            </a:xfrm>
            <a:prstGeom prst="rect">
              <a:avLst/>
            </a:prstGeom>
            <a:solidFill>
              <a:srgbClr val="8CC5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199" y="2260722"/>
              <a:ext cx="6705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인공지능을 이용한 </a:t>
              </a:r>
              <a:endPara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의미기반의 기술문서</a:t>
              </a:r>
              <a:r>
                <a:rPr lang="en-US" altLang="ko-KR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논문</a:t>
              </a:r>
              <a:r>
                <a:rPr lang="en-US" altLang="ko-KR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특허</a:t>
              </a:r>
              <a:r>
                <a:rPr lang="en-US" altLang="ko-KR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2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49599" y="4920903"/>
            <a:ext cx="589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컴퓨터융합소프트웨어학과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2018270671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정은영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컴퓨터융합소프트웨어학과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2018270641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김준오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컴퓨터융합소프트웨어학과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2018270606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김동현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컴퓨터융합소프트웨어학과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2018270671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정은영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266833"/>
            <a:ext cx="313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개발환경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85692"/>
              </p:ext>
            </p:extLst>
          </p:nvPr>
        </p:nvGraphicFramePr>
        <p:xfrm>
          <a:off x="1526686" y="1927001"/>
          <a:ext cx="9452740" cy="3976650"/>
        </p:xfrm>
        <a:graphic>
          <a:graphicData uri="http://schemas.openxmlformats.org/drawingml/2006/table">
            <a:tbl>
              <a:tblPr/>
              <a:tblGrid>
                <a:gridCol w="116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28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적용내역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8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개발환경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Windows 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개발환경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IDE)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PyCharm, Anaconda(Jupyter)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전처리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토픽 모델링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시각화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개발도구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Git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1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개발언어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Python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전처리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re, pandas, numpy, json, csv, nltk, tensorflow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토픽 모델링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pandas, sklearn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시각화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pyLDAvis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55813" y="292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5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266833"/>
            <a:ext cx="313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작동 동영상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55813" y="292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88232-60B7-454F-A397-59DA522EC3AA}"/>
              </a:ext>
            </a:extLst>
          </p:cNvPr>
          <p:cNvSpPr txBox="1"/>
          <p:nvPr/>
        </p:nvSpPr>
        <p:spPr>
          <a:xfrm>
            <a:off x="1229058" y="2097091"/>
            <a:ext cx="72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https://youtu.be/cBynl_P0z6M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48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079630"/>
            <a:ext cx="1070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55813" y="292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84803"/>
              </p:ext>
            </p:extLst>
          </p:nvPr>
        </p:nvGraphicFramePr>
        <p:xfrm>
          <a:off x="1022727" y="3731654"/>
          <a:ext cx="5731383" cy="2026920"/>
        </p:xfrm>
        <a:graphic>
          <a:graphicData uri="http://schemas.openxmlformats.org/drawingml/2006/table">
            <a:tbl>
              <a:tblPr/>
              <a:tblGrid>
                <a:gridCol w="573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abstract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738" marR="62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 order to enhancing system efficiency of radio resource control, the present invention provides a method for a user equipment in a wireless communications system for improving functions of continuous packet connectivity. The method includes configuring a first HS-PDSCH code of a user equipment according to a variable “HS-PDSCH Code Index” of an information element “HS-SCCH Less Information” before the user equipment activates an HS-SCCH less operation, and configuring a second HS-PDSCH code of the user equipment according to a Boolean variable of the information element “HS-SCCH Less Information”, wherein the Boolean variable is indicated by one bit and the second HS-PDSCH code is an adjacent channel code of the first HS-PDSCH code.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738" marR="62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230563" y="2987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0363" y="2110264"/>
            <a:ext cx="10053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400" u="sng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과학기술문서</a:t>
            </a:r>
            <a:r>
              <a:rPr kumimoji="1" lang="ko-KR" altLang="ko-KR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에 관한 데이터를 </a:t>
            </a:r>
            <a:r>
              <a:rPr kumimoji="1" lang="en-US" altLang="ko-KR" sz="1400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csv </a:t>
            </a:r>
            <a:r>
              <a:rPr kumimoji="1" lang="ko-KR" altLang="en-US" sz="1400" u="sng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형식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으로 다룬다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342900" lvl="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약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1000003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개의 </a:t>
            </a:r>
            <a:r>
              <a:rPr lang="ko-KR" altLang="en-US" sz="1400" dirty="0">
                <a:solidFill>
                  <a:srgbClr val="000000"/>
                </a:solidFill>
                <a:ea typeface="맑은 고딕" pitchFamily="50" charset="-127"/>
              </a:rPr>
              <a:t>과학기술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에 대한 특허를 다루며 각 특허들의 </a:t>
            </a:r>
            <a:r>
              <a:rPr kumimoji="1" lang="ko-KR" altLang="en-US" sz="1400" u="sng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요약부분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을 데이터로 사용한다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342900" lvl="0" indent="-34290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다음 단계에서 추출한 데이터들을 </a:t>
            </a:r>
            <a:r>
              <a:rPr kumimoji="1" lang="ko-KR" altLang="en-US" sz="1400" u="sng" dirty="0" err="1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전처리</a:t>
            </a:r>
            <a:r>
              <a:rPr kumimoji="1" lang="ko-KR" altLang="en-US" sz="1400" u="sng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 과정</a:t>
            </a:r>
            <a:r>
              <a:rPr kumimoji="1" lang="ko-KR" altLang="en-US" sz="1400" dirty="0">
                <a:solidFill>
                  <a:srgbClr val="000000"/>
                </a:solidFill>
                <a:ea typeface="맑은 고딕" pitchFamily="50" charset="-127"/>
                <a:cs typeface="굴림" pitchFamily="50" charset="-127"/>
              </a:rPr>
              <a:t>을 거쳐 우리가 원하는 형태로 가공을 한다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7767" y="3666478"/>
            <a:ext cx="6001305" cy="2157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5096448" descr="EMB00004b0c4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52" y="350484"/>
            <a:ext cx="3050094" cy="64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08382" y="1088508"/>
            <a:ext cx="313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55813" y="292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382" y="1088508"/>
            <a:ext cx="313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5" y="1750866"/>
            <a:ext cx="6039725" cy="48194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20" y="2007676"/>
            <a:ext cx="5535891" cy="229654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46901" y="4755298"/>
            <a:ext cx="5153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총 전처리 과정을 거치고 벡터화 했을 때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 아래와 같이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142065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단어를 얻을 수 있었다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전체 단어 개수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142065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055813" y="292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382" y="1186934"/>
            <a:ext cx="313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7768" y="1833265"/>
            <a:ext cx="10460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 단계</a:t>
            </a: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(Lemmatization)</a:t>
            </a:r>
          </a:p>
          <a:p>
            <a:pPr fontAlgn="base"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NLTK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4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WordNetLemmatizer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표제어를 추출한다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단어들로부터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표제어를 찾아가는 과정이다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추출은 단어들이 다른 형태를 가지더라도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뿌리 단어를 찾아가서 단어의 개수를 줄일 수 있는지 판단한다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am, are, is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서로 다른 스펠링이자만 그 뿌리 단어는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볼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단어들의 표제어는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추출은 어간 추출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(stemming)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달리 단어의 형태가 적절히 보존되는 양상을 보인다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46507" y="4722921"/>
            <a:ext cx="7114417" cy="1767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46507" y="5215097"/>
            <a:ext cx="71144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data['text'] = data.apply(lambda row: nltk.word_tokenize(row['text']), axis=1) #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문제해결을 위한 토큰화</a:t>
            </a:r>
          </a:p>
          <a:p>
            <a:pPr fontAlgn="base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from nltk.stem import WordNetLemmatizer #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추출을 위한 모듈</a:t>
            </a:r>
          </a:p>
          <a:p>
            <a:pPr fontAlgn="base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data['text'] = data['text'].apply(lambda x: [WordNetLemmatizer().lemmatize(word, pos='v') for word in x])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tokenized_doc = data['text'].apply(lambda x: [word for word in x if len(word) &gt; 3])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313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TF-IDF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329596-35DB-40A5-AEAC-9ECCAA54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8" r="914" b="5019"/>
          <a:stretch/>
        </p:blipFill>
        <p:spPr>
          <a:xfrm>
            <a:off x="808382" y="3710201"/>
            <a:ext cx="6436101" cy="2629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EA291-5334-476B-98B5-CE1E53B2B346}"/>
              </a:ext>
            </a:extLst>
          </p:cNvPr>
          <p:cNvSpPr txBox="1"/>
          <p:nvPr/>
        </p:nvSpPr>
        <p:spPr>
          <a:xfrm>
            <a:off x="7449072" y="4555881"/>
            <a:ext cx="4221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 err="1"/>
              <a:t>detokenized_doc</a:t>
            </a:r>
            <a:r>
              <a:rPr lang="en-US" altLang="ko-KR" dirty="0"/>
              <a:t> = []</a:t>
            </a:r>
          </a:p>
          <a:p>
            <a:pPr fontAlgn="base" latinLnBrk="0"/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(text)):</a:t>
            </a:r>
          </a:p>
          <a:p>
            <a:pPr fontAlgn="base" latinLnBrk="0"/>
            <a:r>
              <a:rPr lang="en-US" altLang="ko-KR" dirty="0"/>
              <a:t>t = ' '.join(</a:t>
            </a:r>
            <a:r>
              <a:rPr lang="en-US" altLang="ko-KR" dirty="0" err="1"/>
              <a:t>tokenized_doc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fontAlgn="base" latinLnBrk="0"/>
            <a:r>
              <a:rPr lang="en-US" altLang="ko-KR" dirty="0" err="1"/>
              <a:t>detokenized_doc.append</a:t>
            </a:r>
            <a:r>
              <a:rPr lang="en-US" altLang="ko-KR" dirty="0"/>
              <a:t>(t)</a:t>
            </a:r>
          </a:p>
          <a:p>
            <a:pPr fontAlgn="base" latinLnBrk="0"/>
            <a:r>
              <a:rPr lang="en-US" altLang="ko-KR" dirty="0"/>
              <a:t>text['abstract'] = </a:t>
            </a:r>
            <a:r>
              <a:rPr lang="en-US" altLang="ko-KR" dirty="0" err="1"/>
              <a:t>detokenized_doc</a:t>
            </a:r>
            <a:r>
              <a:rPr lang="en-US" altLang="ko-KR" dirty="0"/>
              <a:t> # </a:t>
            </a:r>
            <a:r>
              <a:rPr lang="ko-KR" altLang="en-US" dirty="0"/>
              <a:t>다시 </a:t>
            </a:r>
            <a:r>
              <a:rPr lang="en-US" altLang="ko-KR" dirty="0"/>
              <a:t>text['abstract']</a:t>
            </a:r>
            <a:r>
              <a:rPr lang="ko-KR" altLang="en-US" dirty="0"/>
              <a:t>에 재저장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BE772-4F0A-4D66-8321-F1F64F5C8C54}"/>
              </a:ext>
            </a:extLst>
          </p:cNvPr>
          <p:cNvSpPr/>
          <p:nvPr/>
        </p:nvSpPr>
        <p:spPr>
          <a:xfrm>
            <a:off x="887768" y="1833265"/>
            <a:ext cx="1046027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TF-IDF </a:t>
            </a: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행렬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scikit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-learn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TfidfVectorizer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TF-IDF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행렬이란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중요한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정도를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가중치로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작으면 중요도가 낮고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크면 중요도가 높다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문서에서 자주 등장하는 단어는 중요도가 낮다고 판단하며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문서에서만 자주 등장하는 단어는 중요도가 높다고 판단한다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5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6445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LDA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Topics of science and technology research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3081" y="6478725"/>
            <a:ext cx="24096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800" b="1"/>
              <a:t>1 Topics of science and technology research</a:t>
            </a:r>
            <a:endParaRPr lang="en-US" altLang="ko-KR" sz="80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6467"/>
              </p:ext>
            </p:extLst>
          </p:nvPr>
        </p:nvGraphicFramePr>
        <p:xfrm>
          <a:off x="7372745" y="1186934"/>
          <a:ext cx="4666200" cy="5219130"/>
        </p:xfrm>
        <a:graphic>
          <a:graphicData uri="http://schemas.openxmlformats.org/drawingml/2006/table">
            <a:tbl>
              <a:tblPr/>
              <a:tblGrid>
                <a:gridCol w="155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Topic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Frequent words (lemmas)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Proportion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(%)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4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[T1] Generating organic fuel using electrolysis of water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Electrode; contain; water; acid; organic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2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0540" algn="l"/>
                        </a:tabLst>
                      </a:pPr>
                      <a:r>
                        <a:rPr lang="fr-FR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[T2] A computer communication network</a:t>
                      </a:r>
                      <a:r>
                        <a:rPr lang="fr-FR" sz="800" kern="0" spc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Data; device; information; network; user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21.5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[T3] thin film of semiconductor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Layer; substrate; semiconductor; second; form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4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[T4] acceptable antibody inhibitor composition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Compositions; thereof; bind; salt; antibodies; tape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[T5] exposure of epitaxial laser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Laser; exposure; anti; mirror; epitaxial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[T6] Battery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Anode; cathode; pack; reservoir; axle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[T7] image data display unit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Image; display; unit; data; object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[T8] plastic compounding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Composition; group; polymer; weight; compound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7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[T9] optical fiber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Light; optical; emit; lens; beam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[T10] methods for protecting a threaded portion of a tubular member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Portion; member; second; surface; include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[T11] Corboxyl Magnetic particles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Magnetic; coil; magnet; platform; fragment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[T12] Network transmission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Signal; voltage; power; circuit; output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[T13] Medicinal drugs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Sample; cells; pharmaceutical; strip; patient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[T14] Catheter Manufacturing Technology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Decode; catheter; conveyer; word; accessory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[T15] Traditional Medicine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Compound; invention; formula; relate; methods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50" marR="43850" marT="29234" marB="292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2132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3311" y="2134124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과학기술 연구의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들을 관련된 단어들과 함께 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제시하였다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Topic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비율의 내림차순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번호가 매겨진다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라벨링을 진행하였다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과학기술 연구와 관련된 특정 분야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연구 테마를 보여준다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381" y="1186934"/>
            <a:ext cx="5637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LDA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Visualization of topic in science and technology research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0363" y="2048708"/>
            <a:ext cx="8952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상대적으로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큰 원은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corpus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에서 빈도가 높은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원이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가까울수록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이 비슷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멀수록 서로 다른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원을 선택하면 우측에서 그래프로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의 대표 단어들과 빈도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10307" y="3138394"/>
            <a:ext cx="6029297" cy="3650952"/>
            <a:chOff x="5748741" y="2861152"/>
            <a:chExt cx="6151889" cy="4004468"/>
          </a:xfrm>
        </p:grpSpPr>
        <p:pic>
          <p:nvPicPr>
            <p:cNvPr id="18433" name="_x204192968" descr="EMB00004b0c40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741" y="2861152"/>
              <a:ext cx="6151889" cy="390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895302" y="6650176"/>
              <a:ext cx="327917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800" b="1"/>
                <a:t>2 Visualization of topic in science and technology research</a:t>
              </a:r>
              <a:endParaRPr lang="en-US" altLang="ko-KR" sz="800"/>
            </a:p>
          </p:txBody>
        </p:sp>
      </p:grpSp>
      <p:sp>
        <p:nvSpPr>
          <p:cNvPr id="19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2" y="288779"/>
            <a:ext cx="468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참고자료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5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0362" y="1241577"/>
            <a:ext cx="10649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참고 및 인용자료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https://wikidocs.net/book/2155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그림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2, LDA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모델링의 이해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Probabilistic topic models, DaviD m. Blei 2012.04)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67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486CBF-0862-41E7-BEED-63AF52D9FAC1}"/>
              </a:ext>
            </a:extLst>
          </p:cNvPr>
          <p:cNvCxnSpPr/>
          <p:nvPr/>
        </p:nvCxnSpPr>
        <p:spPr>
          <a:xfrm>
            <a:off x="579120" y="1127760"/>
            <a:ext cx="7049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579120" y="2826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1F5DBB-CFE6-4C4B-98EB-982152497A0F}"/>
              </a:ext>
            </a:extLst>
          </p:cNvPr>
          <p:cNvGrpSpPr/>
          <p:nvPr/>
        </p:nvGrpSpPr>
        <p:grpSpPr>
          <a:xfrm>
            <a:off x="1133118" y="2785545"/>
            <a:ext cx="4355188" cy="1384995"/>
            <a:chOff x="579120" y="1588272"/>
            <a:chExt cx="4355188" cy="13849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C9EEDB-483B-470D-99D7-D04CD34E72AA}"/>
                </a:ext>
              </a:extLst>
            </p:cNvPr>
            <p:cNvSpPr/>
            <p:nvPr/>
          </p:nvSpPr>
          <p:spPr>
            <a:xfrm>
              <a:off x="579120" y="1625600"/>
              <a:ext cx="629917" cy="629917"/>
            </a:xfrm>
            <a:prstGeom prst="rect">
              <a:avLst/>
            </a:prstGeom>
            <a:solidFill>
              <a:srgbClr val="2F6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b="1" dirty="0"/>
                <a:t>01</a:t>
              </a:r>
              <a:endParaRPr kumimoji="1"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168626-073E-4FB5-A781-C9EF5FF51BD4}"/>
                </a:ext>
              </a:extLst>
            </p:cNvPr>
            <p:cNvSpPr txBox="1"/>
            <p:nvPr/>
          </p:nvSpPr>
          <p:spPr>
            <a:xfrm>
              <a:off x="1544319" y="1588272"/>
              <a:ext cx="33899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소개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작품 구성도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작품의 특징 및 장점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1F5DBB-CFE6-4C4B-98EB-982152497A0F}"/>
              </a:ext>
            </a:extLst>
          </p:cNvPr>
          <p:cNvGrpSpPr/>
          <p:nvPr/>
        </p:nvGrpSpPr>
        <p:grpSpPr>
          <a:xfrm>
            <a:off x="5823588" y="2785545"/>
            <a:ext cx="3721083" cy="1631216"/>
            <a:chOff x="579120" y="1588272"/>
            <a:chExt cx="3721083" cy="16312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C9EEDB-483B-470D-99D7-D04CD34E72AA}"/>
                </a:ext>
              </a:extLst>
            </p:cNvPr>
            <p:cNvSpPr/>
            <p:nvPr/>
          </p:nvSpPr>
          <p:spPr>
            <a:xfrm>
              <a:off x="579120" y="1625600"/>
              <a:ext cx="629917" cy="629917"/>
            </a:xfrm>
            <a:prstGeom prst="rect">
              <a:avLst/>
            </a:prstGeom>
            <a:solidFill>
              <a:srgbClr val="2F6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b="1"/>
                <a:t>02</a:t>
              </a:r>
              <a:endParaRPr kumimoji="1"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168626-073E-4FB5-A781-C9EF5FF51BD4}"/>
                </a:ext>
              </a:extLst>
            </p:cNvPr>
            <p:cNvSpPr txBox="1"/>
            <p:nvPr/>
          </p:nvSpPr>
          <p:spPr>
            <a:xfrm>
              <a:off x="1544320" y="1588272"/>
              <a:ext cx="275588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수행결과</a:t>
              </a:r>
              <a:endPara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주요기능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개발환경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작동 동영상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74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93304" y="1851991"/>
            <a:ext cx="10005392" cy="315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D0B2F-6FAE-45BB-9F20-D2A6E7C7C2A9}"/>
              </a:ext>
            </a:extLst>
          </p:cNvPr>
          <p:cNvSpPr txBox="1"/>
          <p:nvPr/>
        </p:nvSpPr>
        <p:spPr>
          <a:xfrm>
            <a:off x="4849505" y="30750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4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382" y="1760650"/>
            <a:ext cx="101710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논문 또는 특허 문서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기술문서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찾거나 새로운 기술문서를 작성할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기술문서를 핵심 키워드와 이를 바탕으로 한 토픽으로 원하는 기술문서를 발견할 수 있도록 하기 위함이다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인공지능을 이용하여 기술문서를 분석하여 핵심 키워드와 토픽을 제시하며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키워드를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사용자에게 제시한다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67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구성도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4296800" descr="EMB00004b0c4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7" b="39917"/>
          <a:stretch>
            <a:fillRect/>
          </a:stretch>
        </p:blipFill>
        <p:spPr bwMode="auto">
          <a:xfrm>
            <a:off x="2110456" y="2270473"/>
            <a:ext cx="7971088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76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구성도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19199" y="1576271"/>
            <a:ext cx="100596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</a:p>
          <a:p>
            <a:pPr fontAlgn="base">
              <a:lnSpc>
                <a:spcPct val="150000"/>
              </a:lnSpc>
            </a:pPr>
            <a:endParaRPr lang="ko-KR" altLang="en-US" sz="1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웹 크롤링 등을 이용하여 기술문서를 수집한 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기술문서에 대한 전처리를 진행하여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LDA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모델링을 통해 분석할 키워드들을 추출한다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토큰의 기준을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(sentence)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또는 단어</a:t>
            </a:r>
            <a:r>
              <a:rPr lang="en-US" altLang="ko-KR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(word)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와 의미 있는 문자열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 코퍼스 내에서 데이터 구분한다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표제어 추출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(Lemmatization)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단어들로부터 표제어를 찾아가는 과정으로 단어들이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형태를 가지고 있더라도 그 뿌리 단어를 찾아가서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단어의 개수를 줄임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불용어 제거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데이터에서 의미 있는 단어 토큰만을 선별하기 위한 작업으로 큰 </a:t>
            </a:r>
            <a:r>
              <a:rPr lang="ko-KR" altLang="en-US" sz="14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의미가 없는 단어 토큰 제거</a:t>
            </a:r>
            <a:endParaRPr lang="en-US" altLang="ko-KR" sz="1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Bag of words(BoW)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단어의 순서는 전혀 고려하지 않고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단어들의 출현 빈도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(frequency)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에만 집중하는 텍스트 데이터의 수치화 표현 방법</a:t>
            </a:r>
          </a:p>
        </p:txBody>
      </p:sp>
    </p:spTree>
    <p:extLst>
      <p:ext uri="{BB962C8B-B14F-4D97-AF65-F5344CB8AC3E}">
        <p14:creationId xmlns:p14="http://schemas.microsoft.com/office/powerpoint/2010/main" val="235940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구성도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80554" y="1538276"/>
            <a:ext cx="101983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4957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949575" algn="l"/>
              </a:tabLst>
            </a:pPr>
            <a:r>
              <a:rPr kumimoji="1" lang="en-US" altLang="ko-KR" sz="14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LDA </a:t>
            </a:r>
            <a:r>
              <a:rPr kumimoji="1" lang="ko-KR" altLang="en-US" sz="14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</a:t>
            </a:r>
            <a:r>
              <a:rPr kumimoji="1" lang="en-US" altLang="ko-KR" sz="14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(Topic Modeling)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949575" algn="l"/>
              </a:tabLst>
            </a:pPr>
            <a:endParaRPr kumimoji="1" lang="en-US" altLang="ko-KR" sz="1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949575" algn="l"/>
              </a:tabLst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기계 학습 및 자연어 처리 분야에서 토픽이라는 문서 집합의 추상적인 주제를 발견하기 위한 통계적 모델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문서의 토픽을 발견하기 위해 사용되는 텍스트 마이닝 기법</a:t>
            </a:r>
            <a:endParaRPr kumimoji="1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949575" algn="l"/>
              </a:tabLst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LDA(Latent Dirichlet Allocation)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LDA, 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잠재 디리클레 할당은 문서들이 토픽들의 혼합으로 구성되어 있으며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토픽들은 확률 분포 기반으로 단어들을 생성한다고 가정한 후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문서가 생성되던 과정을 역추적하여 토픽을 추출한다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949575" algn="l"/>
              </a:tabLst>
            </a:pP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전처리를 거친 키워드들을 대상으로 </a:t>
            </a:r>
            <a:r>
              <a:rPr kumimoji="1" lang="en-US" altLang="ko-KR" sz="14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LDA </a:t>
            </a:r>
            <a:r>
              <a:rPr kumimoji="1" lang="ko-KR" altLang="en-US" sz="14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토픽 모델링을 진행하여 핵심 키워드들을 추출</a:t>
            </a:r>
            <a:r>
              <a:rPr kumimoji="1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eaLnBrk="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추출된 핵심 키워드들을 바탕으로 문서의 토픽 라벨링을 진행한다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193" name="_x205079608" descr="EMB00004b0c40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98" y="3926686"/>
            <a:ext cx="4658632" cy="27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0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구성도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3207" y="1673676"/>
            <a:ext cx="86818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토픽 모델링 과정에서 발견한 핵심 키워드들과 각각의 비중을 그래프로 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23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" y="1186934"/>
            <a:ext cx="29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작품의 특징 및 장점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8430" y="162209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기술문서들의 핵심 키워드와 토픽을 파악하기 쉽다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핵심 키워드를 시각화하여 한눈에 파악하기 쉽다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87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수행결과</a:t>
            </a:r>
            <a:endParaRPr kumimoji="1" lang="ja-JP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75406"/>
              </p:ext>
            </p:extLst>
          </p:nvPr>
        </p:nvGraphicFramePr>
        <p:xfrm>
          <a:off x="1039621" y="2458797"/>
          <a:ext cx="10112757" cy="2423923"/>
        </p:xfrm>
        <a:graphic>
          <a:graphicData uri="http://schemas.openxmlformats.org/drawingml/2006/table">
            <a:tbl>
              <a:tblPr/>
              <a:tblGrid>
                <a:gridCol w="303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4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기술문서에서 의미 있는 키워드들만 남도록 전처리 과정을 거친다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토픽 모델링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기술문서에서 핵심 키워드를 추출하고 토픽을 발견한다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시각화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토픽 모델링 과정에서 발견한 핵심 키워드들과 각각의 비중을 그래프로 나타낸다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82800" y="307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08382" y="1284589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42264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Century Gothic">
      <a:majorFont>
        <a:latin typeface="Century Gothic"/>
        <a:ea typeface="나눔스퀘어 Bold"/>
        <a:cs typeface=""/>
      </a:majorFont>
      <a:minorFont>
        <a:latin typeface="Century Gothi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sb</Template>
  <TotalTime>221</TotalTime>
  <Words>1485</Words>
  <Application>Microsoft Office PowerPoint</Application>
  <PresentationFormat>와이드스크린</PresentationFormat>
  <Paragraphs>223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나눔바른고딕</vt:lpstr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전채원[ 학부재학 / 컴퓨터융합소프트웨어학과 ]</cp:lastModifiedBy>
  <cp:revision>26</cp:revision>
  <dcterms:created xsi:type="dcterms:W3CDTF">2019-08-12T05:10:14Z</dcterms:created>
  <dcterms:modified xsi:type="dcterms:W3CDTF">2019-11-30T17:28:31Z</dcterms:modified>
</cp:coreProperties>
</file>