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72E599-35F8-4864-A770-94F85AD6C94C}">
          <p14:sldIdLst>
            <p14:sldId id="256"/>
            <p14:sldId id="257"/>
            <p14:sldId id="259"/>
            <p14:sldId id="258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Untitled Section" id="{CC2AAA47-BF43-437C-A5F8-C96C208626B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F411D-3307-4421-B868-13169B83294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C4E90-6F7C-49D0-B841-8A32C59AA8AC}">
      <dgm:prSet phldrT="[Text]" phldr="1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0506F82-3E0A-4DD1-BD42-673E9C059C86}" type="parTrans" cxnId="{B13272D8-7DCE-4057-A15E-D1913BA02595}">
      <dgm:prSet/>
      <dgm:spPr/>
      <dgm:t>
        <a:bodyPr/>
        <a:lstStyle/>
        <a:p>
          <a:endParaRPr lang="en-US"/>
        </a:p>
      </dgm:t>
    </dgm:pt>
    <dgm:pt modelId="{F33DC3C0-9D6F-4714-88CA-D28B687C9A6A}" type="sibTrans" cxnId="{B13272D8-7DCE-4057-A15E-D1913BA02595}">
      <dgm:prSet/>
      <dgm:spPr/>
      <dgm:t>
        <a:bodyPr/>
        <a:lstStyle/>
        <a:p>
          <a:endParaRPr lang="en-US"/>
        </a:p>
      </dgm:t>
    </dgm:pt>
    <dgm:pt modelId="{27B398D9-212E-494D-B4AB-BD0003C101BD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Download and load the dataset. After downloading, load the dataset into a Pandas </a:t>
          </a:r>
          <a:r>
            <a:rPr kumimoji="0" lang="en-US" altLang="en-US" b="0" i="0" u="none" strike="noStrike" cap="none" normalizeH="0" baseline="0" dirty="0" err="1" smtClean="0">
              <a:ln>
                <a:noFill/>
              </a:ln>
              <a:effectLst/>
              <a:latin typeface="Söhne"/>
            </a:rPr>
            <a:t>DataFrame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 using the </a:t>
          </a:r>
          <a:r>
            <a:rPr kumimoji="0" lang="en-US" altLang="en-US" b="1" i="0" u="none" strike="noStrike" cap="none" normalizeH="0" baseline="0" dirty="0" err="1" smtClean="0">
              <a:ln>
                <a:noFill/>
              </a:ln>
              <a:effectLst/>
              <a:latin typeface="Söhne Mono"/>
            </a:rPr>
            <a:t>read_csv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 function.</a:t>
          </a:r>
          <a:endParaRPr lang="en-US" dirty="0"/>
        </a:p>
      </dgm:t>
    </dgm:pt>
    <dgm:pt modelId="{DB168F0D-E1FB-4FEB-99EC-B87175E41EE1}" type="parTrans" cxnId="{C676F672-033A-4A76-9435-964B4861A408}">
      <dgm:prSet/>
      <dgm:spPr/>
      <dgm:t>
        <a:bodyPr/>
        <a:lstStyle/>
        <a:p>
          <a:endParaRPr lang="en-US"/>
        </a:p>
      </dgm:t>
    </dgm:pt>
    <dgm:pt modelId="{C62EAB23-B666-481F-95A8-D8DED9FA7EBA}" type="sibTrans" cxnId="{C676F672-033A-4A76-9435-964B4861A408}">
      <dgm:prSet/>
      <dgm:spPr/>
      <dgm:t>
        <a:bodyPr/>
        <a:lstStyle/>
        <a:p>
          <a:endParaRPr lang="en-US"/>
        </a:p>
      </dgm:t>
    </dgm:pt>
    <dgm:pt modelId="{25B0473D-CFEA-48D0-84A0-B869B27697DA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Explore and clean the dataset: Use the 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head()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, 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info()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, and 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describe()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 functions to explore the dataset and identify any missing or inconsistent data. Clean the dataset by removing any duplicates, irrelevant or redundant features, and filling in missing values if necessary.</a:t>
          </a:r>
          <a:endParaRPr lang="en-US" dirty="0"/>
        </a:p>
      </dgm:t>
    </dgm:pt>
    <dgm:pt modelId="{087AEB3A-9056-45E2-9E8A-5239C378489D}" type="parTrans" cxnId="{EBC960FA-3249-4A6A-B6D4-161318E65B68}">
      <dgm:prSet/>
      <dgm:spPr/>
      <dgm:t>
        <a:bodyPr/>
        <a:lstStyle/>
        <a:p>
          <a:endParaRPr lang="en-US"/>
        </a:p>
      </dgm:t>
    </dgm:pt>
    <dgm:pt modelId="{829D63D7-8124-4FEF-8735-C25F942F324A}" type="sibTrans" cxnId="{EBC960FA-3249-4A6A-B6D4-161318E65B68}">
      <dgm:prSet/>
      <dgm:spPr/>
      <dgm:t>
        <a:bodyPr/>
        <a:lstStyle/>
        <a:p>
          <a:endParaRPr lang="en-US"/>
        </a:p>
      </dgm:t>
    </dgm:pt>
    <dgm:pt modelId="{E2BEC018-9EC1-42BE-A0AA-1636ECA1FA25}">
      <dgm:prSet phldrT="[Text]" phldr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247148B-7C1A-41A4-AC01-01AF770B8A3E}" type="parTrans" cxnId="{F913F4E6-4D53-4271-ACFB-2DFB4167EAB9}">
      <dgm:prSet/>
      <dgm:spPr/>
      <dgm:t>
        <a:bodyPr/>
        <a:lstStyle/>
        <a:p>
          <a:endParaRPr lang="en-US"/>
        </a:p>
      </dgm:t>
    </dgm:pt>
    <dgm:pt modelId="{6750DDF5-DA7C-4E0A-8B79-682BD30877CD}" type="sibTrans" cxnId="{F913F4E6-4D53-4271-ACFB-2DFB4167EAB9}">
      <dgm:prSet/>
      <dgm:spPr/>
      <dgm:t>
        <a:bodyPr/>
        <a:lstStyle/>
        <a:p>
          <a:endParaRPr lang="en-US"/>
        </a:p>
      </dgm:t>
    </dgm:pt>
    <dgm:pt modelId="{D10473B7-D3AA-4C0A-8D94-50D92D1CA45C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Split the dataset into training and testing sets: Use the </a:t>
          </a:r>
          <a:r>
            <a:rPr kumimoji="0" lang="en-US" altLang="en-US" b="1" i="0" u="none" strike="noStrike" cap="none" normalizeH="0" baseline="0" dirty="0" err="1" smtClean="0">
              <a:ln>
                <a:noFill/>
              </a:ln>
              <a:effectLst/>
              <a:latin typeface="Söhne Mono"/>
            </a:rPr>
            <a:t>train_test_split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 function from </a:t>
          </a:r>
          <a:r>
            <a:rPr kumimoji="0" lang="en-US" altLang="en-US" b="0" i="0" u="none" strike="noStrike" cap="none" normalizeH="0" baseline="0" dirty="0" err="1" smtClean="0">
              <a:ln>
                <a:noFill/>
              </a:ln>
              <a:effectLst/>
              <a:latin typeface="Söhne"/>
            </a:rPr>
            <a:t>scikit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-learn to split the dataset into training and testing </a:t>
          </a:r>
          <a:r>
            <a:rPr kumimoji="0" lang="en-US" altLang="en-US" b="0" i="0" u="none" strike="noStrike" cap="none" normalizeH="0" baseline="0" dirty="0" err="1" smtClean="0">
              <a:ln>
                <a:noFill/>
              </a:ln>
              <a:effectLst/>
              <a:latin typeface="Söhne"/>
            </a:rPr>
            <a:t>sets.</a:t>
          </a:r>
          <a:r>
            <a:rPr kumimoji="0" lang="en-US" altLang="en-US" b="0" i="0" u="none" strike="noStrike" cap="none" normalizeH="0" baseline="0" dirty="0" err="1" smtClean="0">
              <a:ln>
                <a:noFill/>
              </a:ln>
              <a:effectLst/>
              <a:latin typeface="inherit"/>
            </a:rPr>
            <a:t>r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inherit"/>
            </a:rPr>
            <a:t>)</a:t>
          </a:r>
          <a:endParaRPr lang="en-US" dirty="0"/>
        </a:p>
      </dgm:t>
    </dgm:pt>
    <dgm:pt modelId="{B375F4C0-5BA4-4870-B342-B6BE256E8CFA}" type="parTrans" cxnId="{F716691D-9FD3-48B5-9919-F3A46D09024E}">
      <dgm:prSet/>
      <dgm:spPr/>
      <dgm:t>
        <a:bodyPr/>
        <a:lstStyle/>
        <a:p>
          <a:endParaRPr lang="en-US"/>
        </a:p>
      </dgm:t>
    </dgm:pt>
    <dgm:pt modelId="{74AC9BD5-5841-4AA6-A00C-8CFCA32E1CA2}" type="sibTrans" cxnId="{F716691D-9FD3-48B5-9919-F3A46D09024E}">
      <dgm:prSet/>
      <dgm:spPr/>
      <dgm:t>
        <a:bodyPr/>
        <a:lstStyle/>
        <a:p>
          <a:endParaRPr lang="en-US"/>
        </a:p>
      </dgm:t>
    </dgm:pt>
    <dgm:pt modelId="{B81C872E-1409-40AD-BE4C-06BECBECC6AC}">
      <dgm:prSet phldrT="[Text]"/>
      <dgm:spPr/>
      <dgm:t>
        <a:bodyPr/>
        <a:lstStyle/>
        <a:p>
          <a:pPr rtl="0"/>
          <a:endParaRPr lang="en-US" dirty="0"/>
        </a:p>
      </dgm:t>
    </dgm:pt>
    <dgm:pt modelId="{459E2E27-6087-4DB5-A22A-97169A076513}" type="parTrans" cxnId="{8376E7A2-FC08-4925-A10F-CEFBF1CF7367}">
      <dgm:prSet/>
      <dgm:spPr/>
      <dgm:t>
        <a:bodyPr/>
        <a:lstStyle/>
        <a:p>
          <a:endParaRPr lang="en-US"/>
        </a:p>
      </dgm:t>
    </dgm:pt>
    <dgm:pt modelId="{5BB58CAA-2209-4410-AB15-8B7F833D3FC1}" type="sibTrans" cxnId="{8376E7A2-FC08-4925-A10F-CEFBF1CF7367}">
      <dgm:prSet/>
      <dgm:spPr/>
      <dgm:t>
        <a:bodyPr/>
        <a:lstStyle/>
        <a:p>
          <a:endParaRPr lang="en-US"/>
        </a:p>
      </dgm:t>
    </dgm:pt>
    <dgm:pt modelId="{CCB0A6E3-A6F4-4546-839B-2E8A8ADE1B93}">
      <dgm:prSet phldrT="[Text]" phldr="1"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C63B59E6-E50E-4D8E-A004-29643270E79A}" type="parTrans" cxnId="{346699EA-7877-4EBA-B28A-605396CDD722}">
      <dgm:prSet/>
      <dgm:spPr/>
      <dgm:t>
        <a:bodyPr/>
        <a:lstStyle/>
        <a:p>
          <a:endParaRPr lang="en-US"/>
        </a:p>
      </dgm:t>
    </dgm:pt>
    <dgm:pt modelId="{9E1B8A72-117E-49B7-B528-D8F07CF80329}" type="sibTrans" cxnId="{346699EA-7877-4EBA-B28A-605396CDD722}">
      <dgm:prSet/>
      <dgm:spPr/>
      <dgm:t>
        <a:bodyPr/>
        <a:lstStyle/>
        <a:p>
          <a:endParaRPr lang="en-US"/>
        </a:p>
      </dgm:t>
    </dgm:pt>
    <dgm:pt modelId="{C1281195-44E6-4F9B-B21D-5CC38CDD36F8}">
      <dgm:prSet phldrT="[Text]"/>
      <dgm:spPr/>
      <dgm:t>
        <a:bodyPr/>
        <a:lstStyle/>
        <a:p>
          <a:pPr rtl="0"/>
          <a:r>
            <a:rPr lang="en-US" altLang="en-US" dirty="0" smtClean="0">
              <a:latin typeface="inherit"/>
            </a:rPr>
            <a:t>5.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Train and evaluate the model: Train the model using a regression algorithm such as Linear Regression or Random Forest Regression. Evaluate the model's performance using the mean squared error (MSE) and R-squared score.</a:t>
          </a:r>
          <a:endParaRPr lang="en-US" dirty="0"/>
        </a:p>
      </dgm:t>
    </dgm:pt>
    <dgm:pt modelId="{A94E786D-9D60-4C09-B0FA-2809054F1F19}" type="parTrans" cxnId="{5B2E70D5-C89B-4889-B51E-CF6D7A1A56EB}">
      <dgm:prSet/>
      <dgm:spPr/>
      <dgm:t>
        <a:bodyPr/>
        <a:lstStyle/>
        <a:p>
          <a:endParaRPr lang="en-US"/>
        </a:p>
      </dgm:t>
    </dgm:pt>
    <dgm:pt modelId="{311BED62-0E78-4305-8C17-8B0B7C8A19EB}" type="sibTrans" cxnId="{5B2E70D5-C89B-4889-B51E-CF6D7A1A56EB}">
      <dgm:prSet/>
      <dgm:spPr/>
      <dgm:t>
        <a:bodyPr/>
        <a:lstStyle/>
        <a:p>
          <a:endParaRPr lang="en-US"/>
        </a:p>
      </dgm:t>
    </dgm:pt>
    <dgm:pt modelId="{EDFCF9E2-169A-4992-B908-B3686B597842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Make predictions: Use the trained model to make predictions on new data.</a:t>
          </a:r>
          <a:endParaRPr lang="en-US" dirty="0"/>
        </a:p>
      </dgm:t>
    </dgm:pt>
    <dgm:pt modelId="{F7C19562-CD89-4EC9-BC64-9E07EDA353E3}" type="parTrans" cxnId="{971BB0D7-42F9-4866-8997-E507341237F7}">
      <dgm:prSet/>
      <dgm:spPr/>
      <dgm:t>
        <a:bodyPr/>
        <a:lstStyle/>
        <a:p>
          <a:endParaRPr lang="en-US"/>
        </a:p>
      </dgm:t>
    </dgm:pt>
    <dgm:pt modelId="{92303156-9984-4E4B-B414-358384E222B7}" type="sibTrans" cxnId="{971BB0D7-42F9-4866-8997-E507341237F7}">
      <dgm:prSet/>
      <dgm:spPr/>
      <dgm:t>
        <a:bodyPr/>
        <a:lstStyle/>
        <a:p>
          <a:endParaRPr lang="en-US"/>
        </a:p>
      </dgm:t>
    </dgm:pt>
    <dgm:pt modelId="{D2BDB4DB-FBD8-4416-86AF-E045E4D920F5}">
      <dgm:prSet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Preprocess the data: Preprocess the data by scaling the features using the </a:t>
          </a:r>
          <a:r>
            <a:rPr kumimoji="0" lang="en-US" altLang="en-US" b="1" i="0" u="none" strike="noStrike" cap="none" normalizeH="0" baseline="0" dirty="0" err="1" smtClean="0">
              <a:ln>
                <a:noFill/>
              </a:ln>
              <a:effectLst/>
              <a:latin typeface="Söhne Mono"/>
            </a:rPr>
            <a:t>StandardScaler</a:t>
          </a:r>
          <a:r>
            <a: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 function from </a:t>
          </a:r>
          <a:r>
            <a:rPr kumimoji="0" lang="en-US" altLang="en-US" b="0" i="0" u="none" strike="noStrike" cap="none" normalizeH="0" baseline="0" dirty="0" err="1" smtClean="0">
              <a:ln>
                <a:noFill/>
              </a:ln>
              <a:effectLst/>
              <a:latin typeface="Söhne"/>
            </a:rPr>
            <a:t>scikit</a:t>
          </a:r>
          <a:r>
            <a: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Söhne"/>
            </a:rPr>
            <a:t>-learn</a:t>
          </a:r>
          <a:endParaRPr lang="en-US" dirty="0"/>
        </a:p>
      </dgm:t>
    </dgm:pt>
    <dgm:pt modelId="{EA246292-DA78-49CD-AEAC-497F73EA4376}" type="parTrans" cxnId="{AB056376-7FBA-47F4-8419-203835D9A01E}">
      <dgm:prSet/>
      <dgm:spPr/>
      <dgm:t>
        <a:bodyPr/>
        <a:lstStyle/>
        <a:p>
          <a:endParaRPr lang="en-US"/>
        </a:p>
      </dgm:t>
    </dgm:pt>
    <dgm:pt modelId="{541EF0AB-1A5A-4654-9682-CFB0B50276C0}" type="sibTrans" cxnId="{AB056376-7FBA-47F4-8419-203835D9A01E}">
      <dgm:prSet/>
      <dgm:spPr/>
      <dgm:t>
        <a:bodyPr/>
        <a:lstStyle/>
        <a:p>
          <a:endParaRPr lang="en-US"/>
        </a:p>
      </dgm:t>
    </dgm:pt>
    <dgm:pt modelId="{5CC15F51-5688-490A-945B-8871BEB14548}" type="pres">
      <dgm:prSet presAssocID="{AECF411D-3307-4421-B868-13169B832941}" presName="linearFlow" presStyleCnt="0">
        <dgm:presLayoutVars>
          <dgm:dir/>
          <dgm:animLvl val="lvl"/>
          <dgm:resizeHandles val="exact"/>
        </dgm:presLayoutVars>
      </dgm:prSet>
      <dgm:spPr/>
    </dgm:pt>
    <dgm:pt modelId="{A3B24108-FDE6-45C4-A540-87450A5C038E}" type="pres">
      <dgm:prSet presAssocID="{D65C4E90-6F7C-49D0-B841-8A32C59AA8AC}" presName="composite" presStyleCnt="0"/>
      <dgm:spPr/>
    </dgm:pt>
    <dgm:pt modelId="{4A1E3690-123E-4BCB-B556-7E901BB4041D}" type="pres">
      <dgm:prSet presAssocID="{D65C4E90-6F7C-49D0-B841-8A32C59AA8A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B5A8777-4572-4F5C-80CC-7DCB24DD1744}" type="pres">
      <dgm:prSet presAssocID="{D65C4E90-6F7C-49D0-B841-8A32C59AA8A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CA870-F9F4-470E-BA10-C17D48A36459}" type="pres">
      <dgm:prSet presAssocID="{F33DC3C0-9D6F-4714-88CA-D28B687C9A6A}" presName="sp" presStyleCnt="0"/>
      <dgm:spPr/>
    </dgm:pt>
    <dgm:pt modelId="{C4739138-B489-4948-80A5-D30E4CD8AC1F}" type="pres">
      <dgm:prSet presAssocID="{E2BEC018-9EC1-42BE-A0AA-1636ECA1FA25}" presName="composite" presStyleCnt="0"/>
      <dgm:spPr/>
    </dgm:pt>
    <dgm:pt modelId="{190B434C-F463-4100-B44E-F47AB258E511}" type="pres">
      <dgm:prSet presAssocID="{E2BEC018-9EC1-42BE-A0AA-1636ECA1FA2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2CE01AD-987B-4265-A7EE-4C261D95BD02}" type="pres">
      <dgm:prSet presAssocID="{E2BEC018-9EC1-42BE-A0AA-1636ECA1FA2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121D9-68F0-4528-910F-D7066A6ED15B}" type="pres">
      <dgm:prSet presAssocID="{6750DDF5-DA7C-4E0A-8B79-682BD30877CD}" presName="sp" presStyleCnt="0"/>
      <dgm:spPr/>
    </dgm:pt>
    <dgm:pt modelId="{A84DDE42-CEA4-49F8-9C15-92A63488C032}" type="pres">
      <dgm:prSet presAssocID="{CCB0A6E3-A6F4-4546-839B-2E8A8ADE1B93}" presName="composite" presStyleCnt="0"/>
      <dgm:spPr/>
    </dgm:pt>
    <dgm:pt modelId="{031DF8F7-8F82-442F-944E-B0759F17D948}" type="pres">
      <dgm:prSet presAssocID="{CCB0A6E3-A6F4-4546-839B-2E8A8ADE1B9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43EF5FD-63B2-4F95-A04C-9E236A693B44}" type="pres">
      <dgm:prSet presAssocID="{CCB0A6E3-A6F4-4546-839B-2E8A8ADE1B9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E70D5-C89B-4889-B51E-CF6D7A1A56EB}" srcId="{CCB0A6E3-A6F4-4546-839B-2E8A8ADE1B93}" destId="{C1281195-44E6-4F9B-B21D-5CC38CDD36F8}" srcOrd="0" destOrd="0" parTransId="{A94E786D-9D60-4C09-B0FA-2809054F1F19}" sibTransId="{311BED62-0E78-4305-8C17-8B0B7C8A19EB}"/>
    <dgm:cxn modelId="{346699EA-7877-4EBA-B28A-605396CDD722}" srcId="{AECF411D-3307-4421-B868-13169B832941}" destId="{CCB0A6E3-A6F4-4546-839B-2E8A8ADE1B93}" srcOrd="2" destOrd="0" parTransId="{C63B59E6-E50E-4D8E-A004-29643270E79A}" sibTransId="{9E1B8A72-117E-49B7-B528-D8F07CF80329}"/>
    <dgm:cxn modelId="{971BB0D7-42F9-4866-8997-E507341237F7}" srcId="{CCB0A6E3-A6F4-4546-839B-2E8A8ADE1B93}" destId="{EDFCF9E2-169A-4992-B908-B3686B597842}" srcOrd="1" destOrd="0" parTransId="{F7C19562-CD89-4EC9-BC64-9E07EDA353E3}" sibTransId="{92303156-9984-4E4B-B414-358384E222B7}"/>
    <dgm:cxn modelId="{79D02530-377B-47C0-9426-D604D87D6C07}" type="presOf" srcId="{EDFCF9E2-169A-4992-B908-B3686B597842}" destId="{B43EF5FD-63B2-4F95-A04C-9E236A693B44}" srcOrd="0" destOrd="1" presId="urn:microsoft.com/office/officeart/2005/8/layout/chevron2"/>
    <dgm:cxn modelId="{EBC960FA-3249-4A6A-B6D4-161318E65B68}" srcId="{D65C4E90-6F7C-49D0-B841-8A32C59AA8AC}" destId="{25B0473D-CFEA-48D0-84A0-B869B27697DA}" srcOrd="1" destOrd="0" parTransId="{087AEB3A-9056-45E2-9E8A-5239C378489D}" sibTransId="{829D63D7-8124-4FEF-8735-C25F942F324A}"/>
    <dgm:cxn modelId="{C676F672-033A-4A76-9435-964B4861A408}" srcId="{D65C4E90-6F7C-49D0-B841-8A32C59AA8AC}" destId="{27B398D9-212E-494D-B4AB-BD0003C101BD}" srcOrd="0" destOrd="0" parTransId="{DB168F0D-E1FB-4FEB-99EC-B87175E41EE1}" sibTransId="{C62EAB23-B666-481F-95A8-D8DED9FA7EBA}"/>
    <dgm:cxn modelId="{243EE3D1-896A-4676-B830-47135CF00EE4}" type="presOf" srcId="{AECF411D-3307-4421-B868-13169B832941}" destId="{5CC15F51-5688-490A-945B-8871BEB14548}" srcOrd="0" destOrd="0" presId="urn:microsoft.com/office/officeart/2005/8/layout/chevron2"/>
    <dgm:cxn modelId="{B3837352-C555-494A-9BFC-31796B22A424}" type="presOf" srcId="{E2BEC018-9EC1-42BE-A0AA-1636ECA1FA25}" destId="{190B434C-F463-4100-B44E-F47AB258E511}" srcOrd="0" destOrd="0" presId="urn:microsoft.com/office/officeart/2005/8/layout/chevron2"/>
    <dgm:cxn modelId="{B13272D8-7DCE-4057-A15E-D1913BA02595}" srcId="{AECF411D-3307-4421-B868-13169B832941}" destId="{D65C4E90-6F7C-49D0-B841-8A32C59AA8AC}" srcOrd="0" destOrd="0" parTransId="{10506F82-3E0A-4DD1-BD42-673E9C059C86}" sibTransId="{F33DC3C0-9D6F-4714-88CA-D28B687C9A6A}"/>
    <dgm:cxn modelId="{F913F4E6-4D53-4271-ACFB-2DFB4167EAB9}" srcId="{AECF411D-3307-4421-B868-13169B832941}" destId="{E2BEC018-9EC1-42BE-A0AA-1636ECA1FA25}" srcOrd="1" destOrd="0" parTransId="{E247148B-7C1A-41A4-AC01-01AF770B8A3E}" sibTransId="{6750DDF5-DA7C-4E0A-8B79-682BD30877CD}"/>
    <dgm:cxn modelId="{70C74831-A7C2-4D8F-A9FD-B89D481BE01C}" type="presOf" srcId="{D2BDB4DB-FBD8-4416-86AF-E045E4D920F5}" destId="{32CE01AD-987B-4265-A7EE-4C261D95BD02}" srcOrd="0" destOrd="2" presId="urn:microsoft.com/office/officeart/2005/8/layout/chevron2"/>
    <dgm:cxn modelId="{6B7C8C92-EA34-4579-B79B-617FB83486BD}" type="presOf" srcId="{25B0473D-CFEA-48D0-84A0-B869B27697DA}" destId="{8B5A8777-4572-4F5C-80CC-7DCB24DD1744}" srcOrd="0" destOrd="1" presId="urn:microsoft.com/office/officeart/2005/8/layout/chevron2"/>
    <dgm:cxn modelId="{1B22D1DD-AE99-4E59-8D53-6B1C050D490D}" type="presOf" srcId="{D10473B7-D3AA-4C0A-8D94-50D92D1CA45C}" destId="{32CE01AD-987B-4265-A7EE-4C261D95BD02}" srcOrd="0" destOrd="0" presId="urn:microsoft.com/office/officeart/2005/8/layout/chevron2"/>
    <dgm:cxn modelId="{8376E7A2-FC08-4925-A10F-CEFBF1CF7367}" srcId="{E2BEC018-9EC1-42BE-A0AA-1636ECA1FA25}" destId="{B81C872E-1409-40AD-BE4C-06BECBECC6AC}" srcOrd="1" destOrd="0" parTransId="{459E2E27-6087-4DB5-A22A-97169A076513}" sibTransId="{5BB58CAA-2209-4410-AB15-8B7F833D3FC1}"/>
    <dgm:cxn modelId="{BAB7F317-BF20-4F64-884E-2D942EADE4A6}" type="presOf" srcId="{27B398D9-212E-494D-B4AB-BD0003C101BD}" destId="{8B5A8777-4572-4F5C-80CC-7DCB24DD1744}" srcOrd="0" destOrd="0" presId="urn:microsoft.com/office/officeart/2005/8/layout/chevron2"/>
    <dgm:cxn modelId="{89B49B73-468C-40E7-A728-72062198E77F}" type="presOf" srcId="{D65C4E90-6F7C-49D0-B841-8A32C59AA8AC}" destId="{4A1E3690-123E-4BCB-B556-7E901BB4041D}" srcOrd="0" destOrd="0" presId="urn:microsoft.com/office/officeart/2005/8/layout/chevron2"/>
    <dgm:cxn modelId="{7C31F196-18D5-4845-8B98-0179F2EB6006}" type="presOf" srcId="{CCB0A6E3-A6F4-4546-839B-2E8A8ADE1B93}" destId="{031DF8F7-8F82-442F-944E-B0759F17D948}" srcOrd="0" destOrd="0" presId="urn:microsoft.com/office/officeart/2005/8/layout/chevron2"/>
    <dgm:cxn modelId="{AB056376-7FBA-47F4-8419-203835D9A01E}" srcId="{E2BEC018-9EC1-42BE-A0AA-1636ECA1FA25}" destId="{D2BDB4DB-FBD8-4416-86AF-E045E4D920F5}" srcOrd="2" destOrd="0" parTransId="{EA246292-DA78-49CD-AEAC-497F73EA4376}" sibTransId="{541EF0AB-1A5A-4654-9682-CFB0B50276C0}"/>
    <dgm:cxn modelId="{5399C22E-412F-42C5-BE3A-729AFCFEF100}" type="presOf" srcId="{C1281195-44E6-4F9B-B21D-5CC38CDD36F8}" destId="{B43EF5FD-63B2-4F95-A04C-9E236A693B44}" srcOrd="0" destOrd="0" presId="urn:microsoft.com/office/officeart/2005/8/layout/chevron2"/>
    <dgm:cxn modelId="{F716691D-9FD3-48B5-9919-F3A46D09024E}" srcId="{E2BEC018-9EC1-42BE-A0AA-1636ECA1FA25}" destId="{D10473B7-D3AA-4C0A-8D94-50D92D1CA45C}" srcOrd="0" destOrd="0" parTransId="{B375F4C0-5BA4-4870-B342-B6BE256E8CFA}" sibTransId="{74AC9BD5-5841-4AA6-A00C-8CFCA32E1CA2}"/>
    <dgm:cxn modelId="{0B335384-1C58-4C93-9250-D0AC988D0E62}" type="presOf" srcId="{B81C872E-1409-40AD-BE4C-06BECBECC6AC}" destId="{32CE01AD-987B-4265-A7EE-4C261D95BD02}" srcOrd="0" destOrd="1" presId="urn:microsoft.com/office/officeart/2005/8/layout/chevron2"/>
    <dgm:cxn modelId="{386C6E73-0EFD-4FE7-B4B6-71F2DE7A723A}" type="presParOf" srcId="{5CC15F51-5688-490A-945B-8871BEB14548}" destId="{A3B24108-FDE6-45C4-A540-87450A5C038E}" srcOrd="0" destOrd="0" presId="urn:microsoft.com/office/officeart/2005/8/layout/chevron2"/>
    <dgm:cxn modelId="{11603AFA-A064-46C5-A0FE-6439F7036690}" type="presParOf" srcId="{A3B24108-FDE6-45C4-A540-87450A5C038E}" destId="{4A1E3690-123E-4BCB-B556-7E901BB4041D}" srcOrd="0" destOrd="0" presId="urn:microsoft.com/office/officeart/2005/8/layout/chevron2"/>
    <dgm:cxn modelId="{11A239AC-7534-4344-A405-6745BA8E032B}" type="presParOf" srcId="{A3B24108-FDE6-45C4-A540-87450A5C038E}" destId="{8B5A8777-4572-4F5C-80CC-7DCB24DD1744}" srcOrd="1" destOrd="0" presId="urn:microsoft.com/office/officeart/2005/8/layout/chevron2"/>
    <dgm:cxn modelId="{0CF7203A-F47D-49AE-A77F-0DE7B8E2A4C9}" type="presParOf" srcId="{5CC15F51-5688-490A-945B-8871BEB14548}" destId="{73CCA870-F9F4-470E-BA10-C17D48A36459}" srcOrd="1" destOrd="0" presId="urn:microsoft.com/office/officeart/2005/8/layout/chevron2"/>
    <dgm:cxn modelId="{ECB2A123-2EA7-48F9-99C3-6223E2A70103}" type="presParOf" srcId="{5CC15F51-5688-490A-945B-8871BEB14548}" destId="{C4739138-B489-4948-80A5-D30E4CD8AC1F}" srcOrd="2" destOrd="0" presId="urn:microsoft.com/office/officeart/2005/8/layout/chevron2"/>
    <dgm:cxn modelId="{834F0DE7-3896-41A3-ADA8-C83E124CE2E1}" type="presParOf" srcId="{C4739138-B489-4948-80A5-D30E4CD8AC1F}" destId="{190B434C-F463-4100-B44E-F47AB258E511}" srcOrd="0" destOrd="0" presId="urn:microsoft.com/office/officeart/2005/8/layout/chevron2"/>
    <dgm:cxn modelId="{8E9A86AF-56C5-40A7-B46B-18EE66D0EEFD}" type="presParOf" srcId="{C4739138-B489-4948-80A5-D30E4CD8AC1F}" destId="{32CE01AD-987B-4265-A7EE-4C261D95BD02}" srcOrd="1" destOrd="0" presId="urn:microsoft.com/office/officeart/2005/8/layout/chevron2"/>
    <dgm:cxn modelId="{90229ADB-24D8-4339-932C-DCC8606ED12E}" type="presParOf" srcId="{5CC15F51-5688-490A-945B-8871BEB14548}" destId="{151121D9-68F0-4528-910F-D7066A6ED15B}" srcOrd="3" destOrd="0" presId="urn:microsoft.com/office/officeart/2005/8/layout/chevron2"/>
    <dgm:cxn modelId="{6AB0B7B3-F54F-4BEA-B746-67814986721E}" type="presParOf" srcId="{5CC15F51-5688-490A-945B-8871BEB14548}" destId="{A84DDE42-CEA4-49F8-9C15-92A63488C032}" srcOrd="4" destOrd="0" presId="urn:microsoft.com/office/officeart/2005/8/layout/chevron2"/>
    <dgm:cxn modelId="{E7D01340-12A2-4854-BF46-E2C114B8D67B}" type="presParOf" srcId="{A84DDE42-CEA4-49F8-9C15-92A63488C032}" destId="{031DF8F7-8F82-442F-944E-B0759F17D948}" srcOrd="0" destOrd="0" presId="urn:microsoft.com/office/officeart/2005/8/layout/chevron2"/>
    <dgm:cxn modelId="{75C06F29-2F8E-4C0B-951A-FA57DC38564B}" type="presParOf" srcId="{A84DDE42-CEA4-49F8-9C15-92A63488C032}" destId="{B43EF5FD-63B2-4F95-A04C-9E236A693B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A8AF7-7912-43AF-9189-E6DC8D8A79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1EEEF45-CA11-4FF1-8D3C-85D4EA4E4887}">
      <dgm:prSet phldrT="[Text]"/>
      <dgm:spPr/>
      <dgm:t>
        <a:bodyPr/>
        <a:lstStyle/>
        <a:p>
          <a:r>
            <a:rPr lang="en-US" dirty="0" smtClean="0"/>
            <a:t>The data has 17 columns and Range Index: 10000 entries, 0 to 9999</a:t>
          </a:r>
          <a:endParaRPr lang="en-US" dirty="0"/>
        </a:p>
      </dgm:t>
    </dgm:pt>
    <dgm:pt modelId="{E2EC2C4E-EDB2-4ED5-AD48-6293F1A11C20}" type="parTrans" cxnId="{AB3FDF05-D79B-465C-98D1-E42E20FA1F22}">
      <dgm:prSet/>
      <dgm:spPr/>
      <dgm:t>
        <a:bodyPr/>
        <a:lstStyle/>
        <a:p>
          <a:endParaRPr lang="en-US"/>
        </a:p>
      </dgm:t>
    </dgm:pt>
    <dgm:pt modelId="{EB18A84D-CE19-40C7-BE26-614FA5B8E2E6}" type="sibTrans" cxnId="{AB3FDF05-D79B-465C-98D1-E42E20FA1F22}">
      <dgm:prSet/>
      <dgm:spPr/>
      <dgm:t>
        <a:bodyPr/>
        <a:lstStyle/>
        <a:p>
          <a:endParaRPr lang="en-US"/>
        </a:p>
      </dgm:t>
    </dgm:pt>
    <dgm:pt modelId="{666B062B-9808-41B3-A3EC-66246272B09A}">
      <dgm:prSet phldrT="[Text]"/>
      <dgm:spPr/>
      <dgm:t>
        <a:bodyPr/>
        <a:lstStyle/>
        <a:p>
          <a:r>
            <a:rPr lang="en-US" dirty="0" smtClean="0"/>
            <a:t>According to the correlation matrix,</a:t>
          </a:r>
          <a:r>
            <a:rPr lang="en-US" b="0" i="0" dirty="0" smtClean="0"/>
            <a:t> “</a:t>
          </a:r>
          <a:r>
            <a:rPr lang="en-US" b="0" i="0" dirty="0" err="1" smtClean="0"/>
            <a:t>squreMeters”and</a:t>
          </a:r>
          <a:r>
            <a:rPr lang="en-US" b="0" i="0" dirty="0" smtClean="0"/>
            <a:t> “</a:t>
          </a:r>
          <a:r>
            <a:rPr lang="en-US" b="0" i="0" dirty="0" err="1" smtClean="0"/>
            <a:t>noOfRooms”have</a:t>
          </a:r>
          <a:r>
            <a:rPr lang="en-US" b="0" i="0" dirty="0" smtClean="0"/>
            <a:t> a weak positive correlation (0.009573), which means that as the size of a property (measured in square meters) increases, the number of </a:t>
          </a:r>
          <a:r>
            <a:rPr lang="en-US" dirty="0" smtClean="0"/>
            <a:t>rooms</a:t>
          </a:r>
          <a:r>
            <a:rPr lang="en-US" b="0" i="0" dirty="0" smtClean="0"/>
            <a:t> may also increase slightly. On the other hand, and have a weak negative correlation (-0.017246), which means that as the size of a property increases, the number of garages may decrease slightly.</a:t>
          </a:r>
          <a:endParaRPr lang="en-US" dirty="0"/>
        </a:p>
      </dgm:t>
    </dgm:pt>
    <dgm:pt modelId="{577D6400-69DE-43BA-8252-9309C0B7C1AA}" type="parTrans" cxnId="{2BC7FA00-98AC-44B6-8C7B-8DC68D57A216}">
      <dgm:prSet/>
      <dgm:spPr/>
      <dgm:t>
        <a:bodyPr/>
        <a:lstStyle/>
        <a:p>
          <a:endParaRPr lang="en-US"/>
        </a:p>
      </dgm:t>
    </dgm:pt>
    <dgm:pt modelId="{90E63494-C318-4AF6-8C2F-ECB49DF2C772}" type="sibTrans" cxnId="{2BC7FA00-98AC-44B6-8C7B-8DC68D57A216}">
      <dgm:prSet/>
      <dgm:spPr/>
      <dgm:t>
        <a:bodyPr/>
        <a:lstStyle/>
        <a:p>
          <a:endParaRPr lang="en-US"/>
        </a:p>
      </dgm:t>
    </dgm:pt>
    <dgm:pt modelId="{065D1160-6942-4DCD-B270-AB4A2CAD0B60}">
      <dgm:prSet/>
      <dgm:spPr/>
      <dgm:t>
        <a:bodyPr/>
        <a:lstStyle/>
        <a:p>
          <a:r>
            <a:rPr lang="en-US" b="0" i="0" dirty="0" smtClean="0"/>
            <a:t>The Linear Regression model has a mean squared error (MSE) of 3482280.93 and an R-squared value of 0.999999566. The R-squared value is a measure of how well the model fits the data, with a value of 1 indicating a perfect fit. In this case, the Linear Regression model has a very high R-squared value, which suggests that the model is an excellent fit for the data.</a:t>
          </a:r>
          <a:endParaRPr lang="en-US" dirty="0"/>
        </a:p>
      </dgm:t>
    </dgm:pt>
    <dgm:pt modelId="{9BAAEEED-009C-4BCD-A683-B087A3FBD45A}" type="parTrans" cxnId="{F6826DA3-5D15-48F4-B0FE-25E423685842}">
      <dgm:prSet/>
      <dgm:spPr/>
      <dgm:t>
        <a:bodyPr/>
        <a:lstStyle/>
        <a:p>
          <a:endParaRPr lang="en-US"/>
        </a:p>
      </dgm:t>
    </dgm:pt>
    <dgm:pt modelId="{79055021-3D95-42C1-B0FD-E0CAA89C97DE}" type="sibTrans" cxnId="{F6826DA3-5D15-48F4-B0FE-25E423685842}">
      <dgm:prSet/>
      <dgm:spPr/>
      <dgm:t>
        <a:bodyPr/>
        <a:lstStyle/>
        <a:p>
          <a:endParaRPr lang="en-US"/>
        </a:p>
      </dgm:t>
    </dgm:pt>
    <dgm:pt modelId="{94BB3156-21AE-4D9A-9408-F66E424C142B}">
      <dgm:prSet/>
      <dgm:spPr/>
      <dgm:t>
        <a:bodyPr/>
        <a:lstStyle/>
        <a:p>
          <a:r>
            <a:rPr lang="en-US" b="0" i="0" smtClean="0"/>
            <a:t>The Random Forest Regression model has a higher MSE of 15756626.96, indicating that its predictions are further from the true values than the Linear Regression model. However, the Random Forest Regression model still has a very high R-squared value of 0.99999804, which suggests that it is also a good fit for the data.</a:t>
          </a:r>
          <a:endParaRPr lang="en-US"/>
        </a:p>
      </dgm:t>
    </dgm:pt>
    <dgm:pt modelId="{DA9B266A-9A2A-42CF-B5F2-F6B60E290187}" type="parTrans" cxnId="{096F380F-059F-4698-9851-70EC1F71698D}">
      <dgm:prSet/>
      <dgm:spPr/>
      <dgm:t>
        <a:bodyPr/>
        <a:lstStyle/>
        <a:p>
          <a:endParaRPr lang="en-US"/>
        </a:p>
      </dgm:t>
    </dgm:pt>
    <dgm:pt modelId="{17A6EA40-8C44-4E06-A164-0734C340DA07}" type="sibTrans" cxnId="{096F380F-059F-4698-9851-70EC1F71698D}">
      <dgm:prSet/>
      <dgm:spPr/>
      <dgm:t>
        <a:bodyPr/>
        <a:lstStyle/>
        <a:p>
          <a:endParaRPr lang="en-US"/>
        </a:p>
      </dgm:t>
    </dgm:pt>
    <dgm:pt modelId="{3EB587FB-A78A-4540-9A6D-E5F609E5C018}">
      <dgm:prSet/>
      <dgm:spPr/>
      <dgm:t>
        <a:bodyPr/>
        <a:lstStyle/>
        <a:p>
          <a:r>
            <a:rPr lang="en-US" b="0" i="0" dirty="0" smtClean="0"/>
            <a:t>the Linear Regression model may be a slightly better fit for the data than the Random Forest Regression model.</a:t>
          </a:r>
          <a:endParaRPr lang="en-US" dirty="0"/>
        </a:p>
      </dgm:t>
    </dgm:pt>
    <dgm:pt modelId="{F9C5A39C-78A8-4DB4-8FB0-4ACDA3C1EDB0}" type="parTrans" cxnId="{714A2541-9AA4-430A-8591-8F881C164259}">
      <dgm:prSet/>
      <dgm:spPr/>
      <dgm:t>
        <a:bodyPr/>
        <a:lstStyle/>
        <a:p>
          <a:endParaRPr lang="en-US"/>
        </a:p>
      </dgm:t>
    </dgm:pt>
    <dgm:pt modelId="{71FEE5D7-8077-4CF5-B00F-147CF7F870E6}" type="sibTrans" cxnId="{714A2541-9AA4-430A-8591-8F881C164259}">
      <dgm:prSet/>
      <dgm:spPr/>
      <dgm:t>
        <a:bodyPr/>
        <a:lstStyle/>
        <a:p>
          <a:endParaRPr lang="en-US"/>
        </a:p>
      </dgm:t>
    </dgm:pt>
    <dgm:pt modelId="{2A54A1AF-EF7A-4A94-8A79-F4B277115DE2}" type="pres">
      <dgm:prSet presAssocID="{416A8AF7-7912-43AF-9189-E6DC8D8A79B0}" presName="linearFlow" presStyleCnt="0">
        <dgm:presLayoutVars>
          <dgm:dir/>
          <dgm:resizeHandles val="exact"/>
        </dgm:presLayoutVars>
      </dgm:prSet>
      <dgm:spPr/>
    </dgm:pt>
    <dgm:pt modelId="{8ABC0681-E70E-4146-B45A-C8EC6E3212E1}" type="pres">
      <dgm:prSet presAssocID="{01EEEF45-CA11-4FF1-8D3C-85D4EA4E4887}" presName="composite" presStyleCnt="0"/>
      <dgm:spPr/>
    </dgm:pt>
    <dgm:pt modelId="{A6AB1D57-A617-4ACD-9976-A0DB6A6B4CB3}" type="pres">
      <dgm:prSet presAssocID="{01EEEF45-CA11-4FF1-8D3C-85D4EA4E4887}" presName="imgShp" presStyleLbl="fgImgPlace1" presStyleIdx="0" presStyleCnt="5"/>
      <dgm:spPr/>
    </dgm:pt>
    <dgm:pt modelId="{38C61785-29F9-4CFB-9329-8CFEECCBA5FF}" type="pres">
      <dgm:prSet presAssocID="{01EEEF45-CA11-4FF1-8D3C-85D4EA4E488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E55DD-DF3A-407E-9860-51AB6A10E683}" type="pres">
      <dgm:prSet presAssocID="{EB18A84D-CE19-40C7-BE26-614FA5B8E2E6}" presName="spacing" presStyleCnt="0"/>
      <dgm:spPr/>
    </dgm:pt>
    <dgm:pt modelId="{12CB1E68-47FE-4508-A141-D64CB455562C}" type="pres">
      <dgm:prSet presAssocID="{666B062B-9808-41B3-A3EC-66246272B09A}" presName="composite" presStyleCnt="0"/>
      <dgm:spPr/>
    </dgm:pt>
    <dgm:pt modelId="{EA5C5B75-C1F4-4ED8-96FA-0758F4AC99A1}" type="pres">
      <dgm:prSet presAssocID="{666B062B-9808-41B3-A3EC-66246272B09A}" presName="imgShp" presStyleLbl="fgImgPlace1" presStyleIdx="1" presStyleCnt="5"/>
      <dgm:spPr/>
    </dgm:pt>
    <dgm:pt modelId="{1E1749D1-B3AE-4A83-83A4-5763DED2DB3D}" type="pres">
      <dgm:prSet presAssocID="{666B062B-9808-41B3-A3EC-66246272B09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E2F77-C771-4FE2-B292-003381966732}" type="pres">
      <dgm:prSet presAssocID="{90E63494-C318-4AF6-8C2F-ECB49DF2C772}" presName="spacing" presStyleCnt="0"/>
      <dgm:spPr/>
    </dgm:pt>
    <dgm:pt modelId="{6970AEAA-B832-4EC5-AD8A-6E26ADA42C7E}" type="pres">
      <dgm:prSet presAssocID="{94BB3156-21AE-4D9A-9408-F66E424C142B}" presName="composite" presStyleCnt="0"/>
      <dgm:spPr/>
    </dgm:pt>
    <dgm:pt modelId="{86378D44-AF5F-47DB-BF29-B5ABD1A50DDF}" type="pres">
      <dgm:prSet presAssocID="{94BB3156-21AE-4D9A-9408-F66E424C142B}" presName="imgShp" presStyleLbl="fgImgPlace1" presStyleIdx="2" presStyleCnt="5"/>
      <dgm:spPr/>
    </dgm:pt>
    <dgm:pt modelId="{9B3B7938-23E1-417D-A5EA-6F24457AC402}" type="pres">
      <dgm:prSet presAssocID="{94BB3156-21AE-4D9A-9408-F66E424C142B}" presName="txShp" presStyleLbl="node1" presStyleIdx="2" presStyleCnt="5">
        <dgm:presLayoutVars>
          <dgm:bulletEnabled val="1"/>
        </dgm:presLayoutVars>
      </dgm:prSet>
      <dgm:spPr/>
    </dgm:pt>
    <dgm:pt modelId="{EBFA99EA-EC5B-49E8-B1FF-6D35ABBD190C}" type="pres">
      <dgm:prSet presAssocID="{17A6EA40-8C44-4E06-A164-0734C340DA07}" presName="spacing" presStyleCnt="0"/>
      <dgm:spPr/>
    </dgm:pt>
    <dgm:pt modelId="{4CC084EA-5F3B-4DA7-B892-14F8998666BF}" type="pres">
      <dgm:prSet presAssocID="{065D1160-6942-4DCD-B270-AB4A2CAD0B60}" presName="composite" presStyleCnt="0"/>
      <dgm:spPr/>
    </dgm:pt>
    <dgm:pt modelId="{81825B6C-8DEA-43C9-A628-30A0B708ABB5}" type="pres">
      <dgm:prSet presAssocID="{065D1160-6942-4DCD-B270-AB4A2CAD0B60}" presName="imgShp" presStyleLbl="fgImgPlace1" presStyleIdx="3" presStyleCnt="5"/>
      <dgm:spPr/>
    </dgm:pt>
    <dgm:pt modelId="{C198C77D-CA87-4936-9676-5FDDDE4ADE51}" type="pres">
      <dgm:prSet presAssocID="{065D1160-6942-4DCD-B270-AB4A2CAD0B60}" presName="txShp" presStyleLbl="node1" presStyleIdx="3" presStyleCnt="5">
        <dgm:presLayoutVars>
          <dgm:bulletEnabled val="1"/>
        </dgm:presLayoutVars>
      </dgm:prSet>
      <dgm:spPr/>
    </dgm:pt>
    <dgm:pt modelId="{5D9096F7-B80E-411F-B969-92A5E1920C3A}" type="pres">
      <dgm:prSet presAssocID="{79055021-3D95-42C1-B0FD-E0CAA89C97DE}" presName="spacing" presStyleCnt="0"/>
      <dgm:spPr/>
    </dgm:pt>
    <dgm:pt modelId="{072CB0B4-9F79-4317-BABB-13943506B2CE}" type="pres">
      <dgm:prSet presAssocID="{3EB587FB-A78A-4540-9A6D-E5F609E5C018}" presName="composite" presStyleCnt="0"/>
      <dgm:spPr/>
    </dgm:pt>
    <dgm:pt modelId="{DC67DA73-BBCA-4E7E-AF08-685F0BAF6030}" type="pres">
      <dgm:prSet presAssocID="{3EB587FB-A78A-4540-9A6D-E5F609E5C018}" presName="imgShp" presStyleLbl="fgImgPlace1" presStyleIdx="4" presStyleCnt="5"/>
      <dgm:spPr/>
    </dgm:pt>
    <dgm:pt modelId="{864BD712-1AC5-4831-9027-D13601C6CB59}" type="pres">
      <dgm:prSet presAssocID="{3EB587FB-A78A-4540-9A6D-E5F609E5C0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714A2541-9AA4-430A-8591-8F881C164259}" srcId="{416A8AF7-7912-43AF-9189-E6DC8D8A79B0}" destId="{3EB587FB-A78A-4540-9A6D-E5F609E5C018}" srcOrd="4" destOrd="0" parTransId="{F9C5A39C-78A8-4DB4-8FB0-4ACDA3C1EDB0}" sibTransId="{71FEE5D7-8077-4CF5-B00F-147CF7F870E6}"/>
    <dgm:cxn modelId="{AB3FDF05-D79B-465C-98D1-E42E20FA1F22}" srcId="{416A8AF7-7912-43AF-9189-E6DC8D8A79B0}" destId="{01EEEF45-CA11-4FF1-8D3C-85D4EA4E4887}" srcOrd="0" destOrd="0" parTransId="{E2EC2C4E-EDB2-4ED5-AD48-6293F1A11C20}" sibTransId="{EB18A84D-CE19-40C7-BE26-614FA5B8E2E6}"/>
    <dgm:cxn modelId="{BE929ED9-652C-4AB3-89CF-028BAB153C59}" type="presOf" srcId="{01EEEF45-CA11-4FF1-8D3C-85D4EA4E4887}" destId="{38C61785-29F9-4CFB-9329-8CFEECCBA5FF}" srcOrd="0" destOrd="0" presId="urn:microsoft.com/office/officeart/2005/8/layout/vList3"/>
    <dgm:cxn modelId="{096F380F-059F-4698-9851-70EC1F71698D}" srcId="{416A8AF7-7912-43AF-9189-E6DC8D8A79B0}" destId="{94BB3156-21AE-4D9A-9408-F66E424C142B}" srcOrd="2" destOrd="0" parTransId="{DA9B266A-9A2A-42CF-B5F2-F6B60E290187}" sibTransId="{17A6EA40-8C44-4E06-A164-0734C340DA07}"/>
    <dgm:cxn modelId="{CA241CFF-CC73-40D3-8303-4F19A0ED0BEC}" type="presOf" srcId="{666B062B-9808-41B3-A3EC-66246272B09A}" destId="{1E1749D1-B3AE-4A83-83A4-5763DED2DB3D}" srcOrd="0" destOrd="0" presId="urn:microsoft.com/office/officeart/2005/8/layout/vList3"/>
    <dgm:cxn modelId="{F6826DA3-5D15-48F4-B0FE-25E423685842}" srcId="{416A8AF7-7912-43AF-9189-E6DC8D8A79B0}" destId="{065D1160-6942-4DCD-B270-AB4A2CAD0B60}" srcOrd="3" destOrd="0" parTransId="{9BAAEEED-009C-4BCD-A683-B087A3FBD45A}" sibTransId="{79055021-3D95-42C1-B0FD-E0CAA89C97DE}"/>
    <dgm:cxn modelId="{04E6CABD-77AC-49B8-8E6A-9E60C1E94BBB}" type="presOf" srcId="{94BB3156-21AE-4D9A-9408-F66E424C142B}" destId="{9B3B7938-23E1-417D-A5EA-6F24457AC402}" srcOrd="0" destOrd="0" presId="urn:microsoft.com/office/officeart/2005/8/layout/vList3"/>
    <dgm:cxn modelId="{53929D94-0391-48B7-A968-9F63AC538E16}" type="presOf" srcId="{065D1160-6942-4DCD-B270-AB4A2CAD0B60}" destId="{C198C77D-CA87-4936-9676-5FDDDE4ADE51}" srcOrd="0" destOrd="0" presId="urn:microsoft.com/office/officeart/2005/8/layout/vList3"/>
    <dgm:cxn modelId="{2BC7FA00-98AC-44B6-8C7B-8DC68D57A216}" srcId="{416A8AF7-7912-43AF-9189-E6DC8D8A79B0}" destId="{666B062B-9808-41B3-A3EC-66246272B09A}" srcOrd="1" destOrd="0" parTransId="{577D6400-69DE-43BA-8252-9309C0B7C1AA}" sibTransId="{90E63494-C318-4AF6-8C2F-ECB49DF2C772}"/>
    <dgm:cxn modelId="{02D6D8C8-1641-48AA-B667-E06646F689AC}" type="presOf" srcId="{416A8AF7-7912-43AF-9189-E6DC8D8A79B0}" destId="{2A54A1AF-EF7A-4A94-8A79-F4B277115DE2}" srcOrd="0" destOrd="0" presId="urn:microsoft.com/office/officeart/2005/8/layout/vList3"/>
    <dgm:cxn modelId="{FEF36D3B-DE46-4A5C-96AC-98E615388951}" type="presOf" srcId="{3EB587FB-A78A-4540-9A6D-E5F609E5C018}" destId="{864BD712-1AC5-4831-9027-D13601C6CB59}" srcOrd="0" destOrd="0" presId="urn:microsoft.com/office/officeart/2005/8/layout/vList3"/>
    <dgm:cxn modelId="{5742EFF4-A366-4508-AE56-B9B22E748C7B}" type="presParOf" srcId="{2A54A1AF-EF7A-4A94-8A79-F4B277115DE2}" destId="{8ABC0681-E70E-4146-B45A-C8EC6E3212E1}" srcOrd="0" destOrd="0" presId="urn:microsoft.com/office/officeart/2005/8/layout/vList3"/>
    <dgm:cxn modelId="{B15125E5-540B-4A47-BEA1-41B0576E364C}" type="presParOf" srcId="{8ABC0681-E70E-4146-B45A-C8EC6E3212E1}" destId="{A6AB1D57-A617-4ACD-9976-A0DB6A6B4CB3}" srcOrd="0" destOrd="0" presId="urn:microsoft.com/office/officeart/2005/8/layout/vList3"/>
    <dgm:cxn modelId="{55205862-CCCC-46CF-9E8B-E6C70B73F3F6}" type="presParOf" srcId="{8ABC0681-E70E-4146-B45A-C8EC6E3212E1}" destId="{38C61785-29F9-4CFB-9329-8CFEECCBA5FF}" srcOrd="1" destOrd="0" presId="urn:microsoft.com/office/officeart/2005/8/layout/vList3"/>
    <dgm:cxn modelId="{2453B1C9-340D-4867-B81F-948234F877CC}" type="presParOf" srcId="{2A54A1AF-EF7A-4A94-8A79-F4B277115DE2}" destId="{435E55DD-DF3A-407E-9860-51AB6A10E683}" srcOrd="1" destOrd="0" presId="urn:microsoft.com/office/officeart/2005/8/layout/vList3"/>
    <dgm:cxn modelId="{2A2D778D-88C8-4E32-87AE-2CF06DCDE82E}" type="presParOf" srcId="{2A54A1AF-EF7A-4A94-8A79-F4B277115DE2}" destId="{12CB1E68-47FE-4508-A141-D64CB455562C}" srcOrd="2" destOrd="0" presId="urn:microsoft.com/office/officeart/2005/8/layout/vList3"/>
    <dgm:cxn modelId="{895D68E4-B52A-45ED-95F7-FC2F992DF8F0}" type="presParOf" srcId="{12CB1E68-47FE-4508-A141-D64CB455562C}" destId="{EA5C5B75-C1F4-4ED8-96FA-0758F4AC99A1}" srcOrd="0" destOrd="0" presId="urn:microsoft.com/office/officeart/2005/8/layout/vList3"/>
    <dgm:cxn modelId="{36C7C8E8-6E1E-4D08-B746-2E6612AE8CED}" type="presParOf" srcId="{12CB1E68-47FE-4508-A141-D64CB455562C}" destId="{1E1749D1-B3AE-4A83-83A4-5763DED2DB3D}" srcOrd="1" destOrd="0" presId="urn:microsoft.com/office/officeart/2005/8/layout/vList3"/>
    <dgm:cxn modelId="{BA951A58-A406-4B90-9868-19C26AD16C15}" type="presParOf" srcId="{2A54A1AF-EF7A-4A94-8A79-F4B277115DE2}" destId="{7C8E2F77-C771-4FE2-B292-003381966732}" srcOrd="3" destOrd="0" presId="urn:microsoft.com/office/officeart/2005/8/layout/vList3"/>
    <dgm:cxn modelId="{D1DFBC12-7F39-40F8-AF9A-0A8A8425AB03}" type="presParOf" srcId="{2A54A1AF-EF7A-4A94-8A79-F4B277115DE2}" destId="{6970AEAA-B832-4EC5-AD8A-6E26ADA42C7E}" srcOrd="4" destOrd="0" presId="urn:microsoft.com/office/officeart/2005/8/layout/vList3"/>
    <dgm:cxn modelId="{8F4CD996-A1C0-4876-BCEB-7C27CC202088}" type="presParOf" srcId="{6970AEAA-B832-4EC5-AD8A-6E26ADA42C7E}" destId="{86378D44-AF5F-47DB-BF29-B5ABD1A50DDF}" srcOrd="0" destOrd="0" presId="urn:microsoft.com/office/officeart/2005/8/layout/vList3"/>
    <dgm:cxn modelId="{74EEC30A-E4A2-4EFC-9771-29A066325B1B}" type="presParOf" srcId="{6970AEAA-B832-4EC5-AD8A-6E26ADA42C7E}" destId="{9B3B7938-23E1-417D-A5EA-6F24457AC402}" srcOrd="1" destOrd="0" presId="urn:microsoft.com/office/officeart/2005/8/layout/vList3"/>
    <dgm:cxn modelId="{531BD621-0C6C-4822-9BA7-615352AF2058}" type="presParOf" srcId="{2A54A1AF-EF7A-4A94-8A79-F4B277115DE2}" destId="{EBFA99EA-EC5B-49E8-B1FF-6D35ABBD190C}" srcOrd="5" destOrd="0" presId="urn:microsoft.com/office/officeart/2005/8/layout/vList3"/>
    <dgm:cxn modelId="{46647294-04A9-441D-AFDB-F2F4349162E8}" type="presParOf" srcId="{2A54A1AF-EF7A-4A94-8A79-F4B277115DE2}" destId="{4CC084EA-5F3B-4DA7-B892-14F8998666BF}" srcOrd="6" destOrd="0" presId="urn:microsoft.com/office/officeart/2005/8/layout/vList3"/>
    <dgm:cxn modelId="{B26B329C-6B78-4FC9-9CBA-92B3324741F4}" type="presParOf" srcId="{4CC084EA-5F3B-4DA7-B892-14F8998666BF}" destId="{81825B6C-8DEA-43C9-A628-30A0B708ABB5}" srcOrd="0" destOrd="0" presId="urn:microsoft.com/office/officeart/2005/8/layout/vList3"/>
    <dgm:cxn modelId="{81098B53-E7FA-4E97-A121-47E4FD2512B9}" type="presParOf" srcId="{4CC084EA-5F3B-4DA7-B892-14F8998666BF}" destId="{C198C77D-CA87-4936-9676-5FDDDE4ADE51}" srcOrd="1" destOrd="0" presId="urn:microsoft.com/office/officeart/2005/8/layout/vList3"/>
    <dgm:cxn modelId="{50516C7D-3801-4795-91B1-AA04ABC03067}" type="presParOf" srcId="{2A54A1AF-EF7A-4A94-8A79-F4B277115DE2}" destId="{5D9096F7-B80E-411F-B969-92A5E1920C3A}" srcOrd="7" destOrd="0" presId="urn:microsoft.com/office/officeart/2005/8/layout/vList3"/>
    <dgm:cxn modelId="{A77426DF-D651-46A5-ACD0-48F8DC22551F}" type="presParOf" srcId="{2A54A1AF-EF7A-4A94-8A79-F4B277115DE2}" destId="{072CB0B4-9F79-4317-BABB-13943506B2CE}" srcOrd="8" destOrd="0" presId="urn:microsoft.com/office/officeart/2005/8/layout/vList3"/>
    <dgm:cxn modelId="{BD038DAB-ED17-45DE-BACF-FD45797EC93E}" type="presParOf" srcId="{072CB0B4-9F79-4317-BABB-13943506B2CE}" destId="{DC67DA73-BBCA-4E7E-AF08-685F0BAF6030}" srcOrd="0" destOrd="0" presId="urn:microsoft.com/office/officeart/2005/8/layout/vList3"/>
    <dgm:cxn modelId="{F514F142-BC33-4C99-9756-20CC3153956D}" type="presParOf" srcId="{072CB0B4-9F79-4317-BABB-13943506B2CE}" destId="{864BD712-1AC5-4831-9027-D13601C6CB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E3690-123E-4BCB-B556-7E901BB4041D}">
      <dsp:nvSpPr>
        <dsp:cNvPr id="0" name=""/>
        <dsp:cNvSpPr/>
      </dsp:nvSpPr>
      <dsp:spPr>
        <a:xfrm rot="5400000">
          <a:off x="-253483" y="256461"/>
          <a:ext cx="1689892" cy="1182924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594439"/>
        <a:ext cx="1182924" cy="506968"/>
      </dsp:txXfrm>
    </dsp:sp>
    <dsp:sp modelId="{8B5A8777-4572-4F5C-80CC-7DCB24DD1744}">
      <dsp:nvSpPr>
        <dsp:cNvPr id="0" name=""/>
        <dsp:cNvSpPr/>
      </dsp:nvSpPr>
      <dsp:spPr>
        <a:xfrm rot="5400000">
          <a:off x="5355564" y="-4169662"/>
          <a:ext cx="1098430" cy="944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Download and load the dataset. After downloading, load the dataset into a Pandas </a:t>
          </a:r>
          <a:r>
            <a:rPr kumimoji="0" lang="en-US" altLang="en-US" sz="1300" b="0" i="0" u="none" strike="noStrike" kern="1200" cap="none" normalizeH="0" baseline="0" dirty="0" err="1" smtClean="0">
              <a:ln>
                <a:noFill/>
              </a:ln>
              <a:effectLst/>
              <a:latin typeface="Söhne"/>
            </a:rPr>
            <a:t>DataFrame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 using the </a:t>
          </a:r>
          <a:r>
            <a:rPr kumimoji="0" lang="en-US" altLang="en-US" sz="1300" b="1" i="0" u="none" strike="noStrike" kern="1200" cap="none" normalizeH="0" baseline="0" dirty="0" err="1" smtClean="0">
              <a:ln>
                <a:noFill/>
              </a:ln>
              <a:effectLst/>
              <a:latin typeface="Söhne Mono"/>
            </a:rPr>
            <a:t>read_csv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 function.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Explore and clean the dataset: Use the 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head()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, 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info()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, and 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describe()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 functions to explore the dataset and identify any missing or inconsistent data. Clean the dataset by removing any duplicates, irrelevant or redundant features, and filling in missing values if necessary.</a:t>
          </a:r>
          <a:endParaRPr lang="en-US" sz="1300" kern="1200" dirty="0"/>
        </a:p>
      </dsp:txBody>
      <dsp:txXfrm rot="-5400000">
        <a:off x="1182925" y="56598"/>
        <a:ext cx="9390088" cy="991188"/>
      </dsp:txXfrm>
    </dsp:sp>
    <dsp:sp modelId="{190B434C-F463-4100-B44E-F47AB258E511}">
      <dsp:nvSpPr>
        <dsp:cNvPr id="0" name=""/>
        <dsp:cNvSpPr/>
      </dsp:nvSpPr>
      <dsp:spPr>
        <a:xfrm rot="5400000">
          <a:off x="-253483" y="1753320"/>
          <a:ext cx="1689892" cy="1182924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2091298"/>
        <a:ext cx="1182924" cy="506968"/>
      </dsp:txXfrm>
    </dsp:sp>
    <dsp:sp modelId="{32CE01AD-987B-4265-A7EE-4C261D95BD02}">
      <dsp:nvSpPr>
        <dsp:cNvPr id="0" name=""/>
        <dsp:cNvSpPr/>
      </dsp:nvSpPr>
      <dsp:spPr>
        <a:xfrm rot="5400000">
          <a:off x="5355564" y="-2672802"/>
          <a:ext cx="1098430" cy="944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Split the dataset into training and testing sets: Use the </a:t>
          </a:r>
          <a:r>
            <a:rPr kumimoji="0" lang="en-US" altLang="en-US" sz="1300" b="1" i="0" u="none" strike="noStrike" kern="1200" cap="none" normalizeH="0" baseline="0" dirty="0" err="1" smtClean="0">
              <a:ln>
                <a:noFill/>
              </a:ln>
              <a:effectLst/>
              <a:latin typeface="Söhne Mono"/>
            </a:rPr>
            <a:t>train_test_split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 function from </a:t>
          </a:r>
          <a:r>
            <a:rPr kumimoji="0" lang="en-US" altLang="en-US" sz="1300" b="0" i="0" u="none" strike="noStrike" kern="1200" cap="none" normalizeH="0" baseline="0" dirty="0" err="1" smtClean="0">
              <a:ln>
                <a:noFill/>
              </a:ln>
              <a:effectLst/>
              <a:latin typeface="Söhne"/>
            </a:rPr>
            <a:t>scikit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-learn to split the dataset into training and testing </a:t>
          </a:r>
          <a:r>
            <a:rPr kumimoji="0" lang="en-US" altLang="en-US" sz="1300" b="0" i="0" u="none" strike="noStrike" kern="1200" cap="none" normalizeH="0" baseline="0" dirty="0" err="1" smtClean="0">
              <a:ln>
                <a:noFill/>
              </a:ln>
              <a:effectLst/>
              <a:latin typeface="Söhne"/>
            </a:rPr>
            <a:t>sets.</a:t>
          </a:r>
          <a:r>
            <a:rPr kumimoji="0" lang="en-US" altLang="en-US" sz="1300" b="0" i="0" u="none" strike="noStrike" kern="1200" cap="none" normalizeH="0" baseline="0" dirty="0" err="1" smtClean="0">
              <a:ln>
                <a:noFill/>
              </a:ln>
              <a:effectLst/>
              <a:latin typeface="inherit"/>
            </a:rPr>
            <a:t>r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inherit"/>
            </a:rPr>
            <a:t>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Preprocess the data: Preprocess the data by scaling the features using the </a:t>
          </a:r>
          <a:r>
            <a:rPr kumimoji="0" lang="en-US" altLang="en-US" sz="1300" b="1" i="0" u="none" strike="noStrike" kern="1200" cap="none" normalizeH="0" baseline="0" dirty="0" err="1" smtClean="0">
              <a:ln>
                <a:noFill/>
              </a:ln>
              <a:effectLst/>
              <a:latin typeface="Söhne Mono"/>
            </a:rPr>
            <a:t>StandardScaler</a:t>
          </a:r>
          <a:r>
            <a:rPr kumimoji="0" lang="en-US" altLang="en-US" sz="1300" b="1" i="0" u="none" strike="noStrike" kern="1200" cap="none" normalizeH="0" baseline="0" dirty="0" smtClean="0">
              <a:ln>
                <a:noFill/>
              </a:ln>
              <a:effectLst/>
              <a:latin typeface="Söhne Mono"/>
            </a:rPr>
            <a:t>()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 function from </a:t>
          </a:r>
          <a:r>
            <a:rPr kumimoji="0" lang="en-US" altLang="en-US" sz="1300" b="0" i="0" u="none" strike="noStrike" kern="1200" cap="none" normalizeH="0" baseline="0" dirty="0" err="1" smtClean="0">
              <a:ln>
                <a:noFill/>
              </a:ln>
              <a:effectLst/>
              <a:latin typeface="Söhne"/>
            </a:rPr>
            <a:t>scikit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-learn</a:t>
          </a:r>
          <a:endParaRPr lang="en-US" sz="1300" kern="1200" dirty="0"/>
        </a:p>
      </dsp:txBody>
      <dsp:txXfrm rot="-5400000">
        <a:off x="1182925" y="1553458"/>
        <a:ext cx="9390088" cy="991188"/>
      </dsp:txXfrm>
    </dsp:sp>
    <dsp:sp modelId="{031DF8F7-8F82-442F-944E-B0759F17D948}">
      <dsp:nvSpPr>
        <dsp:cNvPr id="0" name=""/>
        <dsp:cNvSpPr/>
      </dsp:nvSpPr>
      <dsp:spPr>
        <a:xfrm rot="5400000">
          <a:off x="-253483" y="3250179"/>
          <a:ext cx="1689892" cy="1182924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 rot="-5400000">
        <a:off x="1" y="3588157"/>
        <a:ext cx="1182924" cy="506968"/>
      </dsp:txXfrm>
    </dsp:sp>
    <dsp:sp modelId="{B43EF5FD-63B2-4F95-A04C-9E236A693B44}">
      <dsp:nvSpPr>
        <dsp:cNvPr id="0" name=""/>
        <dsp:cNvSpPr/>
      </dsp:nvSpPr>
      <dsp:spPr>
        <a:xfrm rot="5400000">
          <a:off x="5355564" y="-1175943"/>
          <a:ext cx="1098430" cy="944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>
              <a:latin typeface="inherit"/>
            </a:rPr>
            <a:t>5.</a:t>
          </a: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Train and evaluate the model: Train the model using a regression algorithm such as Linear Regression or Random Forest Regression. Evaluate the model's performance using the mean squared error (MSE) and R-squared score.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effectLst/>
              <a:latin typeface="Söhne"/>
            </a:rPr>
            <a:t>Make predictions: Use the trained model to make predictions on new data.</a:t>
          </a:r>
          <a:endParaRPr lang="en-US" sz="1300" kern="1200" dirty="0"/>
        </a:p>
      </dsp:txBody>
      <dsp:txXfrm rot="-5400000">
        <a:off x="1182925" y="3050317"/>
        <a:ext cx="9390088" cy="991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1785-29F9-4CFB-9329-8CFEECCBA5FF}">
      <dsp:nvSpPr>
        <dsp:cNvPr id="0" name=""/>
        <dsp:cNvSpPr/>
      </dsp:nvSpPr>
      <dsp:spPr>
        <a:xfrm rot="10800000">
          <a:off x="1977021" y="624"/>
          <a:ext cx="7195566" cy="65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44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data has 17 columns and Range Index: 10000 entries, 0 to 9999</a:t>
          </a:r>
          <a:endParaRPr lang="en-US" sz="1000" kern="1200" dirty="0"/>
        </a:p>
      </dsp:txBody>
      <dsp:txXfrm rot="10800000">
        <a:off x="2141625" y="624"/>
        <a:ext cx="7030962" cy="658417"/>
      </dsp:txXfrm>
    </dsp:sp>
    <dsp:sp modelId="{A6AB1D57-A617-4ACD-9976-A0DB6A6B4CB3}">
      <dsp:nvSpPr>
        <dsp:cNvPr id="0" name=""/>
        <dsp:cNvSpPr/>
      </dsp:nvSpPr>
      <dsp:spPr>
        <a:xfrm>
          <a:off x="1647812" y="624"/>
          <a:ext cx="658417" cy="65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749D1-B3AE-4A83-83A4-5763DED2DB3D}">
      <dsp:nvSpPr>
        <dsp:cNvPr id="0" name=""/>
        <dsp:cNvSpPr/>
      </dsp:nvSpPr>
      <dsp:spPr>
        <a:xfrm rot="10800000">
          <a:off x="1977021" y="841786"/>
          <a:ext cx="7195566" cy="65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44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According to the correlation matrix,</a:t>
          </a:r>
          <a:r>
            <a:rPr lang="en-US" sz="1000" b="0" i="0" kern="1200" dirty="0" smtClean="0"/>
            <a:t> “</a:t>
          </a:r>
          <a:r>
            <a:rPr lang="en-US" sz="1000" b="0" i="0" kern="1200" dirty="0" err="1" smtClean="0"/>
            <a:t>squreMeters”and</a:t>
          </a:r>
          <a:r>
            <a:rPr lang="en-US" sz="1000" b="0" i="0" kern="1200" dirty="0" smtClean="0"/>
            <a:t> “</a:t>
          </a:r>
          <a:r>
            <a:rPr lang="en-US" sz="1000" b="0" i="0" kern="1200" dirty="0" err="1" smtClean="0"/>
            <a:t>noOfRooms”have</a:t>
          </a:r>
          <a:r>
            <a:rPr lang="en-US" sz="1000" b="0" i="0" kern="1200" dirty="0" smtClean="0"/>
            <a:t> a weak positive correlation (0.009573), which means that as the size of a property (measured in square meters) increases, the number of </a:t>
          </a:r>
          <a:r>
            <a:rPr lang="en-US" sz="1000" kern="1200" dirty="0" smtClean="0"/>
            <a:t>rooms</a:t>
          </a:r>
          <a:r>
            <a:rPr lang="en-US" sz="1000" b="0" i="0" kern="1200" dirty="0" smtClean="0"/>
            <a:t> may also increase slightly. On the other hand, and have a weak negative correlation (-0.017246), which means that as the size of a property increases, the number of garages may decrease slightly.</a:t>
          </a:r>
          <a:endParaRPr lang="en-US" sz="1000" kern="1200" dirty="0"/>
        </a:p>
      </dsp:txBody>
      <dsp:txXfrm rot="10800000">
        <a:off x="2141625" y="841786"/>
        <a:ext cx="7030962" cy="658417"/>
      </dsp:txXfrm>
    </dsp:sp>
    <dsp:sp modelId="{EA5C5B75-C1F4-4ED8-96FA-0758F4AC99A1}">
      <dsp:nvSpPr>
        <dsp:cNvPr id="0" name=""/>
        <dsp:cNvSpPr/>
      </dsp:nvSpPr>
      <dsp:spPr>
        <a:xfrm>
          <a:off x="1647812" y="841786"/>
          <a:ext cx="658417" cy="65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B7938-23E1-417D-A5EA-6F24457AC402}">
      <dsp:nvSpPr>
        <dsp:cNvPr id="0" name=""/>
        <dsp:cNvSpPr/>
      </dsp:nvSpPr>
      <dsp:spPr>
        <a:xfrm rot="10800000">
          <a:off x="1977021" y="1682947"/>
          <a:ext cx="7195566" cy="65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44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smtClean="0"/>
            <a:t>The Random Forest Regression model has a higher MSE of 15756626.96, indicating that its predictions are further from the true values than the Linear Regression model. However, the Random Forest Regression model still has a very high R-squared value of 0.99999804, which suggests that it is also a good fit for the data.</a:t>
          </a:r>
          <a:endParaRPr lang="en-US" sz="1000" kern="1200"/>
        </a:p>
      </dsp:txBody>
      <dsp:txXfrm rot="10800000">
        <a:off x="2141625" y="1682947"/>
        <a:ext cx="7030962" cy="658417"/>
      </dsp:txXfrm>
    </dsp:sp>
    <dsp:sp modelId="{86378D44-AF5F-47DB-BF29-B5ABD1A50DDF}">
      <dsp:nvSpPr>
        <dsp:cNvPr id="0" name=""/>
        <dsp:cNvSpPr/>
      </dsp:nvSpPr>
      <dsp:spPr>
        <a:xfrm>
          <a:off x="1647812" y="1682947"/>
          <a:ext cx="658417" cy="65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8C77D-CA87-4936-9676-5FDDDE4ADE51}">
      <dsp:nvSpPr>
        <dsp:cNvPr id="0" name=""/>
        <dsp:cNvSpPr/>
      </dsp:nvSpPr>
      <dsp:spPr>
        <a:xfrm rot="10800000">
          <a:off x="1977021" y="2524109"/>
          <a:ext cx="7195566" cy="65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44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The Linear Regression model has a mean squared error (MSE) of 3482280.93 and an R-squared value of 0.999999566. The R-squared value is a measure of how well the model fits the data, with a value of 1 indicating a perfect fit. In this case, the Linear Regression model has a very high R-squared value, which suggests that the model is an excellent fit for the data.</a:t>
          </a:r>
          <a:endParaRPr lang="en-US" sz="1000" kern="1200" dirty="0"/>
        </a:p>
      </dsp:txBody>
      <dsp:txXfrm rot="10800000">
        <a:off x="2141625" y="2524109"/>
        <a:ext cx="7030962" cy="658417"/>
      </dsp:txXfrm>
    </dsp:sp>
    <dsp:sp modelId="{81825B6C-8DEA-43C9-A628-30A0B708ABB5}">
      <dsp:nvSpPr>
        <dsp:cNvPr id="0" name=""/>
        <dsp:cNvSpPr/>
      </dsp:nvSpPr>
      <dsp:spPr>
        <a:xfrm>
          <a:off x="1647812" y="2524109"/>
          <a:ext cx="658417" cy="65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D712-1AC5-4831-9027-D13601C6CB59}">
      <dsp:nvSpPr>
        <dsp:cNvPr id="0" name=""/>
        <dsp:cNvSpPr/>
      </dsp:nvSpPr>
      <dsp:spPr>
        <a:xfrm rot="10800000">
          <a:off x="1977021" y="3365271"/>
          <a:ext cx="7195566" cy="65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44" tIns="38100" rIns="7112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/>
            <a:t>the Linear Regression model may be a slightly better fit for the data than the Random Forest Regression model.</a:t>
          </a:r>
          <a:endParaRPr lang="en-US" sz="1000" kern="1200" dirty="0"/>
        </a:p>
      </dsp:txBody>
      <dsp:txXfrm rot="10800000">
        <a:off x="2141625" y="3365271"/>
        <a:ext cx="7030962" cy="658417"/>
      </dsp:txXfrm>
    </dsp:sp>
    <dsp:sp modelId="{DC67DA73-BBCA-4E7E-AF08-685F0BAF6030}">
      <dsp:nvSpPr>
        <dsp:cNvPr id="0" name=""/>
        <dsp:cNvSpPr/>
      </dsp:nvSpPr>
      <dsp:spPr>
        <a:xfrm>
          <a:off x="1647812" y="3365271"/>
          <a:ext cx="658417" cy="65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709" y="1676400"/>
            <a:ext cx="7384473" cy="1952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Paris house pricing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710" y="3914828"/>
            <a:ext cx="4230782" cy="13233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machine learning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Researched and concluded by:</a:t>
            </a:r>
          </a:p>
          <a:p>
            <a:r>
              <a:rPr lang="en-US" dirty="0" smtClean="0"/>
              <a:t>Daisy</a:t>
            </a:r>
          </a:p>
          <a:p>
            <a:r>
              <a:rPr lang="en-US" dirty="0" smtClean="0"/>
              <a:t>Wakhungu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>
            <a:stCxn id="3" idx="1"/>
          </p:cNvCxnSpPr>
          <p:nvPr/>
        </p:nvCxnSpPr>
        <p:spPr>
          <a:xfrm>
            <a:off x="2313710" y="4576517"/>
            <a:ext cx="3865021" cy="85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749" y="2005346"/>
            <a:ext cx="4336868" cy="233152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Thank</a:t>
            </a:r>
            <a:r>
              <a:rPr lang="en-US" sz="5400" dirty="0" smtClean="0"/>
              <a:t>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58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831273"/>
            <a:ext cx="5098473" cy="1238596"/>
          </a:xfrm>
        </p:spPr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Problem statement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Findings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Actual vs predicted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End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5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4" y="940525"/>
            <a:ext cx="8321040" cy="1188721"/>
          </a:xfrm>
        </p:spPr>
        <p:txBody>
          <a:bodyPr/>
          <a:lstStyle/>
          <a:p>
            <a:r>
              <a:rPr lang="en-US" dirty="0" smtClean="0"/>
              <a:t>Problem statement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184" y="2886893"/>
            <a:ext cx="7916091" cy="1267096"/>
          </a:xfrm>
        </p:spPr>
        <p:txBody>
          <a:bodyPr/>
          <a:lstStyle/>
          <a:p>
            <a:r>
              <a:rPr lang="en-US" dirty="0" smtClean="0"/>
              <a:t>The problem statement to this project is to make house pricing predictions using data obtained from </a:t>
            </a:r>
            <a:r>
              <a:rPr lang="en-US" dirty="0" err="1" smtClean="0"/>
              <a:t>Kaggle</a:t>
            </a:r>
            <a:r>
              <a:rPr lang="en-US" dirty="0" smtClean="0"/>
              <a:t>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491" y="659871"/>
            <a:ext cx="4285706" cy="1293028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372170"/>
              </p:ext>
            </p:extLst>
          </p:nvPr>
        </p:nvGraphicFramePr>
        <p:xfrm>
          <a:off x="685800" y="1815737"/>
          <a:ext cx="10626634" cy="468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606" y="796834"/>
            <a:ext cx="4585063" cy="1221378"/>
          </a:xfrm>
        </p:spPr>
        <p:txBody>
          <a:bodyPr/>
          <a:lstStyle/>
          <a:p>
            <a:r>
              <a:rPr lang="en-US" dirty="0" smtClean="0"/>
              <a:t>Model Findings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9446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5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222" y="561703"/>
            <a:ext cx="4674326" cy="1606731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954" y="2481307"/>
            <a:ext cx="5833840" cy="4024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3724" y="1867671"/>
            <a:ext cx="1933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a.)Skewness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42" y="1961605"/>
            <a:ext cx="5400675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6205" y="1045028"/>
            <a:ext cx="18026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b.)scatterplot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94" y="764374"/>
            <a:ext cx="7717971" cy="1293028"/>
          </a:xfrm>
        </p:spPr>
        <p:txBody>
          <a:bodyPr/>
          <a:lstStyle/>
          <a:p>
            <a:r>
              <a:rPr lang="en-US" dirty="0" smtClean="0"/>
              <a:t>actual vs predicted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histogram generated, the data used as the actual was almost as the prediction.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50" y="2913016"/>
            <a:ext cx="7955280" cy="34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623" y="607619"/>
            <a:ext cx="4060370" cy="1293028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8251" y="2312126"/>
            <a:ext cx="80075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data used(Paris house pricing) has earned the objective of the project.</a:t>
            </a:r>
          </a:p>
          <a:p>
            <a:r>
              <a:rPr lang="en-US" dirty="0" smtClean="0"/>
              <a:t>The predicted price lies close to the actual house pricing for different features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Linear Regression model may be a slightly better fit for the data than the Random Forest Regression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545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inherit</vt:lpstr>
      <vt:lpstr>Söhne</vt:lpstr>
      <vt:lpstr>Söhne Mono</vt:lpstr>
      <vt:lpstr>Wingdings</vt:lpstr>
      <vt:lpstr>Vapor Trail</vt:lpstr>
      <vt:lpstr>      Paris house pricing prediction</vt:lpstr>
      <vt:lpstr>Table of content</vt:lpstr>
      <vt:lpstr>Problem statement definition</vt:lpstr>
      <vt:lpstr>methodology</vt:lpstr>
      <vt:lpstr>Model Findings </vt:lpstr>
      <vt:lpstr>Visualizations</vt:lpstr>
      <vt:lpstr>PowerPoint Presentation</vt:lpstr>
      <vt:lpstr>actual vs predicted prices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house pricing prediction</dc:title>
  <dc:creator>user</dc:creator>
  <cp:lastModifiedBy>user</cp:lastModifiedBy>
  <cp:revision>12</cp:revision>
  <dcterms:created xsi:type="dcterms:W3CDTF">2023-04-15T05:52:43Z</dcterms:created>
  <dcterms:modified xsi:type="dcterms:W3CDTF">2023-04-15T08:02:12Z</dcterms:modified>
</cp:coreProperties>
</file>