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57" r:id="rId5"/>
    <p:sldId id="258"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70"/>
    <p:restoredTop sz="94719"/>
  </p:normalViewPr>
  <p:slideViewPr>
    <p:cSldViewPr snapToGrid="0">
      <p:cViewPr varScale="1">
        <p:scale>
          <a:sx n="99" d="100"/>
          <a:sy n="99" d="100"/>
        </p:scale>
        <p:origin x="20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71C6B6-70B0-45C0-B7BC-CEF333EF47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1789E55-A0F7-46D6-886C-49EDA5691FFE}">
      <dgm:prSet/>
      <dgm:spPr>
        <a:solidFill>
          <a:schemeClr val="accent1">
            <a:lumMod val="20000"/>
            <a:lumOff val="80000"/>
          </a:schemeClr>
        </a:solidFill>
      </dgm:spPr>
      <dgm:t>
        <a:bodyPr/>
        <a:lstStyle/>
        <a:p>
          <a:r>
            <a:rPr lang="ja-JP">
              <a:solidFill>
                <a:schemeClr val="tx1"/>
              </a:solidFill>
            </a:rPr>
            <a:t>高速コーナー：</a:t>
          </a:r>
          <a:r>
            <a:rPr lang="en-US">
              <a:solidFill>
                <a:schemeClr val="tx1"/>
              </a:solidFill>
            </a:rPr>
            <a:t>200km/h&lt;</a:t>
          </a:r>
          <a:endParaRPr lang="en-US" dirty="0">
            <a:solidFill>
              <a:schemeClr val="tx1"/>
            </a:solidFill>
          </a:endParaRPr>
        </a:p>
      </dgm:t>
    </dgm:pt>
    <dgm:pt modelId="{464CD708-9B6C-4F9C-8B08-4D73F2F9A545}" type="parTrans" cxnId="{4B8D843E-FD9D-461C-8577-2265DB2DF97C}">
      <dgm:prSet/>
      <dgm:spPr/>
      <dgm:t>
        <a:bodyPr/>
        <a:lstStyle/>
        <a:p>
          <a:endParaRPr lang="en-US"/>
        </a:p>
      </dgm:t>
    </dgm:pt>
    <dgm:pt modelId="{750DA911-94D3-401F-BDA7-2326145040F4}" type="sibTrans" cxnId="{4B8D843E-FD9D-461C-8577-2265DB2DF97C}">
      <dgm:prSet/>
      <dgm:spPr/>
      <dgm:t>
        <a:bodyPr/>
        <a:lstStyle/>
        <a:p>
          <a:endParaRPr lang="en-US"/>
        </a:p>
      </dgm:t>
    </dgm:pt>
    <dgm:pt modelId="{3BCFDD39-9090-45FD-8BB1-95F8E1A35FC5}">
      <dgm:prSet/>
      <dgm:spPr>
        <a:solidFill>
          <a:schemeClr val="accent1">
            <a:lumMod val="20000"/>
            <a:lumOff val="80000"/>
          </a:schemeClr>
        </a:solidFill>
      </dgm:spPr>
      <dgm:t>
        <a:bodyPr/>
        <a:lstStyle/>
        <a:p>
          <a:r>
            <a:rPr lang="ja-JP">
              <a:solidFill>
                <a:schemeClr val="tx1"/>
              </a:solidFill>
            </a:rPr>
            <a:t>中速コーナー：</a:t>
          </a:r>
          <a:r>
            <a:rPr lang="en-US">
              <a:solidFill>
                <a:schemeClr val="tx1"/>
              </a:solidFill>
            </a:rPr>
            <a:t>120km/h~200km/h</a:t>
          </a:r>
          <a:endParaRPr lang="en-US" dirty="0">
            <a:solidFill>
              <a:schemeClr val="tx1"/>
            </a:solidFill>
          </a:endParaRPr>
        </a:p>
      </dgm:t>
    </dgm:pt>
    <dgm:pt modelId="{F557AD7D-D0D6-4620-B94D-485EE8C32C02}" type="parTrans" cxnId="{3707B6EA-170A-4FEE-8BA4-72248F670C42}">
      <dgm:prSet/>
      <dgm:spPr/>
      <dgm:t>
        <a:bodyPr/>
        <a:lstStyle/>
        <a:p>
          <a:endParaRPr lang="en-US"/>
        </a:p>
      </dgm:t>
    </dgm:pt>
    <dgm:pt modelId="{7AB2CF6B-B3B1-44A6-A2D2-B73F2357D6B9}" type="sibTrans" cxnId="{3707B6EA-170A-4FEE-8BA4-72248F670C42}">
      <dgm:prSet/>
      <dgm:spPr/>
      <dgm:t>
        <a:bodyPr/>
        <a:lstStyle/>
        <a:p>
          <a:endParaRPr lang="en-US"/>
        </a:p>
      </dgm:t>
    </dgm:pt>
    <dgm:pt modelId="{10351EA5-A1E9-4AB1-B373-0BAE1A25E38D}">
      <dgm:prSet/>
      <dgm:spPr>
        <a:solidFill>
          <a:schemeClr val="accent1">
            <a:lumMod val="20000"/>
            <a:lumOff val="80000"/>
          </a:schemeClr>
        </a:solidFill>
      </dgm:spPr>
      <dgm:t>
        <a:bodyPr/>
        <a:lstStyle/>
        <a:p>
          <a:r>
            <a:rPr lang="ja-JP">
              <a:solidFill>
                <a:schemeClr val="tx1"/>
              </a:solidFill>
            </a:rPr>
            <a:t>低速コーナー：</a:t>
          </a:r>
          <a:r>
            <a:rPr lang="en-US">
              <a:solidFill>
                <a:schemeClr val="tx1"/>
              </a:solidFill>
            </a:rPr>
            <a:t>&lt;120km/h</a:t>
          </a:r>
          <a:endParaRPr lang="en-US" dirty="0">
            <a:solidFill>
              <a:schemeClr val="tx1"/>
            </a:solidFill>
          </a:endParaRPr>
        </a:p>
      </dgm:t>
    </dgm:pt>
    <dgm:pt modelId="{D1E15A1A-6CA7-4DBB-BDED-8B47113F584B}" type="parTrans" cxnId="{4B0FE4B5-0E0C-4BD3-9F77-22C346789BDA}">
      <dgm:prSet/>
      <dgm:spPr/>
      <dgm:t>
        <a:bodyPr/>
        <a:lstStyle/>
        <a:p>
          <a:endParaRPr lang="en-US"/>
        </a:p>
      </dgm:t>
    </dgm:pt>
    <dgm:pt modelId="{16A3EED5-B678-464C-953D-1BD6F01398D9}" type="sibTrans" cxnId="{4B0FE4B5-0E0C-4BD3-9F77-22C346789BDA}">
      <dgm:prSet/>
      <dgm:spPr/>
      <dgm:t>
        <a:bodyPr/>
        <a:lstStyle/>
        <a:p>
          <a:endParaRPr lang="en-US"/>
        </a:p>
      </dgm:t>
    </dgm:pt>
    <dgm:pt modelId="{65F0359B-DB84-984A-94F2-42A46F6843AB}" type="pres">
      <dgm:prSet presAssocID="{5671C6B6-70B0-45C0-B7BC-CEF333EF47DA}" presName="linear" presStyleCnt="0">
        <dgm:presLayoutVars>
          <dgm:animLvl val="lvl"/>
          <dgm:resizeHandles val="exact"/>
        </dgm:presLayoutVars>
      </dgm:prSet>
      <dgm:spPr/>
    </dgm:pt>
    <dgm:pt modelId="{145E5C2C-1C07-CB47-80C7-131985908899}" type="pres">
      <dgm:prSet presAssocID="{B1789E55-A0F7-46D6-886C-49EDA5691FFE}" presName="parentText" presStyleLbl="node1" presStyleIdx="0" presStyleCnt="3">
        <dgm:presLayoutVars>
          <dgm:chMax val="0"/>
          <dgm:bulletEnabled val="1"/>
        </dgm:presLayoutVars>
      </dgm:prSet>
      <dgm:spPr/>
    </dgm:pt>
    <dgm:pt modelId="{E24E6961-4975-984E-99EB-BB083761A58F}" type="pres">
      <dgm:prSet presAssocID="{750DA911-94D3-401F-BDA7-2326145040F4}" presName="spacer" presStyleCnt="0"/>
      <dgm:spPr/>
    </dgm:pt>
    <dgm:pt modelId="{7300CCB5-E9E7-6848-A1C5-55D393067368}" type="pres">
      <dgm:prSet presAssocID="{3BCFDD39-9090-45FD-8BB1-95F8E1A35FC5}" presName="parentText" presStyleLbl="node1" presStyleIdx="1" presStyleCnt="3">
        <dgm:presLayoutVars>
          <dgm:chMax val="0"/>
          <dgm:bulletEnabled val="1"/>
        </dgm:presLayoutVars>
      </dgm:prSet>
      <dgm:spPr/>
    </dgm:pt>
    <dgm:pt modelId="{A26B44EF-E455-464D-AF99-3EC44E9FFF4E}" type="pres">
      <dgm:prSet presAssocID="{7AB2CF6B-B3B1-44A6-A2D2-B73F2357D6B9}" presName="spacer" presStyleCnt="0"/>
      <dgm:spPr/>
    </dgm:pt>
    <dgm:pt modelId="{E8EC0965-C133-F34B-A2F9-3FB496FE97A1}" type="pres">
      <dgm:prSet presAssocID="{10351EA5-A1E9-4AB1-B373-0BAE1A25E38D}" presName="parentText" presStyleLbl="node1" presStyleIdx="2" presStyleCnt="3">
        <dgm:presLayoutVars>
          <dgm:chMax val="0"/>
          <dgm:bulletEnabled val="1"/>
        </dgm:presLayoutVars>
      </dgm:prSet>
      <dgm:spPr/>
    </dgm:pt>
  </dgm:ptLst>
  <dgm:cxnLst>
    <dgm:cxn modelId="{4B8D843E-FD9D-461C-8577-2265DB2DF97C}" srcId="{5671C6B6-70B0-45C0-B7BC-CEF333EF47DA}" destId="{B1789E55-A0F7-46D6-886C-49EDA5691FFE}" srcOrd="0" destOrd="0" parTransId="{464CD708-9B6C-4F9C-8B08-4D73F2F9A545}" sibTransId="{750DA911-94D3-401F-BDA7-2326145040F4}"/>
    <dgm:cxn modelId="{A98DAF6B-E547-D34C-8580-5956C7F10B6D}" type="presOf" srcId="{10351EA5-A1E9-4AB1-B373-0BAE1A25E38D}" destId="{E8EC0965-C133-F34B-A2F9-3FB496FE97A1}" srcOrd="0" destOrd="0" presId="urn:microsoft.com/office/officeart/2005/8/layout/vList2"/>
    <dgm:cxn modelId="{BE79A26E-A930-6E4E-9B08-30CBA09DFD77}" type="presOf" srcId="{5671C6B6-70B0-45C0-B7BC-CEF333EF47DA}" destId="{65F0359B-DB84-984A-94F2-42A46F6843AB}" srcOrd="0" destOrd="0" presId="urn:microsoft.com/office/officeart/2005/8/layout/vList2"/>
    <dgm:cxn modelId="{5C5D6E85-4B41-0D4F-9EC2-A93CAA1BEF63}" type="presOf" srcId="{B1789E55-A0F7-46D6-886C-49EDA5691FFE}" destId="{145E5C2C-1C07-CB47-80C7-131985908899}" srcOrd="0" destOrd="0" presId="urn:microsoft.com/office/officeart/2005/8/layout/vList2"/>
    <dgm:cxn modelId="{8AE469AE-4A6B-7242-AB9A-808303D91D12}" type="presOf" srcId="{3BCFDD39-9090-45FD-8BB1-95F8E1A35FC5}" destId="{7300CCB5-E9E7-6848-A1C5-55D393067368}" srcOrd="0" destOrd="0" presId="urn:microsoft.com/office/officeart/2005/8/layout/vList2"/>
    <dgm:cxn modelId="{4B0FE4B5-0E0C-4BD3-9F77-22C346789BDA}" srcId="{5671C6B6-70B0-45C0-B7BC-CEF333EF47DA}" destId="{10351EA5-A1E9-4AB1-B373-0BAE1A25E38D}" srcOrd="2" destOrd="0" parTransId="{D1E15A1A-6CA7-4DBB-BDED-8B47113F584B}" sibTransId="{16A3EED5-B678-464C-953D-1BD6F01398D9}"/>
    <dgm:cxn modelId="{3707B6EA-170A-4FEE-8BA4-72248F670C42}" srcId="{5671C6B6-70B0-45C0-B7BC-CEF333EF47DA}" destId="{3BCFDD39-9090-45FD-8BB1-95F8E1A35FC5}" srcOrd="1" destOrd="0" parTransId="{F557AD7D-D0D6-4620-B94D-485EE8C32C02}" sibTransId="{7AB2CF6B-B3B1-44A6-A2D2-B73F2357D6B9}"/>
    <dgm:cxn modelId="{94EAF5CD-3265-2D43-BD4F-AFB19DD66709}" type="presParOf" srcId="{65F0359B-DB84-984A-94F2-42A46F6843AB}" destId="{145E5C2C-1C07-CB47-80C7-131985908899}" srcOrd="0" destOrd="0" presId="urn:microsoft.com/office/officeart/2005/8/layout/vList2"/>
    <dgm:cxn modelId="{BCB5F1D1-6414-4F4E-B145-6AF9E8C438D3}" type="presParOf" srcId="{65F0359B-DB84-984A-94F2-42A46F6843AB}" destId="{E24E6961-4975-984E-99EB-BB083761A58F}" srcOrd="1" destOrd="0" presId="urn:microsoft.com/office/officeart/2005/8/layout/vList2"/>
    <dgm:cxn modelId="{9DF5AD4A-A765-824A-A340-C4B18BA360CF}" type="presParOf" srcId="{65F0359B-DB84-984A-94F2-42A46F6843AB}" destId="{7300CCB5-E9E7-6848-A1C5-55D393067368}" srcOrd="2" destOrd="0" presId="urn:microsoft.com/office/officeart/2005/8/layout/vList2"/>
    <dgm:cxn modelId="{24A4E31E-6E8F-864E-A4ED-AF6F456AF3A5}" type="presParOf" srcId="{65F0359B-DB84-984A-94F2-42A46F6843AB}" destId="{A26B44EF-E455-464D-AF99-3EC44E9FFF4E}" srcOrd="3" destOrd="0" presId="urn:microsoft.com/office/officeart/2005/8/layout/vList2"/>
    <dgm:cxn modelId="{CDFDFB41-996E-824D-831E-B8D64B899FF4}" type="presParOf" srcId="{65F0359B-DB84-984A-94F2-42A46F6843AB}" destId="{E8EC0965-C133-F34B-A2F9-3FB496FE97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E5C2C-1C07-CB47-80C7-131985908899}">
      <dsp:nvSpPr>
        <dsp:cNvPr id="0" name=""/>
        <dsp:cNvSpPr/>
      </dsp:nvSpPr>
      <dsp:spPr>
        <a:xfrm>
          <a:off x="0" y="32729"/>
          <a:ext cx="8801100" cy="97344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solidFill>
                <a:schemeClr val="tx1"/>
              </a:solidFill>
            </a:rPr>
            <a:t>高速コーナー：</a:t>
          </a:r>
          <a:r>
            <a:rPr lang="en-US" sz="3200" kern="1200">
              <a:solidFill>
                <a:schemeClr val="tx1"/>
              </a:solidFill>
            </a:rPr>
            <a:t>200km/h&lt;</a:t>
          </a:r>
          <a:endParaRPr lang="en-US" sz="3200" kern="1200" dirty="0">
            <a:solidFill>
              <a:schemeClr val="tx1"/>
            </a:solidFill>
          </a:endParaRPr>
        </a:p>
      </dsp:txBody>
      <dsp:txXfrm>
        <a:off x="47519" y="80248"/>
        <a:ext cx="8706062" cy="878402"/>
      </dsp:txXfrm>
    </dsp:sp>
    <dsp:sp modelId="{7300CCB5-E9E7-6848-A1C5-55D393067368}">
      <dsp:nvSpPr>
        <dsp:cNvPr id="0" name=""/>
        <dsp:cNvSpPr/>
      </dsp:nvSpPr>
      <dsp:spPr>
        <a:xfrm>
          <a:off x="0" y="1098329"/>
          <a:ext cx="8801100" cy="97344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solidFill>
                <a:schemeClr val="tx1"/>
              </a:solidFill>
            </a:rPr>
            <a:t>中速コーナー：</a:t>
          </a:r>
          <a:r>
            <a:rPr lang="en-US" sz="3200" kern="1200">
              <a:solidFill>
                <a:schemeClr val="tx1"/>
              </a:solidFill>
            </a:rPr>
            <a:t>120km/h~200km/h</a:t>
          </a:r>
          <a:endParaRPr lang="en-US" sz="3200" kern="1200" dirty="0">
            <a:solidFill>
              <a:schemeClr val="tx1"/>
            </a:solidFill>
          </a:endParaRPr>
        </a:p>
      </dsp:txBody>
      <dsp:txXfrm>
        <a:off x="47519" y="1145848"/>
        <a:ext cx="8706062" cy="878402"/>
      </dsp:txXfrm>
    </dsp:sp>
    <dsp:sp modelId="{E8EC0965-C133-F34B-A2F9-3FB496FE97A1}">
      <dsp:nvSpPr>
        <dsp:cNvPr id="0" name=""/>
        <dsp:cNvSpPr/>
      </dsp:nvSpPr>
      <dsp:spPr>
        <a:xfrm>
          <a:off x="0" y="2163929"/>
          <a:ext cx="8801100" cy="97344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solidFill>
                <a:schemeClr val="tx1"/>
              </a:solidFill>
            </a:rPr>
            <a:t>低速コーナー：</a:t>
          </a:r>
          <a:r>
            <a:rPr lang="en-US" sz="3200" kern="1200">
              <a:solidFill>
                <a:schemeClr val="tx1"/>
              </a:solidFill>
            </a:rPr>
            <a:t>&lt;120km/h</a:t>
          </a:r>
          <a:endParaRPr lang="en-US" sz="3200" kern="1200" dirty="0">
            <a:solidFill>
              <a:schemeClr val="tx1"/>
            </a:solidFill>
          </a:endParaRPr>
        </a:p>
      </dsp:txBody>
      <dsp:txXfrm>
        <a:off x="47519" y="2211448"/>
        <a:ext cx="8706062" cy="8784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248ADA-7764-A08F-7703-AD354E9A9BE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6920F0-7B84-5257-BBE2-93B194F83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E910158-F6BC-F330-DCB2-622CAD81A96D}"/>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BFF17290-A2D8-C028-0BF0-48C86345AC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F7EB9C-54C6-9FB4-3D20-B657586A62AC}"/>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20569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90E460-8539-91C4-ADE2-8BCE22DFA73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920FAA-0FCA-BF49-306F-F99E22188A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31E752-2A79-96ED-77AD-B57CAEA0776C}"/>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F7CE2711-26B1-BF59-20F3-D4D9D34148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4707C0-5B2A-FDBE-8CBD-6586846CDD92}"/>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54352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5EF58B0-55C0-4181-C4A4-889C453FBC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A17DAE-3C18-0AC8-69F7-7C2489EAC60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84A869-C555-1055-9547-FC7351C22A0F}"/>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22FD7F59-4193-9548-F5A9-0D1F42ADE8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6094C-5A5A-E287-380D-C844BE520ACF}"/>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254304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BB46C-1642-FEE3-9994-552126C07F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E08CD-FE12-9465-5227-93A13802E63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931AB8-886F-8C32-9605-1ACB9149ADF7}"/>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EF6906D9-4F95-23F3-74B5-9C601A11038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4F2640-CE31-68CD-4B33-FE18DC6FC219}"/>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320520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6DC06-F6CF-FBA9-6EFF-59823CD6FDE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7E3C180-72B9-58F0-CC5B-5C4406DF50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3BBF68F-C004-D861-A961-37DDA191ABFC}"/>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F1FF15C3-454A-64AF-D750-D7942F8700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6B47E5-BD3E-45E3-2BF5-69F7E59DFBFE}"/>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194239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E1ADB-327A-0B4C-FBF2-BE2911B624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731895-E848-405E-1429-78F06C6E5F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9E4565-DB67-7FA6-8973-68FF9CC7C9C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43327DA-ACA9-127C-4E29-1C17885191E8}"/>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6" name="フッター プレースホルダー 5">
            <a:extLst>
              <a:ext uri="{FF2B5EF4-FFF2-40B4-BE49-F238E27FC236}">
                <a16:creationId xmlns:a16="http://schemas.microsoft.com/office/drawing/2014/main" id="{126F7CA7-7441-5048-E73D-917CDCBB4DA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4F0D10-D97F-58AE-6BB4-A4F52C713A8C}"/>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4271632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9CEDC-690B-68A4-8290-33DC4675016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890B34-8BB0-9B4E-9A49-F989CF04F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6C1C9B-EF66-F437-2665-E28AAEEACC5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3F444F-2032-1766-1CEC-87792F88AE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458843-CF4C-669E-8ABF-6C9FB41227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8A981E5-0256-C4DD-4077-4B68CB2A47C6}"/>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8" name="フッター プレースホルダー 7">
            <a:extLst>
              <a:ext uri="{FF2B5EF4-FFF2-40B4-BE49-F238E27FC236}">
                <a16:creationId xmlns:a16="http://schemas.microsoft.com/office/drawing/2014/main" id="{48581DDE-16CB-D15E-D169-FE91B8F1EC6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FB90347-0019-1330-C2D4-9BD60C50A25A}"/>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394760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8BFA0-A082-638B-9811-A5030DAAE3F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905960A-99BC-F3E7-9AD8-FDCC1FF5B6BA}"/>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4" name="フッター プレースホルダー 3">
            <a:extLst>
              <a:ext uri="{FF2B5EF4-FFF2-40B4-BE49-F238E27FC236}">
                <a16:creationId xmlns:a16="http://schemas.microsoft.com/office/drawing/2014/main" id="{321B1C49-B0B6-E263-20A1-56F9D5A1B4E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9B91A4-F3A2-AFFF-EE4D-B4C8F0B01738}"/>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313554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8E1204-A624-8582-650E-A85D69DCB2DF}"/>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3" name="フッター プレースホルダー 2">
            <a:extLst>
              <a:ext uri="{FF2B5EF4-FFF2-40B4-BE49-F238E27FC236}">
                <a16:creationId xmlns:a16="http://schemas.microsoft.com/office/drawing/2014/main" id="{ABD370DC-5A8C-9898-4048-6DC92CCA151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D99F675-4636-C63C-E35C-13E47981FF5E}"/>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84189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9B6EE2-7402-431D-26FA-5330DCEACA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AD81CD-7D47-274D-CB4B-2F7613C93B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FF0A783-1EBB-15B4-D4DD-51647791F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9699A74-5B77-CA8D-016E-3877593196FE}"/>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6" name="フッター プレースホルダー 5">
            <a:extLst>
              <a:ext uri="{FF2B5EF4-FFF2-40B4-BE49-F238E27FC236}">
                <a16:creationId xmlns:a16="http://schemas.microsoft.com/office/drawing/2014/main" id="{70D44BC7-520E-04A6-B1BB-38D6E6E0ED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C39C41-FC60-730A-8806-A0B49BEEF1B3}"/>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1132110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F9EDF-8C90-4515-2AE1-0CB6BA2738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61ED6F-D3DC-F2AC-6ACD-3220D75D94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5A1813B-A766-4419-CC0B-F2FBBAE873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80E75E-B5AD-3600-A551-A60850655F17}"/>
              </a:ext>
            </a:extLst>
          </p:cNvPr>
          <p:cNvSpPr>
            <a:spLocks noGrp="1"/>
          </p:cNvSpPr>
          <p:nvPr>
            <p:ph type="dt" sz="half" idx="10"/>
          </p:nvPr>
        </p:nvSpPr>
        <p:spPr/>
        <p:txBody>
          <a:bodyPr/>
          <a:lstStyle/>
          <a:p>
            <a:fld id="{64BC9803-0630-D343-AF5E-E36CBA6D80C9}" type="datetimeFigureOut">
              <a:rPr kumimoji="1" lang="ja-JP" altLang="en-US" smtClean="0"/>
              <a:t>2025/7/11</a:t>
            </a:fld>
            <a:endParaRPr kumimoji="1" lang="ja-JP" altLang="en-US"/>
          </a:p>
        </p:txBody>
      </p:sp>
      <p:sp>
        <p:nvSpPr>
          <p:cNvPr id="6" name="フッター プレースホルダー 5">
            <a:extLst>
              <a:ext uri="{FF2B5EF4-FFF2-40B4-BE49-F238E27FC236}">
                <a16:creationId xmlns:a16="http://schemas.microsoft.com/office/drawing/2014/main" id="{982D790A-2BCB-A310-258A-C013967C47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5F6F28-CDA3-1FAC-50C9-4EC74FC36030}"/>
              </a:ext>
            </a:extLst>
          </p:cNvPr>
          <p:cNvSpPr>
            <a:spLocks noGrp="1"/>
          </p:cNvSpPr>
          <p:nvPr>
            <p:ph type="sldNum" sz="quarter" idx="12"/>
          </p:nvPr>
        </p:nvSpPr>
        <p:spPr/>
        <p:txBody>
          <a:body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342858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12B797-E78D-DAA9-18AA-21125A3716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A75532-0CF5-C4DF-F09C-668662ECD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306DA5-447B-50D2-0CB7-3759EC677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BC9803-0630-D343-AF5E-E36CBA6D80C9}" type="datetimeFigureOut">
              <a:rPr kumimoji="1" lang="ja-JP" altLang="en-US" smtClean="0"/>
              <a:t>2025/7/11</a:t>
            </a:fld>
            <a:endParaRPr kumimoji="1" lang="ja-JP" altLang="en-US"/>
          </a:p>
        </p:txBody>
      </p:sp>
      <p:sp>
        <p:nvSpPr>
          <p:cNvPr id="5" name="フッター プレースホルダー 4">
            <a:extLst>
              <a:ext uri="{FF2B5EF4-FFF2-40B4-BE49-F238E27FC236}">
                <a16:creationId xmlns:a16="http://schemas.microsoft.com/office/drawing/2014/main" id="{06AD0BAE-8428-DEBD-76CF-6ADA8D934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00CB2EC-0BE9-4520-AF21-138A09C9F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D9E80F-5A38-4146-A32E-017CAC251CD7}" type="slidenum">
              <a:rPr kumimoji="1" lang="ja-JP" altLang="en-US" smtClean="0"/>
              <a:t>‹#›</a:t>
            </a:fld>
            <a:endParaRPr kumimoji="1" lang="ja-JP" altLang="en-US"/>
          </a:p>
        </p:txBody>
      </p:sp>
    </p:spTree>
    <p:extLst>
      <p:ext uri="{BB962C8B-B14F-4D97-AF65-F5344CB8AC3E}">
        <p14:creationId xmlns:p14="http://schemas.microsoft.com/office/powerpoint/2010/main" val="8036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BECA8BA-9DF5-C792-D8BF-178E5B23A9EA}"/>
              </a:ext>
            </a:extLst>
          </p:cNvPr>
          <p:cNvSpPr>
            <a:spLocks noGrp="1"/>
          </p:cNvSpPr>
          <p:nvPr>
            <p:ph type="ctrTitle"/>
          </p:nvPr>
        </p:nvSpPr>
        <p:spPr>
          <a:xfrm>
            <a:off x="2242409" y="895483"/>
            <a:ext cx="5786232" cy="3011190"/>
          </a:xfrm>
        </p:spPr>
        <p:txBody>
          <a:bodyPr>
            <a:normAutofit/>
          </a:bodyPr>
          <a:lstStyle/>
          <a:p>
            <a:r>
              <a:rPr kumimoji="1" lang="en-US" altLang="ja-JP" sz="5400" dirty="0">
                <a:solidFill>
                  <a:schemeClr val="bg1"/>
                </a:solidFill>
              </a:rPr>
              <a:t>F1</a:t>
            </a:r>
            <a:r>
              <a:rPr kumimoji="1" lang="ja-JP" altLang="en-US" sz="5400">
                <a:solidFill>
                  <a:schemeClr val="bg1"/>
                </a:solidFill>
              </a:rPr>
              <a:t>のタイヤのデグラデーション予測</a:t>
            </a:r>
          </a:p>
        </p:txBody>
      </p:sp>
      <p:sp>
        <p:nvSpPr>
          <p:cNvPr id="3" name="字幕 2">
            <a:extLst>
              <a:ext uri="{FF2B5EF4-FFF2-40B4-BE49-F238E27FC236}">
                <a16:creationId xmlns:a16="http://schemas.microsoft.com/office/drawing/2014/main" id="{97D7739D-449B-BA0A-D716-8E6203C5BE1B}"/>
              </a:ext>
            </a:extLst>
          </p:cNvPr>
          <p:cNvSpPr>
            <a:spLocks noGrp="1"/>
          </p:cNvSpPr>
          <p:nvPr>
            <p:ph type="subTitle" idx="1"/>
          </p:nvPr>
        </p:nvSpPr>
        <p:spPr>
          <a:xfrm>
            <a:off x="2466270" y="4142096"/>
            <a:ext cx="5338511" cy="1055142"/>
          </a:xfrm>
        </p:spPr>
        <p:txBody>
          <a:bodyPr>
            <a:normAutofit/>
          </a:bodyPr>
          <a:lstStyle/>
          <a:p>
            <a:r>
              <a:rPr kumimoji="1" lang="en-US" altLang="ja-JP" sz="2000">
                <a:solidFill>
                  <a:schemeClr val="bg1"/>
                </a:solidFill>
              </a:rPr>
              <a:t>2422064 : </a:t>
            </a:r>
            <a:r>
              <a:rPr kumimoji="1" lang="ja-JP" altLang="en-US" sz="2000">
                <a:solidFill>
                  <a:schemeClr val="bg1"/>
                </a:solidFill>
              </a:rPr>
              <a:t>涌坂和真</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1960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テキスト ボックス 5">
            <a:extLst>
              <a:ext uri="{FF2B5EF4-FFF2-40B4-BE49-F238E27FC236}">
                <a16:creationId xmlns:a16="http://schemas.microsoft.com/office/drawing/2014/main" id="{4B4FA571-411E-7C70-1830-148AA3F99C7B}"/>
              </a:ext>
            </a:extLst>
          </p:cNvPr>
          <p:cNvSpPr txBox="1"/>
          <p:nvPr/>
        </p:nvSpPr>
        <p:spPr>
          <a:xfrm>
            <a:off x="837127" y="1030406"/>
            <a:ext cx="10376293" cy="490675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ja-JP" altLang="en-US" sz="3200" kern="1200">
                <a:solidFill>
                  <a:srgbClr val="FFFFFF"/>
                </a:solidFill>
                <a:latin typeface="+mj-lt"/>
                <a:ea typeface="+mj-ea"/>
                <a:cs typeface="+mj-cs"/>
              </a:rPr>
              <a:t>・タイヤのデグラデーションとは、ここでは前のタップタイムからの変化のこととする</a:t>
            </a:r>
            <a:endParaRPr kumimoji="1" lang="en-US" altLang="ja-JP" sz="3200" kern="1200" dirty="0">
              <a:solidFill>
                <a:srgbClr val="FFFFFF"/>
              </a:solidFill>
              <a:latin typeface="+mj-lt"/>
              <a:ea typeface="+mj-ea"/>
              <a:cs typeface="+mj-cs"/>
            </a:endParaRPr>
          </a:p>
          <a:p>
            <a:pPr algn="ctr">
              <a:lnSpc>
                <a:spcPct val="90000"/>
              </a:lnSpc>
              <a:spcBef>
                <a:spcPct val="0"/>
              </a:spcBef>
              <a:spcAft>
                <a:spcPts val="600"/>
              </a:spcAft>
            </a:pPr>
            <a:endParaRPr lang="en-US" altLang="ja-JP" sz="3200" kern="1200" dirty="0">
              <a:solidFill>
                <a:srgbClr val="FFFFFF"/>
              </a:solidFill>
              <a:latin typeface="+mj-lt"/>
              <a:ea typeface="+mj-ea"/>
              <a:cs typeface="+mj-cs"/>
            </a:endParaRPr>
          </a:p>
          <a:p>
            <a:pPr algn="ctr">
              <a:lnSpc>
                <a:spcPct val="90000"/>
              </a:lnSpc>
              <a:spcBef>
                <a:spcPct val="0"/>
              </a:spcBef>
              <a:spcAft>
                <a:spcPts val="600"/>
              </a:spcAft>
            </a:pPr>
            <a:r>
              <a:rPr lang="ja-JP" altLang="en-US" sz="3200" kern="1200">
                <a:solidFill>
                  <a:srgbClr val="FFFFFF"/>
                </a:solidFill>
                <a:latin typeface="+mj-lt"/>
                <a:ea typeface="+mj-ea"/>
                <a:cs typeface="+mj-cs"/>
              </a:rPr>
              <a:t>・目的としてはレースの際の戦略予想や観戦ツールとしての利用を目指している</a:t>
            </a:r>
            <a:endParaRPr lang="en-US" altLang="ja-JP" sz="3200" kern="1200" dirty="0">
              <a:solidFill>
                <a:srgbClr val="FFFFFF"/>
              </a:solidFill>
              <a:latin typeface="+mj-lt"/>
              <a:ea typeface="+mj-ea"/>
              <a:cs typeface="+mj-cs"/>
            </a:endParaRPr>
          </a:p>
          <a:p>
            <a:pPr algn="ctr">
              <a:lnSpc>
                <a:spcPct val="90000"/>
              </a:lnSpc>
              <a:spcBef>
                <a:spcPct val="0"/>
              </a:spcBef>
              <a:spcAft>
                <a:spcPts val="600"/>
              </a:spcAft>
            </a:pPr>
            <a:endParaRPr lang="en-US" altLang="ja-JP" sz="3200" dirty="0">
              <a:solidFill>
                <a:srgbClr val="FFFFFF"/>
              </a:solidFill>
              <a:latin typeface="+mj-lt"/>
              <a:ea typeface="+mj-ea"/>
              <a:cs typeface="+mj-cs"/>
            </a:endParaRPr>
          </a:p>
          <a:p>
            <a:pPr algn="ctr">
              <a:lnSpc>
                <a:spcPct val="90000"/>
              </a:lnSpc>
              <a:spcBef>
                <a:spcPct val="0"/>
              </a:spcBef>
              <a:spcAft>
                <a:spcPts val="600"/>
              </a:spcAft>
            </a:pPr>
            <a:r>
              <a:rPr lang="ja-JP" altLang="en-US" sz="3200">
                <a:solidFill>
                  <a:srgbClr val="FFFFFF"/>
                </a:solidFill>
                <a:latin typeface="+mj-lt"/>
                <a:ea typeface="+mj-ea"/>
                <a:cs typeface="+mj-cs"/>
              </a:rPr>
              <a:t>・</a:t>
            </a:r>
            <a:r>
              <a:rPr lang="en-US" altLang="ja-JP" sz="3200" dirty="0">
                <a:solidFill>
                  <a:srgbClr val="FFFFFF"/>
                </a:solidFill>
                <a:latin typeface="+mj-lt"/>
                <a:ea typeface="+mj-ea"/>
                <a:cs typeface="+mj-cs"/>
              </a:rPr>
              <a:t>2024</a:t>
            </a:r>
            <a:r>
              <a:rPr lang="ja-JP" altLang="en-US" sz="3200">
                <a:solidFill>
                  <a:srgbClr val="FFFFFF"/>
                </a:solidFill>
                <a:latin typeface="+mj-lt"/>
                <a:ea typeface="+mj-ea"/>
                <a:cs typeface="+mj-cs"/>
              </a:rPr>
              <a:t>年の全</a:t>
            </a:r>
            <a:r>
              <a:rPr lang="en-US" altLang="ja-JP" sz="3200" dirty="0">
                <a:solidFill>
                  <a:srgbClr val="FFFFFF"/>
                </a:solidFill>
                <a:latin typeface="+mj-lt"/>
                <a:ea typeface="+mj-ea"/>
                <a:cs typeface="+mj-cs"/>
              </a:rPr>
              <a:t>24</a:t>
            </a:r>
            <a:r>
              <a:rPr lang="ja-JP" altLang="en-US" sz="3200">
                <a:solidFill>
                  <a:srgbClr val="FFFFFF"/>
                </a:solidFill>
                <a:latin typeface="+mj-lt"/>
                <a:ea typeface="+mj-ea"/>
                <a:cs typeface="+mj-cs"/>
              </a:rPr>
              <a:t>レース、全完走ドライバーのデータを使用</a:t>
            </a:r>
            <a:endParaRPr lang="en-US" altLang="ja-JP" sz="3200" dirty="0">
              <a:solidFill>
                <a:srgbClr val="FFFFFF"/>
              </a:solidFill>
              <a:latin typeface="+mj-lt"/>
              <a:ea typeface="+mj-ea"/>
              <a:cs typeface="+mj-cs"/>
            </a:endParaRPr>
          </a:p>
          <a:p>
            <a:pPr algn="ctr">
              <a:lnSpc>
                <a:spcPct val="90000"/>
              </a:lnSpc>
              <a:spcBef>
                <a:spcPct val="0"/>
              </a:spcBef>
              <a:spcAft>
                <a:spcPts val="600"/>
              </a:spcAft>
            </a:pPr>
            <a:endParaRPr kumimoji="1" lang="en-US" altLang="ja-JP" sz="3200" kern="1200" dirty="0">
              <a:solidFill>
                <a:srgbClr val="FFFFFF"/>
              </a:solidFill>
              <a:latin typeface="+mj-lt"/>
              <a:ea typeface="+mj-ea"/>
              <a:cs typeface="+mj-cs"/>
            </a:endParaRPr>
          </a:p>
        </p:txBody>
      </p:sp>
    </p:spTree>
    <p:extLst>
      <p:ext uri="{BB962C8B-B14F-4D97-AF65-F5344CB8AC3E}">
        <p14:creationId xmlns:p14="http://schemas.microsoft.com/office/powerpoint/2010/main" val="280724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tx1"/>
            </a:gs>
            <a:gs pos="8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8E285CB-38D7-FFAE-12E7-B2D94F542601}"/>
              </a:ext>
            </a:extLst>
          </p:cNvPr>
          <p:cNvSpPr txBox="1"/>
          <p:nvPr/>
        </p:nvSpPr>
        <p:spPr>
          <a:xfrm>
            <a:off x="1695450" y="350802"/>
            <a:ext cx="5476009" cy="707886"/>
          </a:xfrm>
          <a:prstGeom prst="rect">
            <a:avLst/>
          </a:prstGeom>
          <a:noFill/>
        </p:spPr>
        <p:txBody>
          <a:bodyPr wrap="square" rtlCol="0">
            <a:spAutoFit/>
          </a:bodyPr>
          <a:lstStyle/>
          <a:p>
            <a:r>
              <a:rPr kumimoji="1" lang="ja-JP" altLang="en-US" sz="4000">
                <a:solidFill>
                  <a:schemeClr val="bg1"/>
                </a:solidFill>
              </a:rPr>
              <a:t>速度域ごとの定義</a:t>
            </a:r>
          </a:p>
        </p:txBody>
      </p:sp>
      <p:graphicFrame>
        <p:nvGraphicFramePr>
          <p:cNvPr id="19" name="テキスト ボックス 1">
            <a:extLst>
              <a:ext uri="{FF2B5EF4-FFF2-40B4-BE49-F238E27FC236}">
                <a16:creationId xmlns:a16="http://schemas.microsoft.com/office/drawing/2014/main" id="{BC7343B5-4802-8D9F-40A5-B6A82B04DA24}"/>
              </a:ext>
            </a:extLst>
          </p:cNvPr>
          <p:cNvGraphicFramePr/>
          <p:nvPr>
            <p:extLst>
              <p:ext uri="{D42A27DB-BD31-4B8C-83A1-F6EECF244321}">
                <p14:modId xmlns:p14="http://schemas.microsoft.com/office/powerpoint/2010/main" val="1040760565"/>
              </p:ext>
            </p:extLst>
          </p:nvPr>
        </p:nvGraphicFramePr>
        <p:xfrm>
          <a:off x="1695450" y="1843950"/>
          <a:ext cx="8801100" cy="317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1767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tx1"/>
            </a:gs>
            <a:gs pos="8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9FCBB72-E1C0-3262-0991-CF5460BA360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kumimoji="1" lang="ja-JP" altLang="en-US" sz="5400" kern="1200">
                <a:solidFill>
                  <a:schemeClr val="bg1"/>
                </a:solidFill>
                <a:latin typeface="+mj-lt"/>
                <a:ea typeface="+mj-ea"/>
                <a:cs typeface="+mj-cs"/>
              </a:rPr>
              <a:t>予測精度</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EC872C70-12D6-C091-6354-23614E8B35FF}"/>
              </a:ext>
            </a:extLst>
          </p:cNvPr>
          <p:cNvSpPr>
            <a:spLocks noGrp="1"/>
          </p:cNvSpPr>
          <p:nvPr>
            <p:ph idx="1"/>
          </p:nvPr>
        </p:nvSpPr>
        <p:spPr>
          <a:xfrm>
            <a:off x="630936" y="2807208"/>
            <a:ext cx="3429000" cy="3410712"/>
          </a:xfrm>
        </p:spPr>
        <p:txBody>
          <a:bodyPr anchor="t">
            <a:normAutofit/>
          </a:bodyPr>
          <a:lstStyle/>
          <a:p>
            <a:r>
              <a:rPr lang="en-US" altLang="ja-JP" sz="2200" dirty="0" err="1">
                <a:solidFill>
                  <a:schemeClr val="bg1"/>
                </a:solidFill>
              </a:rPr>
              <a:t>RandomForestRegressor</a:t>
            </a:r>
            <a:r>
              <a:rPr lang="en-US" altLang="ja-JP" sz="2200" dirty="0">
                <a:solidFill>
                  <a:schemeClr val="bg1"/>
                </a:solidFill>
              </a:rPr>
              <a:t>(</a:t>
            </a:r>
            <a:r>
              <a:rPr lang="en-US" altLang="ja-JP" sz="2200" dirty="0" err="1">
                <a:solidFill>
                  <a:schemeClr val="bg1"/>
                </a:solidFill>
              </a:rPr>
              <a:t>random_state</a:t>
            </a:r>
            <a:r>
              <a:rPr lang="en-US" altLang="ja-JP" sz="2200" dirty="0">
                <a:solidFill>
                  <a:schemeClr val="bg1"/>
                </a:solidFill>
              </a:rPr>
              <a:t>=42)</a:t>
            </a:r>
          </a:p>
          <a:p>
            <a:endParaRPr lang="en-US" altLang="ja-JP" sz="2200" dirty="0">
              <a:solidFill>
                <a:schemeClr val="bg1"/>
              </a:solidFill>
            </a:endParaRPr>
          </a:p>
          <a:p>
            <a:r>
              <a:rPr lang="en-US" sz="2200" dirty="0">
                <a:solidFill>
                  <a:schemeClr val="bg1"/>
                </a:solidFill>
              </a:rPr>
              <a:t>決定係数は80%前後</a:t>
            </a:r>
          </a:p>
          <a:p>
            <a:endParaRPr lang="en-US" sz="2200" dirty="0"/>
          </a:p>
        </p:txBody>
      </p:sp>
      <p:pic>
        <p:nvPicPr>
          <p:cNvPr id="5" name="コンテンツ プレースホルダー 4" descr="グラフ, 折れ線グラフ&#10;&#10;AI 生成コンテンツは誤りを含む可能性があります。">
            <a:extLst>
              <a:ext uri="{FF2B5EF4-FFF2-40B4-BE49-F238E27FC236}">
                <a16:creationId xmlns:a16="http://schemas.microsoft.com/office/drawing/2014/main" id="{75F2092B-75B2-8F7F-19A4-0BD10BB468AB}"/>
              </a:ext>
            </a:extLst>
          </p:cNvPr>
          <p:cNvPicPr>
            <a:picLocks noChangeAspect="1"/>
          </p:cNvPicPr>
          <p:nvPr/>
        </p:nvPicPr>
        <p:blipFill>
          <a:blip r:embed="rId2"/>
          <a:stretch>
            <a:fillRect/>
          </a:stretch>
        </p:blipFill>
        <p:spPr>
          <a:xfrm>
            <a:off x="4059937" y="1402351"/>
            <a:ext cx="8083844" cy="4207429"/>
          </a:xfrm>
          <a:prstGeom prst="rect">
            <a:avLst/>
          </a:prstGeom>
        </p:spPr>
      </p:pic>
    </p:spTree>
    <p:extLst>
      <p:ext uri="{BB962C8B-B14F-4D97-AF65-F5344CB8AC3E}">
        <p14:creationId xmlns:p14="http://schemas.microsoft.com/office/powerpoint/2010/main" val="928729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74000">
              <a:schemeClr val="tx1"/>
            </a:gs>
            <a:gs pos="83000">
              <a:schemeClr val="tx1"/>
            </a:gs>
            <a:gs pos="100000">
              <a:schemeClr val="tx1">
                <a:lumMod val="50000"/>
                <a:lumOff val="5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A883029-8BE4-A199-992B-74D8B89AA8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kumimoji="1" lang="ja-JP" altLang="en-US" sz="4000" kern="1200">
                <a:solidFill>
                  <a:schemeClr val="bg1"/>
                </a:solidFill>
                <a:latin typeface="+mj-lt"/>
                <a:ea typeface="+mj-ea"/>
                <a:cs typeface="+mj-cs"/>
              </a:rPr>
              <a:t>特徴量の影響</a:t>
            </a:r>
          </a:p>
        </p:txBody>
      </p:sp>
      <p:pic>
        <p:nvPicPr>
          <p:cNvPr id="5" name="コンテンツ プレースホルダー 4" descr="グラフ, ヒストグラム&#10;&#10;AI 生成コンテンツは誤りを含む可能性があります。">
            <a:extLst>
              <a:ext uri="{FF2B5EF4-FFF2-40B4-BE49-F238E27FC236}">
                <a16:creationId xmlns:a16="http://schemas.microsoft.com/office/drawing/2014/main" id="{CBDBCEE6-2E43-0D90-5733-2F4647AC8530}"/>
              </a:ext>
            </a:extLst>
          </p:cNvPr>
          <p:cNvPicPr>
            <a:picLocks noGrp="1" noChangeAspect="1"/>
          </p:cNvPicPr>
          <p:nvPr>
            <p:ph idx="1"/>
          </p:nvPr>
        </p:nvPicPr>
        <p:blipFill>
          <a:blip r:embed="rId2"/>
          <a:stretch>
            <a:fillRect/>
          </a:stretch>
        </p:blipFill>
        <p:spPr>
          <a:xfrm>
            <a:off x="1249251" y="1559317"/>
            <a:ext cx="9633397" cy="5197512"/>
          </a:xfrm>
          <a:prstGeom prst="rect">
            <a:avLst/>
          </a:prstGeom>
        </p:spPr>
      </p:pic>
    </p:spTree>
    <p:extLst>
      <p:ext uri="{BB962C8B-B14F-4D97-AF65-F5344CB8AC3E}">
        <p14:creationId xmlns:p14="http://schemas.microsoft.com/office/powerpoint/2010/main" val="176158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2232D6B-5EB6-A202-FA5D-9EB796A5412D}"/>
              </a:ext>
            </a:extLst>
          </p:cNvPr>
          <p:cNvSpPr>
            <a:spLocks noGrp="1"/>
          </p:cNvSpPr>
          <p:nvPr>
            <p:ph type="title"/>
          </p:nvPr>
        </p:nvSpPr>
        <p:spPr>
          <a:xfrm>
            <a:off x="1371599" y="294538"/>
            <a:ext cx="9895951" cy="1033669"/>
          </a:xfrm>
        </p:spPr>
        <p:txBody>
          <a:bodyPr>
            <a:normAutofit/>
          </a:bodyPr>
          <a:lstStyle/>
          <a:p>
            <a:r>
              <a:rPr kumimoji="1" lang="ja-JP" altLang="en-US" sz="4000">
                <a:solidFill>
                  <a:srgbClr val="FFFFFF"/>
                </a:solidFill>
              </a:rPr>
              <a:t>まとめ・今後の展望</a:t>
            </a:r>
          </a:p>
        </p:txBody>
      </p:sp>
      <p:sp>
        <p:nvSpPr>
          <p:cNvPr id="3" name="コンテンツ プレースホルダー 2">
            <a:extLst>
              <a:ext uri="{FF2B5EF4-FFF2-40B4-BE49-F238E27FC236}">
                <a16:creationId xmlns:a16="http://schemas.microsoft.com/office/drawing/2014/main" id="{7B67084B-699D-CFA6-B8EA-E7C1C4624E8C}"/>
              </a:ext>
            </a:extLst>
          </p:cNvPr>
          <p:cNvSpPr>
            <a:spLocks noGrp="1"/>
          </p:cNvSpPr>
          <p:nvPr>
            <p:ph idx="1"/>
          </p:nvPr>
        </p:nvSpPr>
        <p:spPr>
          <a:xfrm>
            <a:off x="1371599" y="2318197"/>
            <a:ext cx="9724031" cy="3683358"/>
          </a:xfrm>
        </p:spPr>
        <p:txBody>
          <a:bodyPr anchor="ctr">
            <a:normAutofit/>
          </a:bodyPr>
          <a:lstStyle/>
          <a:p>
            <a:r>
              <a:rPr kumimoji="1" lang="ja-JP" altLang="en-US" sz="3200"/>
              <a:t>タイヤの周回数だけでなく、前のマシンとのギャップが重要であることがわかってきた。</a:t>
            </a:r>
            <a:endParaRPr kumimoji="1" lang="en-US" altLang="ja-JP" sz="3200" dirty="0"/>
          </a:p>
          <a:p>
            <a:endParaRPr lang="en-US" altLang="ja-JP" sz="3200" dirty="0"/>
          </a:p>
          <a:p>
            <a:r>
              <a:rPr kumimoji="1" lang="ja-JP" altLang="en-US" sz="3200"/>
              <a:t>現在の仕様だと指定した周回数の中でしか予測が可能ではないので、ピットに入るタイミングも含めてレース全ラップの予測をできるようになることを目指す。</a:t>
            </a:r>
          </a:p>
        </p:txBody>
      </p:sp>
    </p:spTree>
    <p:extLst>
      <p:ext uri="{BB962C8B-B14F-4D97-AF65-F5344CB8AC3E}">
        <p14:creationId xmlns:p14="http://schemas.microsoft.com/office/powerpoint/2010/main" val="42062770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8980</TotalTime>
  <Words>177</Words>
  <Application>Microsoft Macintosh PowerPoint</Application>
  <PresentationFormat>ワイド画面</PresentationFormat>
  <Paragraphs>20</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F1のタイヤのデグラデーション予測</vt:lpstr>
      <vt:lpstr>PowerPoint プレゼンテーション</vt:lpstr>
      <vt:lpstr>PowerPoint プレゼンテーション</vt:lpstr>
      <vt:lpstr>予測精度</vt:lpstr>
      <vt:lpstr>特徴量の影響</vt:lpstr>
      <vt:lpstr>まとめ・今後の展望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涌坂和真</dc:creator>
  <cp:lastModifiedBy>涌坂和真</cp:lastModifiedBy>
  <cp:revision>3</cp:revision>
  <dcterms:created xsi:type="dcterms:W3CDTF">2025-07-11T06:58:13Z</dcterms:created>
  <dcterms:modified xsi:type="dcterms:W3CDTF">2025-07-17T12:38:39Z</dcterms:modified>
</cp:coreProperties>
</file>