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71.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20.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slideLayouts/slideLayout10.xml" ContentType="application/vnd.openxmlformats-officedocument.presentationml.slideLayout+xml"/>
  <Override PartName="/ppt/notesSlides/notesSlide4.xml" ContentType="application/vnd.openxmlformats-officedocument.presentationml.notesSlide+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7" r:id="rId2"/>
    <p:sldId id="258" r:id="rId3"/>
    <p:sldId id="330" r:id="rId4"/>
    <p:sldId id="259" r:id="rId5"/>
    <p:sldId id="260" r:id="rId6"/>
    <p:sldId id="332" r:id="rId7"/>
    <p:sldId id="331" r:id="rId8"/>
    <p:sldId id="264" r:id="rId9"/>
    <p:sldId id="263" r:id="rId10"/>
    <p:sldId id="261" r:id="rId11"/>
    <p:sldId id="262" r:id="rId12"/>
    <p:sldId id="265" r:id="rId13"/>
    <p:sldId id="266" r:id="rId14"/>
    <p:sldId id="267" r:id="rId15"/>
    <p:sldId id="268" r:id="rId16"/>
    <p:sldId id="269" r:id="rId17"/>
    <p:sldId id="270" r:id="rId18"/>
    <p:sldId id="285" r:id="rId19"/>
    <p:sldId id="275" r:id="rId20"/>
    <p:sldId id="273" r:id="rId21"/>
    <p:sldId id="274" r:id="rId22"/>
    <p:sldId id="286" r:id="rId23"/>
    <p:sldId id="276" r:id="rId24"/>
    <p:sldId id="277" r:id="rId25"/>
    <p:sldId id="272" r:id="rId26"/>
    <p:sldId id="278" r:id="rId27"/>
    <p:sldId id="288" r:id="rId28"/>
    <p:sldId id="287" r:id="rId29"/>
    <p:sldId id="280" r:id="rId30"/>
    <p:sldId id="281" r:id="rId31"/>
    <p:sldId id="283" r:id="rId32"/>
    <p:sldId id="282" r:id="rId33"/>
    <p:sldId id="338" r:id="rId34"/>
    <p:sldId id="284" r:id="rId35"/>
    <p:sldId id="289" r:id="rId36"/>
    <p:sldId id="290" r:id="rId37"/>
    <p:sldId id="291" r:id="rId38"/>
    <p:sldId id="292" r:id="rId39"/>
    <p:sldId id="293" r:id="rId40"/>
    <p:sldId id="294" r:id="rId41"/>
    <p:sldId id="296" r:id="rId42"/>
    <p:sldId id="297" r:id="rId43"/>
    <p:sldId id="298" r:id="rId44"/>
    <p:sldId id="299" r:id="rId45"/>
    <p:sldId id="295" r:id="rId46"/>
    <p:sldId id="300" r:id="rId47"/>
    <p:sldId id="301" r:id="rId48"/>
    <p:sldId id="302" r:id="rId49"/>
    <p:sldId id="303" r:id="rId50"/>
    <p:sldId id="304" r:id="rId51"/>
    <p:sldId id="305" r:id="rId52"/>
    <p:sldId id="306" r:id="rId53"/>
    <p:sldId id="307" r:id="rId54"/>
    <p:sldId id="322" r:id="rId55"/>
    <p:sldId id="323" r:id="rId56"/>
    <p:sldId id="312" r:id="rId57"/>
    <p:sldId id="324" r:id="rId58"/>
    <p:sldId id="314" r:id="rId59"/>
    <p:sldId id="315" r:id="rId60"/>
    <p:sldId id="313" r:id="rId61"/>
    <p:sldId id="325" r:id="rId62"/>
    <p:sldId id="316" r:id="rId63"/>
    <p:sldId id="317" r:id="rId64"/>
    <p:sldId id="319" r:id="rId65"/>
    <p:sldId id="318" r:id="rId66"/>
    <p:sldId id="335" r:id="rId67"/>
    <p:sldId id="320" r:id="rId68"/>
    <p:sldId id="321" r:id="rId69"/>
    <p:sldId id="308" r:id="rId70"/>
    <p:sldId id="309" r:id="rId71"/>
    <p:sldId id="310"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62" autoAdjust="0"/>
    <p:restoredTop sz="94660"/>
  </p:normalViewPr>
  <p:slideViewPr>
    <p:cSldViewPr>
      <p:cViewPr>
        <p:scale>
          <a:sx n="66" d="100"/>
          <a:sy n="66" d="100"/>
        </p:scale>
        <p:origin x="-2237" y="-37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79" Type="http://schemas.openxmlformats.org/officeDocument/2006/relationships/customXml" Target="../customXml/item2.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01EB77-5923-4029-BE90-F330EC6F08B2}" type="datetimeFigureOut">
              <a:rPr lang="en-US" smtClean="0"/>
              <a:t>11/28/2020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6B870F-C685-488D-B024-A84ADCD55AEB}" type="slidenum">
              <a:rPr lang="en-US" smtClean="0"/>
              <a:t>‹#›</a:t>
            </a:fld>
            <a:endParaRPr lang="en-US"/>
          </a:p>
        </p:txBody>
      </p:sp>
    </p:spTree>
    <p:extLst>
      <p:ext uri="{BB962C8B-B14F-4D97-AF65-F5344CB8AC3E}">
        <p14:creationId xmlns:p14="http://schemas.microsoft.com/office/powerpoint/2010/main" val="4269799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6B870F-C685-488D-B024-A84ADCD55AEB}" type="slidenum">
              <a:rPr lang="en-US" smtClean="0"/>
              <a:t>5</a:t>
            </a:fld>
            <a:endParaRPr lang="en-US"/>
          </a:p>
        </p:txBody>
      </p:sp>
    </p:spTree>
    <p:extLst>
      <p:ext uri="{BB962C8B-B14F-4D97-AF65-F5344CB8AC3E}">
        <p14:creationId xmlns:p14="http://schemas.microsoft.com/office/powerpoint/2010/main" val="1078629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6B870F-C685-488D-B024-A84ADCD55AEB}" type="slidenum">
              <a:rPr lang="en-US" smtClean="0"/>
              <a:t>6</a:t>
            </a:fld>
            <a:endParaRPr lang="en-US"/>
          </a:p>
        </p:txBody>
      </p:sp>
    </p:spTree>
    <p:extLst>
      <p:ext uri="{BB962C8B-B14F-4D97-AF65-F5344CB8AC3E}">
        <p14:creationId xmlns:p14="http://schemas.microsoft.com/office/powerpoint/2010/main" val="1078629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6B870F-C685-488D-B024-A84ADCD55AEB}" type="slidenum">
              <a:rPr lang="en-US" smtClean="0"/>
              <a:t>7</a:t>
            </a:fld>
            <a:endParaRPr lang="en-US"/>
          </a:p>
        </p:txBody>
      </p:sp>
    </p:spTree>
    <p:extLst>
      <p:ext uri="{BB962C8B-B14F-4D97-AF65-F5344CB8AC3E}">
        <p14:creationId xmlns:p14="http://schemas.microsoft.com/office/powerpoint/2010/main" val="1078629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6B870F-C685-488D-B024-A84ADCD55AEB}" type="slidenum">
              <a:rPr lang="en-US" smtClean="0"/>
              <a:t>66</a:t>
            </a:fld>
            <a:endParaRPr lang="en-US"/>
          </a:p>
        </p:txBody>
      </p:sp>
    </p:spTree>
    <p:extLst>
      <p:ext uri="{BB962C8B-B14F-4D97-AF65-F5344CB8AC3E}">
        <p14:creationId xmlns:p14="http://schemas.microsoft.com/office/powerpoint/2010/main" val="2049698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50.png"/></Relationships>
</file>

<file path=ppt/slides/_rels/slide67.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7772400" cy="838200"/>
          </a:xfrm>
        </p:spPr>
        <p:txBody>
          <a:bodyPr>
            <a:noAutofit/>
          </a:bodyPr>
          <a:lstStyle/>
          <a:p>
            <a:r>
              <a:rPr lang="en-US" sz="3600" b="1" dirty="0"/>
              <a:t>Meaning of demand and supply</a:t>
            </a:r>
            <a:endParaRPr lang="en-US" b="1" dirty="0"/>
          </a:p>
        </p:txBody>
      </p:sp>
      <p:sp>
        <p:nvSpPr>
          <p:cNvPr id="3" name="Subtitle 2"/>
          <p:cNvSpPr>
            <a:spLocks noGrp="1"/>
          </p:cNvSpPr>
          <p:nvPr>
            <p:ph type="subTitle" idx="1"/>
          </p:nvPr>
        </p:nvSpPr>
        <p:spPr>
          <a:xfrm>
            <a:off x="304800" y="1295400"/>
            <a:ext cx="8153400" cy="5029200"/>
          </a:xfrm>
        </p:spPr>
        <p:txBody>
          <a:bodyPr>
            <a:normAutofit lnSpcReduction="10000"/>
          </a:bodyPr>
          <a:lstStyle/>
          <a:p>
            <a:pPr algn="just"/>
            <a:r>
              <a:rPr lang="en-US" sz="2000" b="1" dirty="0" smtClean="0">
                <a:solidFill>
                  <a:schemeClr val="tx1"/>
                </a:solidFill>
              </a:rPr>
              <a:t>Unit outline: </a:t>
            </a:r>
          </a:p>
          <a:p>
            <a:pPr marL="342900" indent="-342900" algn="just">
              <a:buFont typeface="Arial" pitchFamily="34" charset="0"/>
              <a:buChar char="•"/>
            </a:pPr>
            <a:r>
              <a:rPr lang="en-US" sz="2000" dirty="0" smtClean="0">
                <a:solidFill>
                  <a:schemeClr val="tx1"/>
                </a:solidFill>
              </a:rPr>
              <a:t>Meaning of demand and supply</a:t>
            </a:r>
          </a:p>
          <a:p>
            <a:pPr marL="342900" indent="-342900" algn="just">
              <a:buFont typeface="Arial" pitchFamily="34" charset="0"/>
              <a:buChar char="•"/>
            </a:pPr>
            <a:r>
              <a:rPr lang="en-US" sz="2000" dirty="0" smtClean="0">
                <a:solidFill>
                  <a:schemeClr val="tx1"/>
                </a:solidFill>
              </a:rPr>
              <a:t>Law of demand and supply</a:t>
            </a:r>
          </a:p>
          <a:p>
            <a:pPr marL="342900" indent="-342900" algn="just">
              <a:buFont typeface="Arial" pitchFamily="34" charset="0"/>
              <a:buChar char="•"/>
            </a:pPr>
            <a:r>
              <a:rPr lang="en-US" sz="2000" dirty="0" smtClean="0">
                <a:solidFill>
                  <a:schemeClr val="tx1"/>
                </a:solidFill>
              </a:rPr>
              <a:t>Individual and market demand and supply (with schedule and graph/curve);</a:t>
            </a:r>
          </a:p>
          <a:p>
            <a:pPr marL="342900" indent="-342900" algn="just">
              <a:buFont typeface="Arial" pitchFamily="34" charset="0"/>
              <a:buChar char="•"/>
            </a:pPr>
            <a:r>
              <a:rPr lang="en-US" sz="2000" dirty="0" smtClean="0">
                <a:solidFill>
                  <a:schemeClr val="tx1"/>
                </a:solidFill>
              </a:rPr>
              <a:t>Movement along and shift of a demand and supply curves</a:t>
            </a:r>
          </a:p>
          <a:p>
            <a:pPr marL="342900" indent="-342900" algn="just">
              <a:buFont typeface="Arial" pitchFamily="34" charset="0"/>
              <a:buChar char="•"/>
            </a:pPr>
            <a:r>
              <a:rPr lang="en-US" sz="2000" dirty="0" smtClean="0">
                <a:solidFill>
                  <a:schemeClr val="tx1"/>
                </a:solidFill>
              </a:rPr>
              <a:t>Market equilibrium: the interplay of demand and supply</a:t>
            </a:r>
          </a:p>
          <a:p>
            <a:pPr marL="342900" indent="-342900" algn="just">
              <a:buFont typeface="Arial" pitchFamily="34" charset="0"/>
              <a:buChar char="•"/>
            </a:pPr>
            <a:r>
              <a:rPr lang="en-US" sz="2000" dirty="0" smtClean="0">
                <a:solidFill>
                  <a:schemeClr val="tx1"/>
                </a:solidFill>
              </a:rPr>
              <a:t>Change in market equilibrium due to factors shifting the demand and supply curves</a:t>
            </a:r>
          </a:p>
          <a:p>
            <a:pPr marL="342900" indent="-342900" algn="just">
              <a:buFont typeface="Arial" pitchFamily="34" charset="0"/>
              <a:buChar char="•"/>
            </a:pPr>
            <a:r>
              <a:rPr lang="en-US" sz="2000" dirty="0" smtClean="0">
                <a:solidFill>
                  <a:schemeClr val="tx1"/>
                </a:solidFill>
              </a:rPr>
              <a:t>Price, income and cross-price elasticity's of demand and their measurement by percentage and arc/mid-point methods</a:t>
            </a:r>
          </a:p>
          <a:p>
            <a:pPr marL="342900" indent="-342900" algn="just">
              <a:buFont typeface="Arial" pitchFamily="34" charset="0"/>
              <a:buChar char="•"/>
            </a:pPr>
            <a:r>
              <a:rPr lang="en-US" sz="2000" dirty="0" smtClean="0">
                <a:solidFill>
                  <a:schemeClr val="tx1"/>
                </a:solidFill>
              </a:rPr>
              <a:t>Price elasticity of supply</a:t>
            </a:r>
          </a:p>
          <a:p>
            <a:pPr marL="342900" indent="-342900" algn="just">
              <a:buFont typeface="Arial" pitchFamily="34" charset="0"/>
              <a:buChar char="•"/>
            </a:pPr>
            <a:r>
              <a:rPr lang="en-US" sz="2000" dirty="0" smtClean="0">
                <a:solidFill>
                  <a:schemeClr val="tx1"/>
                </a:solidFill>
              </a:rPr>
              <a:t>Concept of consumer and producer surpluses</a:t>
            </a:r>
          </a:p>
          <a:p>
            <a:pPr marL="342900" indent="-342900" algn="just">
              <a:buFont typeface="Arial" pitchFamily="34" charset="0"/>
              <a:buChar char="•"/>
            </a:pPr>
            <a:r>
              <a:rPr lang="en-US" sz="2000" dirty="0" smtClean="0">
                <a:solidFill>
                  <a:schemeClr val="tx1"/>
                </a:solidFill>
              </a:rPr>
              <a:t>Government intervention in the market through price floor</a:t>
            </a:r>
          </a:p>
          <a:p>
            <a:pPr marL="342900" indent="-342900" algn="just">
              <a:buFont typeface="Arial" pitchFamily="34" charset="0"/>
              <a:buChar char="•"/>
            </a:pPr>
            <a:r>
              <a:rPr lang="en-US" sz="2000" dirty="0" smtClean="0">
                <a:solidFill>
                  <a:schemeClr val="tx1"/>
                </a:solidFill>
              </a:rPr>
              <a:t>Price ceiling and tax and effect. </a:t>
            </a:r>
          </a:p>
          <a:p>
            <a:pPr algn="just"/>
            <a:endParaRPr lang="en-US" dirty="0">
              <a:solidFill>
                <a:schemeClr val="tx1"/>
              </a:solidFill>
            </a:endParaRPr>
          </a:p>
        </p:txBody>
      </p:sp>
    </p:spTree>
    <p:extLst>
      <p:ext uri="{BB962C8B-B14F-4D97-AF65-F5344CB8AC3E}">
        <p14:creationId xmlns:p14="http://schemas.microsoft.com/office/powerpoint/2010/main" val="28801703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7772400" cy="838200"/>
          </a:xfrm>
        </p:spPr>
        <p:txBody>
          <a:bodyPr>
            <a:noAutofit/>
          </a:bodyPr>
          <a:lstStyle/>
          <a:p>
            <a:r>
              <a:rPr lang="en-US" sz="3600" b="1" dirty="0" smtClean="0"/>
              <a:t>Types of Demand</a:t>
            </a:r>
            <a:endParaRPr lang="en-US" b="1" dirty="0"/>
          </a:p>
        </p:txBody>
      </p:sp>
      <p:sp>
        <p:nvSpPr>
          <p:cNvPr id="3" name="Subtitle 2"/>
          <p:cNvSpPr>
            <a:spLocks noGrp="1"/>
          </p:cNvSpPr>
          <p:nvPr>
            <p:ph type="subTitle" idx="1"/>
          </p:nvPr>
        </p:nvSpPr>
        <p:spPr>
          <a:xfrm>
            <a:off x="295656" y="1286256"/>
            <a:ext cx="8153400" cy="5029200"/>
          </a:xfrm>
        </p:spPr>
        <p:txBody>
          <a:bodyPr>
            <a:normAutofit fontScale="92500" lnSpcReduction="20000"/>
          </a:bodyPr>
          <a:lstStyle/>
          <a:p>
            <a:pPr algn="just"/>
            <a:r>
              <a:rPr lang="en-US" sz="2000" b="1" dirty="0" smtClean="0">
                <a:solidFill>
                  <a:schemeClr val="tx1"/>
                </a:solidFill>
              </a:rPr>
              <a:t>4. Direct </a:t>
            </a:r>
            <a:r>
              <a:rPr lang="en-US" sz="2000" b="1" dirty="0">
                <a:solidFill>
                  <a:schemeClr val="tx1"/>
                </a:solidFill>
              </a:rPr>
              <a:t>and indirect </a:t>
            </a:r>
            <a:r>
              <a:rPr lang="en-US" sz="2000" b="1" dirty="0" smtClean="0">
                <a:solidFill>
                  <a:schemeClr val="tx1"/>
                </a:solidFill>
              </a:rPr>
              <a:t>demand</a:t>
            </a:r>
            <a:r>
              <a:rPr lang="en-US" sz="2000" dirty="0" smtClean="0">
                <a:solidFill>
                  <a:schemeClr val="tx1"/>
                </a:solidFill>
              </a:rPr>
              <a:t>: If </a:t>
            </a:r>
            <a:r>
              <a:rPr lang="en-US" sz="2000" dirty="0">
                <a:solidFill>
                  <a:schemeClr val="tx1"/>
                </a:solidFill>
              </a:rPr>
              <a:t>the demand for any goods is for direct consumption, it is known as direct or autonomous or prime demand. The demands for such goods are independent of the demand for other goods. Food, clothes and houses etc., are the examples of direct demand. On the contrary if the goods are demanded for the production of other or subsidiary rather than direct consumption, the demand for such goods is indirect or derived demand. Mostly, the demand for producer goods and industrial goods is the derived </a:t>
            </a:r>
            <a:r>
              <a:rPr lang="en-US" sz="2000" dirty="0" smtClean="0">
                <a:solidFill>
                  <a:schemeClr val="tx1"/>
                </a:solidFill>
              </a:rPr>
              <a:t>demand.</a:t>
            </a:r>
          </a:p>
          <a:p>
            <a:pPr algn="just"/>
            <a:r>
              <a:rPr lang="en-US" sz="2000" b="1" dirty="0" smtClean="0">
                <a:solidFill>
                  <a:schemeClr val="tx1"/>
                </a:solidFill>
              </a:rPr>
              <a:t>5. Joint demand</a:t>
            </a:r>
            <a:r>
              <a:rPr lang="en-US" sz="2000" dirty="0" smtClean="0">
                <a:solidFill>
                  <a:schemeClr val="tx1"/>
                </a:solidFill>
              </a:rPr>
              <a:t>: If </a:t>
            </a:r>
            <a:r>
              <a:rPr lang="en-US" sz="2000" dirty="0">
                <a:solidFill>
                  <a:schemeClr val="tx1"/>
                </a:solidFill>
              </a:rPr>
              <a:t>two or more than two goods are demanded at the same time to fulfill the single desire or want of the consumer it is called joint demand. It is based on quantity demand of complements good. In such a case every change in price of one commodity brings about substantial change in quantity demand for complement goods. For example demand for water, milk, sugar and tea to make a cup of tea is known as joint demand. Some time joint demand is also known as tied </a:t>
            </a:r>
            <a:r>
              <a:rPr lang="en-US" sz="2000" dirty="0" smtClean="0">
                <a:solidFill>
                  <a:schemeClr val="tx1"/>
                </a:solidFill>
              </a:rPr>
              <a:t>demand.</a:t>
            </a:r>
          </a:p>
          <a:p>
            <a:pPr algn="just"/>
            <a:r>
              <a:rPr lang="en-US" sz="2000" b="1" dirty="0" smtClean="0">
                <a:solidFill>
                  <a:schemeClr val="tx1"/>
                </a:solidFill>
              </a:rPr>
              <a:t>6. Composite demand: </a:t>
            </a:r>
            <a:r>
              <a:rPr lang="en-US" sz="2000" dirty="0" smtClean="0">
                <a:solidFill>
                  <a:schemeClr val="tx1"/>
                </a:solidFill>
              </a:rPr>
              <a:t>The </a:t>
            </a:r>
            <a:r>
              <a:rPr lang="en-US" sz="2000" dirty="0">
                <a:solidFill>
                  <a:schemeClr val="tx1"/>
                </a:solidFill>
              </a:rPr>
              <a:t>demand for any commodity which can be used for several or multiple purposes is known as composite demand. The demands for electricity, coal, milk, potato etc., are some example of composite demand. The demand for such goods increases when their price decreases and vice versa.</a:t>
            </a:r>
            <a:r>
              <a:rPr lang="en-US" sz="2000" b="1" u="sng" dirty="0">
                <a:solidFill>
                  <a:schemeClr val="tx1"/>
                </a:solidFill>
              </a:rPr>
              <a:t> </a:t>
            </a:r>
            <a:endParaRPr lang="en-US" sz="2000" dirty="0">
              <a:solidFill>
                <a:schemeClr val="tx1"/>
              </a:solidFill>
            </a:endParaRPr>
          </a:p>
          <a:p>
            <a:pPr algn="just"/>
            <a:endParaRPr lang="en-US" dirty="0">
              <a:solidFill>
                <a:schemeClr val="tx1"/>
              </a:solidFill>
            </a:endParaRPr>
          </a:p>
        </p:txBody>
      </p:sp>
    </p:spTree>
    <p:extLst>
      <p:ext uri="{BB962C8B-B14F-4D97-AF65-F5344CB8AC3E}">
        <p14:creationId xmlns:p14="http://schemas.microsoft.com/office/powerpoint/2010/main" val="7683982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7772400" cy="838200"/>
          </a:xfrm>
        </p:spPr>
        <p:txBody>
          <a:bodyPr>
            <a:noAutofit/>
          </a:bodyPr>
          <a:lstStyle/>
          <a:p>
            <a:r>
              <a:rPr lang="en-US" sz="3600" b="1" dirty="0" smtClean="0"/>
              <a:t>Law of Demand</a:t>
            </a:r>
            <a:endParaRPr lang="en-US" b="1" dirty="0"/>
          </a:p>
        </p:txBody>
      </p:sp>
      <p:sp>
        <p:nvSpPr>
          <p:cNvPr id="3" name="Subtitle 2"/>
          <p:cNvSpPr>
            <a:spLocks noGrp="1"/>
          </p:cNvSpPr>
          <p:nvPr>
            <p:ph type="subTitle" idx="1"/>
          </p:nvPr>
        </p:nvSpPr>
        <p:spPr>
          <a:xfrm>
            <a:off x="228600" y="1066800"/>
            <a:ext cx="8153400" cy="5715000"/>
          </a:xfrm>
        </p:spPr>
        <p:txBody>
          <a:bodyPr>
            <a:noAutofit/>
          </a:bodyPr>
          <a:lstStyle/>
          <a:p>
            <a:pPr algn="just"/>
            <a:r>
              <a:rPr lang="en-US" sz="1800" dirty="0" smtClean="0">
                <a:solidFill>
                  <a:schemeClr val="tx1"/>
                </a:solidFill>
              </a:rPr>
              <a:t>The </a:t>
            </a:r>
            <a:r>
              <a:rPr lang="en-US" sz="1800" dirty="0">
                <a:solidFill>
                  <a:schemeClr val="tx1"/>
                </a:solidFill>
              </a:rPr>
              <a:t>law of demand is one of the most important laws of economic theory. According to this law other things being equal, if the price of a commodity falls, the quantity demanded of it will rise and if the price of a commodity rises, its quantity demanded will decline. According to Alfred Marshall “</a:t>
            </a:r>
            <a:r>
              <a:rPr lang="en-US" sz="1800" i="1" dirty="0">
                <a:solidFill>
                  <a:schemeClr val="tx1"/>
                </a:solidFill>
              </a:rPr>
              <a:t>The amount demanded increases with a fall in price and diminishes with a rise in price.” </a:t>
            </a:r>
            <a:r>
              <a:rPr lang="en-US" sz="1800" dirty="0">
                <a:solidFill>
                  <a:schemeClr val="tx1"/>
                </a:solidFill>
              </a:rPr>
              <a:t>Similarly, according to </a:t>
            </a:r>
            <a:r>
              <a:rPr lang="en-US" sz="2000" dirty="0">
                <a:solidFill>
                  <a:schemeClr val="tx1"/>
                </a:solidFill>
              </a:rPr>
              <a:t>Paul A. Samuelson </a:t>
            </a:r>
            <a:r>
              <a:rPr lang="en-US" sz="2000" i="1" dirty="0">
                <a:solidFill>
                  <a:schemeClr val="tx1"/>
                </a:solidFill>
              </a:rPr>
              <a:t>“Law of demand states that the people will buy more at lower prices and buy less at higher prices, other things remaining the same.”</a:t>
            </a:r>
            <a:r>
              <a:rPr lang="en-US" sz="2000" dirty="0">
                <a:solidFill>
                  <a:schemeClr val="tx1"/>
                </a:solidFill>
              </a:rPr>
              <a:t> </a:t>
            </a:r>
            <a:r>
              <a:rPr lang="en-US" sz="1800" dirty="0">
                <a:solidFill>
                  <a:schemeClr val="tx1"/>
                </a:solidFill>
              </a:rPr>
              <a:t>Thus, </a:t>
            </a:r>
            <a:r>
              <a:rPr lang="en-US" sz="2400" dirty="0">
                <a:solidFill>
                  <a:schemeClr val="tx1"/>
                </a:solidFill>
              </a:rPr>
              <a:t>law of demand shows the </a:t>
            </a:r>
            <a:r>
              <a:rPr lang="en-US" sz="2400" i="1" dirty="0">
                <a:solidFill>
                  <a:schemeClr val="tx1"/>
                </a:solidFill>
              </a:rPr>
              <a:t>inverse</a:t>
            </a:r>
            <a:r>
              <a:rPr lang="en-US" sz="2400" dirty="0">
                <a:solidFill>
                  <a:schemeClr val="tx1"/>
                </a:solidFill>
              </a:rPr>
              <a:t> relationship between price of a commodity and the quantity demanded under the </a:t>
            </a:r>
            <a:r>
              <a:rPr lang="en-US" sz="2400" i="1" dirty="0">
                <a:solidFill>
                  <a:schemeClr val="tx1"/>
                </a:solidFill>
              </a:rPr>
              <a:t>ceteris paribus</a:t>
            </a:r>
            <a:r>
              <a:rPr lang="en-US" sz="2400" dirty="0">
                <a:solidFill>
                  <a:schemeClr val="tx1"/>
                </a:solidFill>
              </a:rPr>
              <a:t> assumption. </a:t>
            </a:r>
            <a:r>
              <a:rPr lang="en-US" sz="1800" dirty="0">
                <a:solidFill>
                  <a:schemeClr val="tx1"/>
                </a:solidFill>
              </a:rPr>
              <a:t>The law of demand i.e., price-quantity relationship can be expressed with the help of demand function as:</a:t>
            </a:r>
          </a:p>
          <a:p>
            <a:pPr algn="just"/>
            <a:r>
              <a:rPr lang="en-US" sz="1800" dirty="0">
                <a:solidFill>
                  <a:schemeClr val="tx1"/>
                </a:solidFill>
              </a:rPr>
              <a:t>	</a:t>
            </a:r>
            <a:r>
              <a:rPr lang="en-US" sz="2800" i="1" dirty="0" err="1" smtClean="0">
                <a:solidFill>
                  <a:srgbClr val="FF0000"/>
                </a:solidFill>
              </a:rPr>
              <a:t>Qd</a:t>
            </a:r>
            <a:r>
              <a:rPr lang="en-US" sz="2800" i="1" baseline="-25000" dirty="0" err="1" smtClean="0">
                <a:solidFill>
                  <a:srgbClr val="FF0000"/>
                </a:solidFill>
              </a:rPr>
              <a:t>x</a:t>
            </a:r>
            <a:r>
              <a:rPr lang="en-US" sz="2800" i="1" dirty="0" smtClean="0">
                <a:solidFill>
                  <a:srgbClr val="FF0000"/>
                </a:solidFill>
              </a:rPr>
              <a:t> </a:t>
            </a:r>
            <a:r>
              <a:rPr lang="en-US" sz="2800" i="1" dirty="0">
                <a:solidFill>
                  <a:srgbClr val="FF0000"/>
                </a:solidFill>
              </a:rPr>
              <a:t>= f (</a:t>
            </a:r>
            <a:r>
              <a:rPr lang="en-US" sz="2800" i="1" dirty="0" err="1">
                <a:solidFill>
                  <a:srgbClr val="FF0000"/>
                </a:solidFill>
              </a:rPr>
              <a:t>P</a:t>
            </a:r>
            <a:r>
              <a:rPr lang="en-US" sz="2800" i="1" baseline="-25000" dirty="0" err="1">
                <a:solidFill>
                  <a:srgbClr val="FF0000"/>
                </a:solidFill>
              </a:rPr>
              <a:t>x</a:t>
            </a:r>
            <a:r>
              <a:rPr lang="en-US" sz="2800" i="1" dirty="0">
                <a:solidFill>
                  <a:srgbClr val="FF0000"/>
                </a:solidFill>
              </a:rPr>
              <a:t>), ceteris paribus	</a:t>
            </a:r>
            <a:r>
              <a:rPr lang="en-US" sz="2800" dirty="0" smtClean="0">
                <a:solidFill>
                  <a:srgbClr val="FF0000"/>
                </a:solidFill>
              </a:rPr>
              <a:t>…(i) </a:t>
            </a:r>
            <a:r>
              <a:rPr lang="en-US" sz="2800" i="1" dirty="0">
                <a:solidFill>
                  <a:srgbClr val="FF0000"/>
                </a:solidFill>
              </a:rPr>
              <a:t>f '  &lt; 0.</a:t>
            </a:r>
            <a:r>
              <a:rPr lang="en-US" sz="1800" i="1" dirty="0">
                <a:solidFill>
                  <a:schemeClr val="tx1"/>
                </a:solidFill>
              </a:rPr>
              <a:t>	</a:t>
            </a:r>
            <a:endParaRPr lang="en-US" sz="1800" dirty="0">
              <a:solidFill>
                <a:schemeClr val="tx1"/>
              </a:solidFill>
            </a:endParaRPr>
          </a:p>
          <a:p>
            <a:pPr algn="just"/>
            <a:r>
              <a:rPr lang="en-US" sz="1800" dirty="0">
                <a:solidFill>
                  <a:schemeClr val="tx1"/>
                </a:solidFill>
              </a:rPr>
              <a:t>Where, </a:t>
            </a:r>
            <a:r>
              <a:rPr lang="en-US" sz="1800" i="1" dirty="0" err="1">
                <a:solidFill>
                  <a:schemeClr val="tx1"/>
                </a:solidFill>
              </a:rPr>
              <a:t>Qd</a:t>
            </a:r>
            <a:r>
              <a:rPr lang="en-US" sz="1800" i="1" baseline="-25000" dirty="0" err="1">
                <a:solidFill>
                  <a:schemeClr val="tx1"/>
                </a:solidFill>
              </a:rPr>
              <a:t>x</a:t>
            </a:r>
            <a:r>
              <a:rPr lang="en-US" sz="1800" dirty="0">
                <a:solidFill>
                  <a:schemeClr val="tx1"/>
                </a:solidFill>
              </a:rPr>
              <a:t> is the quantity demand </a:t>
            </a:r>
            <a:r>
              <a:rPr lang="en-US" sz="1800" dirty="0" smtClean="0">
                <a:solidFill>
                  <a:schemeClr val="tx1"/>
                </a:solidFill>
              </a:rPr>
              <a:t>for </a:t>
            </a:r>
            <a:r>
              <a:rPr lang="en-US" sz="1800" dirty="0">
                <a:solidFill>
                  <a:schemeClr val="tx1"/>
                </a:solidFill>
              </a:rPr>
              <a:t>X commodity (dependent variable) ‘</a:t>
            </a:r>
            <a:r>
              <a:rPr lang="en-US" sz="1800" i="1" dirty="0">
                <a:solidFill>
                  <a:schemeClr val="tx1"/>
                </a:solidFill>
              </a:rPr>
              <a:t>f’</a:t>
            </a:r>
            <a:r>
              <a:rPr lang="en-US" sz="1800" dirty="0">
                <a:solidFill>
                  <a:schemeClr val="tx1"/>
                </a:solidFill>
              </a:rPr>
              <a:t> read as ‘function of’ indicates functional relationship and </a:t>
            </a:r>
            <a:r>
              <a:rPr lang="en-US" sz="1800" i="1" dirty="0" err="1">
                <a:solidFill>
                  <a:schemeClr val="tx1"/>
                </a:solidFill>
              </a:rPr>
              <a:t>P</a:t>
            </a:r>
            <a:r>
              <a:rPr lang="en-US" sz="1800" i="1" baseline="-25000" dirty="0" err="1">
                <a:solidFill>
                  <a:schemeClr val="tx1"/>
                </a:solidFill>
              </a:rPr>
              <a:t>x</a:t>
            </a:r>
            <a:r>
              <a:rPr lang="en-US" sz="1800" baseline="-25000" dirty="0">
                <a:solidFill>
                  <a:schemeClr val="tx1"/>
                </a:solidFill>
              </a:rPr>
              <a:t> </a:t>
            </a:r>
            <a:r>
              <a:rPr lang="en-US" sz="1800" dirty="0">
                <a:solidFill>
                  <a:schemeClr val="tx1"/>
                </a:solidFill>
              </a:rPr>
              <a:t>is the price of X commodity (independent variable).</a:t>
            </a:r>
            <a:r>
              <a:rPr lang="en-US" sz="2000" b="1" dirty="0">
                <a:solidFill>
                  <a:schemeClr val="tx1"/>
                </a:solidFill>
              </a:rPr>
              <a:t>The demand function shows that when the price of X falls its quantity demanded increases and vice versa, keeping other things remaining the same or </a:t>
            </a:r>
            <a:r>
              <a:rPr lang="en-US" sz="2000" b="1" i="1" dirty="0">
                <a:solidFill>
                  <a:schemeClr val="tx1"/>
                </a:solidFill>
              </a:rPr>
              <a:t>ceteris paribus.</a:t>
            </a:r>
            <a:endParaRPr lang="en-US" sz="2000" b="1" dirty="0">
              <a:solidFill>
                <a:schemeClr val="tx1"/>
              </a:solidFill>
            </a:endParaRPr>
          </a:p>
        </p:txBody>
      </p:sp>
    </p:spTree>
    <p:extLst>
      <p:ext uri="{BB962C8B-B14F-4D97-AF65-F5344CB8AC3E}">
        <p14:creationId xmlns:p14="http://schemas.microsoft.com/office/powerpoint/2010/main" val="2653698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7772400" cy="838200"/>
          </a:xfrm>
        </p:spPr>
        <p:txBody>
          <a:bodyPr>
            <a:noAutofit/>
          </a:bodyPr>
          <a:lstStyle/>
          <a:p>
            <a:r>
              <a:rPr lang="en-US" sz="3600" b="1" dirty="0" smtClean="0"/>
              <a:t>Assumption of Law of Demand</a:t>
            </a:r>
            <a:endParaRPr lang="en-US" b="1" dirty="0"/>
          </a:p>
        </p:txBody>
      </p:sp>
      <p:sp>
        <p:nvSpPr>
          <p:cNvPr id="3" name="Subtitle 2"/>
          <p:cNvSpPr>
            <a:spLocks noGrp="1"/>
          </p:cNvSpPr>
          <p:nvPr>
            <p:ph type="subTitle" idx="1"/>
          </p:nvPr>
        </p:nvSpPr>
        <p:spPr>
          <a:xfrm>
            <a:off x="295656" y="1143000"/>
            <a:ext cx="8153400" cy="5410200"/>
          </a:xfrm>
        </p:spPr>
        <p:txBody>
          <a:bodyPr>
            <a:noAutofit/>
          </a:bodyPr>
          <a:lstStyle/>
          <a:p>
            <a:pPr marL="285750" lvl="0" indent="-285750" algn="just">
              <a:buFont typeface="Wingdings" pitchFamily="2" charset="2"/>
              <a:buChar char="§"/>
            </a:pPr>
            <a:r>
              <a:rPr lang="en-US" sz="2800" b="1" i="1" dirty="0" err="1">
                <a:solidFill>
                  <a:srgbClr val="FF0000"/>
                </a:solidFill>
              </a:rPr>
              <a:t>Qd</a:t>
            </a:r>
            <a:r>
              <a:rPr lang="en-US" sz="2800" b="1" i="1" baseline="-25000" dirty="0" err="1">
                <a:solidFill>
                  <a:srgbClr val="FF0000"/>
                </a:solidFill>
              </a:rPr>
              <a:t>x</a:t>
            </a:r>
            <a:r>
              <a:rPr lang="en-US" sz="2800" b="1" i="1" dirty="0">
                <a:solidFill>
                  <a:srgbClr val="FF0000"/>
                </a:solidFill>
              </a:rPr>
              <a:t> = f (</a:t>
            </a:r>
            <a:r>
              <a:rPr lang="en-US" sz="2800" b="1" i="1" dirty="0" err="1" smtClean="0">
                <a:solidFill>
                  <a:srgbClr val="FF0000"/>
                </a:solidFill>
              </a:rPr>
              <a:t>P</a:t>
            </a:r>
            <a:r>
              <a:rPr lang="en-US" sz="2800" b="1" i="1" baseline="-25000" dirty="0" err="1" smtClean="0">
                <a:solidFill>
                  <a:srgbClr val="FF0000"/>
                </a:solidFill>
              </a:rPr>
              <a:t>x</a:t>
            </a:r>
            <a:r>
              <a:rPr lang="en-US" sz="2800" b="1" i="1" baseline="-25000" dirty="0" smtClean="0">
                <a:solidFill>
                  <a:srgbClr val="FF0000"/>
                </a:solidFill>
              </a:rPr>
              <a:t>, </a:t>
            </a:r>
            <a:r>
              <a:rPr lang="en-US" sz="2800" b="1" i="1" dirty="0" smtClean="0">
                <a:solidFill>
                  <a:srgbClr val="FF0000"/>
                </a:solidFill>
              </a:rPr>
              <a:t>, </a:t>
            </a:r>
            <a:r>
              <a:rPr lang="en-US" sz="2800" b="1" i="1" dirty="0" smtClean="0">
                <a:solidFill>
                  <a:srgbClr val="92D050"/>
                </a:solidFill>
              </a:rPr>
              <a:t>Po, </a:t>
            </a:r>
            <a:r>
              <a:rPr lang="en-US" sz="2800" b="1" i="1" dirty="0" err="1" smtClean="0">
                <a:solidFill>
                  <a:srgbClr val="92D050"/>
                </a:solidFill>
              </a:rPr>
              <a:t>Yc</a:t>
            </a:r>
            <a:r>
              <a:rPr lang="en-US" sz="2800" b="1" i="1" dirty="0" smtClean="0">
                <a:solidFill>
                  <a:srgbClr val="92D050"/>
                </a:solidFill>
              </a:rPr>
              <a:t>, t, D, </a:t>
            </a:r>
            <a:r>
              <a:rPr lang="en-US" sz="2800" b="1" i="1" dirty="0" err="1" smtClean="0">
                <a:solidFill>
                  <a:srgbClr val="92D050"/>
                </a:solidFill>
              </a:rPr>
              <a:t>Yd</a:t>
            </a:r>
            <a:r>
              <a:rPr lang="en-US" sz="2800" b="1" i="1" dirty="0" smtClean="0">
                <a:solidFill>
                  <a:srgbClr val="92D050"/>
                </a:solidFill>
              </a:rPr>
              <a:t>, T, A, </a:t>
            </a:r>
            <a:r>
              <a:rPr lang="en-US" sz="2800" b="1" i="1" dirty="0" err="1" smtClean="0">
                <a:solidFill>
                  <a:srgbClr val="92D050"/>
                </a:solidFill>
              </a:rPr>
              <a:t>Pe</a:t>
            </a:r>
            <a:r>
              <a:rPr lang="en-US" sz="2800" b="1" i="1" dirty="0" smtClean="0">
                <a:solidFill>
                  <a:srgbClr val="92D050"/>
                </a:solidFill>
              </a:rPr>
              <a:t>, W………) </a:t>
            </a:r>
          </a:p>
          <a:p>
            <a:pPr marL="285750" lvl="0" indent="-285750" algn="just">
              <a:buFont typeface="Wingdings" pitchFamily="2" charset="2"/>
              <a:buChar char="§"/>
            </a:pPr>
            <a:r>
              <a:rPr lang="en-US" sz="2000" dirty="0" smtClean="0">
                <a:solidFill>
                  <a:schemeClr val="tx1"/>
                </a:solidFill>
              </a:rPr>
              <a:t>No change </a:t>
            </a:r>
            <a:r>
              <a:rPr lang="en-US" sz="2000" dirty="0">
                <a:solidFill>
                  <a:schemeClr val="tx1"/>
                </a:solidFill>
              </a:rPr>
              <a:t>in prices of other related goods such as complement and substitute goods.</a:t>
            </a:r>
          </a:p>
          <a:p>
            <a:pPr marL="285750" lvl="0" indent="-285750" algn="just">
              <a:buFont typeface="Wingdings" pitchFamily="2" charset="2"/>
              <a:buChar char="§"/>
            </a:pPr>
            <a:r>
              <a:rPr lang="en-US" sz="2000" dirty="0" smtClean="0">
                <a:solidFill>
                  <a:schemeClr val="tx1"/>
                </a:solidFill>
              </a:rPr>
              <a:t>No change </a:t>
            </a:r>
            <a:r>
              <a:rPr lang="en-US" sz="2000" dirty="0">
                <a:solidFill>
                  <a:schemeClr val="tx1"/>
                </a:solidFill>
              </a:rPr>
              <a:t>in income of the consumer </a:t>
            </a:r>
            <a:endParaRPr lang="en-US" sz="2000" dirty="0" smtClean="0">
              <a:solidFill>
                <a:schemeClr val="tx1"/>
              </a:solidFill>
            </a:endParaRPr>
          </a:p>
          <a:p>
            <a:pPr marL="285750" lvl="0" indent="-285750" algn="just">
              <a:buFont typeface="Wingdings" pitchFamily="2" charset="2"/>
              <a:buChar char="§"/>
            </a:pPr>
            <a:r>
              <a:rPr lang="en-US" sz="2000" dirty="0" smtClean="0">
                <a:solidFill>
                  <a:schemeClr val="tx1"/>
                </a:solidFill>
              </a:rPr>
              <a:t>No change in taste</a:t>
            </a:r>
            <a:r>
              <a:rPr lang="en-US" sz="2000" dirty="0">
                <a:solidFill>
                  <a:schemeClr val="tx1"/>
                </a:solidFill>
              </a:rPr>
              <a:t>, habit and preferences of the consumer.</a:t>
            </a:r>
          </a:p>
          <a:p>
            <a:pPr marL="285750" lvl="0" indent="-285750" algn="just">
              <a:buFont typeface="Wingdings" pitchFamily="2" charset="2"/>
              <a:buChar char="§"/>
            </a:pPr>
            <a:r>
              <a:rPr lang="en-US" sz="2000" dirty="0" smtClean="0">
                <a:solidFill>
                  <a:schemeClr val="tx1"/>
                </a:solidFill>
              </a:rPr>
              <a:t>No change </a:t>
            </a:r>
            <a:r>
              <a:rPr lang="en-US" sz="2000" dirty="0">
                <a:solidFill>
                  <a:schemeClr val="tx1"/>
                </a:solidFill>
              </a:rPr>
              <a:t>in size and composition of population.</a:t>
            </a:r>
          </a:p>
          <a:p>
            <a:pPr marL="285750" lvl="0" indent="-285750" algn="just">
              <a:buFont typeface="Wingdings" pitchFamily="2" charset="2"/>
              <a:buChar char="§"/>
            </a:pPr>
            <a:r>
              <a:rPr lang="en-US" sz="2000" dirty="0" smtClean="0">
                <a:solidFill>
                  <a:schemeClr val="tx1"/>
                </a:solidFill>
              </a:rPr>
              <a:t>No change </a:t>
            </a:r>
            <a:r>
              <a:rPr lang="en-US" sz="2000" dirty="0">
                <a:solidFill>
                  <a:schemeClr val="tx1"/>
                </a:solidFill>
              </a:rPr>
              <a:t>in distribution of income in the society.</a:t>
            </a:r>
          </a:p>
          <a:p>
            <a:pPr marL="285750" lvl="0" indent="-285750" algn="just">
              <a:buFont typeface="Wingdings" pitchFamily="2" charset="2"/>
              <a:buChar char="§"/>
            </a:pPr>
            <a:r>
              <a:rPr lang="en-US" sz="2000" dirty="0">
                <a:solidFill>
                  <a:schemeClr val="tx1"/>
                </a:solidFill>
              </a:rPr>
              <a:t>The state of technology will remain constant.</a:t>
            </a:r>
          </a:p>
          <a:p>
            <a:pPr marL="285750" lvl="0" indent="-285750" algn="just">
              <a:buFont typeface="Wingdings" pitchFamily="2" charset="2"/>
              <a:buChar char="§"/>
            </a:pPr>
            <a:r>
              <a:rPr lang="en-US" sz="2000" dirty="0">
                <a:solidFill>
                  <a:schemeClr val="tx1"/>
                </a:solidFill>
              </a:rPr>
              <a:t>There is no change in advertisement expenditure. </a:t>
            </a:r>
          </a:p>
          <a:p>
            <a:pPr marL="285750" lvl="0" indent="-285750" algn="just">
              <a:buFont typeface="Wingdings" pitchFamily="2" charset="2"/>
              <a:buChar char="§"/>
            </a:pPr>
            <a:r>
              <a:rPr lang="en-US" sz="2000" dirty="0" smtClean="0">
                <a:solidFill>
                  <a:schemeClr val="tx1"/>
                </a:solidFill>
              </a:rPr>
              <a:t>No </a:t>
            </a:r>
            <a:r>
              <a:rPr lang="en-US" sz="2000" dirty="0">
                <a:solidFill>
                  <a:schemeClr val="tx1"/>
                </a:solidFill>
              </a:rPr>
              <a:t>change in consumer’s expectation about future price of the commodity.</a:t>
            </a:r>
          </a:p>
          <a:p>
            <a:pPr marL="285750" lvl="0" indent="-285750" algn="just">
              <a:buFont typeface="Wingdings" pitchFamily="2" charset="2"/>
              <a:buChar char="§"/>
            </a:pPr>
            <a:r>
              <a:rPr lang="en-US" sz="2000" dirty="0">
                <a:solidFill>
                  <a:schemeClr val="tx1"/>
                </a:solidFill>
              </a:rPr>
              <a:t>There is no change in weather and such other factors that influence demand.</a:t>
            </a:r>
          </a:p>
          <a:p>
            <a:pPr algn="just"/>
            <a:r>
              <a:rPr lang="en-US" sz="2000" dirty="0">
                <a:solidFill>
                  <a:schemeClr val="tx1"/>
                </a:solidFill>
              </a:rPr>
              <a:t>If there is any change in these assumptions then the inverse price-demand relationship may not hold true. The constancy of these other factors is an important assumption of the law of demand. The law of demand can be explained with the help of demand schedule and a demand curve.</a:t>
            </a:r>
          </a:p>
        </p:txBody>
      </p:sp>
    </p:spTree>
    <p:extLst>
      <p:ext uri="{BB962C8B-B14F-4D97-AF65-F5344CB8AC3E}">
        <p14:creationId xmlns:p14="http://schemas.microsoft.com/office/powerpoint/2010/main" val="4109829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16604"/>
            <a:ext cx="7772400" cy="826394"/>
          </a:xfrm>
        </p:spPr>
        <p:txBody>
          <a:bodyPr>
            <a:noAutofit/>
          </a:bodyPr>
          <a:lstStyle/>
          <a:p>
            <a:r>
              <a:rPr lang="en-US" sz="3600" b="1" dirty="0" smtClean="0"/>
              <a:t>Individual Demand Schedule</a:t>
            </a:r>
            <a:endParaRPr lang="en-US" b="1" dirty="0"/>
          </a:p>
        </p:txBody>
      </p:sp>
      <p:sp>
        <p:nvSpPr>
          <p:cNvPr id="3" name="Subtitle 2"/>
          <p:cNvSpPr>
            <a:spLocks noGrp="1"/>
          </p:cNvSpPr>
          <p:nvPr>
            <p:ph type="subTitle" idx="1"/>
          </p:nvPr>
        </p:nvSpPr>
        <p:spPr>
          <a:xfrm>
            <a:off x="295656" y="1219198"/>
            <a:ext cx="8153400" cy="5334000"/>
          </a:xfrm>
        </p:spPr>
        <p:txBody>
          <a:bodyPr>
            <a:noAutofit/>
          </a:bodyPr>
          <a:lstStyle/>
          <a:p>
            <a:pPr marL="285750" lvl="0" indent="-285750" algn="just">
              <a:buFont typeface="Wingdings" pitchFamily="2" charset="2"/>
              <a:buChar char="§"/>
            </a:pPr>
            <a:r>
              <a:rPr lang="en-US" sz="2000" dirty="0" smtClean="0">
                <a:solidFill>
                  <a:schemeClr val="tx1"/>
                </a:solidFill>
              </a:rPr>
              <a:t>.</a:t>
            </a:r>
            <a:endParaRPr lang="en-US" sz="2000"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715715823"/>
              </p:ext>
            </p:extLst>
          </p:nvPr>
        </p:nvGraphicFramePr>
        <p:xfrm>
          <a:off x="1143000" y="1447800"/>
          <a:ext cx="7086600" cy="4260413"/>
        </p:xfrm>
        <a:graphic>
          <a:graphicData uri="http://schemas.openxmlformats.org/drawingml/2006/table">
            <a:tbl>
              <a:tblPr firstRow="1">
                <a:tableStyleId>{8EC20E35-A176-4012-BC5E-935CFFF8708E}</a:tableStyleId>
              </a:tblPr>
              <a:tblGrid>
                <a:gridCol w="1066800"/>
                <a:gridCol w="2133600"/>
                <a:gridCol w="3886200"/>
              </a:tblGrid>
              <a:tr h="506660">
                <a:tc>
                  <a:txBody>
                    <a:bodyPr/>
                    <a:lstStyle/>
                    <a:p>
                      <a:pPr marL="0" marR="0" algn="ctr">
                        <a:lnSpc>
                          <a:spcPct val="110000"/>
                        </a:lnSpc>
                        <a:spcBef>
                          <a:spcPts val="300"/>
                        </a:spcBef>
                        <a:spcAft>
                          <a:spcPts val="300"/>
                        </a:spcAft>
                        <a:tabLst>
                          <a:tab pos="360045" algn="l"/>
                        </a:tabLst>
                      </a:pPr>
                      <a:r>
                        <a:rPr lang="en-US" sz="2400" dirty="0">
                          <a:effectLst/>
                        </a:rPr>
                        <a:t>Points</a:t>
                      </a:r>
                      <a:endParaRPr lang="en-US" sz="2400" dirty="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dirty="0">
                          <a:effectLst/>
                        </a:rPr>
                        <a:t>Prices (in </a:t>
                      </a:r>
                      <a:r>
                        <a:rPr lang="en-US" sz="2400" dirty="0" err="1">
                          <a:effectLst/>
                        </a:rPr>
                        <a:t>Rs</a:t>
                      </a:r>
                      <a:r>
                        <a:rPr lang="en-US" sz="2400" dirty="0">
                          <a:effectLst/>
                        </a:rPr>
                        <a:t>.)</a:t>
                      </a:r>
                      <a:endParaRPr lang="en-US" sz="2400" dirty="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dirty="0">
                          <a:effectLst/>
                        </a:rPr>
                        <a:t>Quantity </a:t>
                      </a:r>
                      <a:r>
                        <a:rPr lang="en-US" sz="2400" dirty="0" smtClean="0">
                          <a:effectLst/>
                        </a:rPr>
                        <a:t>Demanded</a:t>
                      </a:r>
                    </a:p>
                    <a:p>
                      <a:pPr marL="0" marR="0" algn="ctr">
                        <a:lnSpc>
                          <a:spcPct val="110000"/>
                        </a:lnSpc>
                        <a:spcBef>
                          <a:spcPts val="300"/>
                        </a:spcBef>
                        <a:spcAft>
                          <a:spcPts val="300"/>
                        </a:spcAft>
                        <a:tabLst>
                          <a:tab pos="360045" algn="l"/>
                        </a:tabLst>
                      </a:pPr>
                      <a:r>
                        <a:rPr lang="en-US" sz="2400" dirty="0" smtClean="0">
                          <a:effectLst/>
                        </a:rPr>
                        <a:t> </a:t>
                      </a:r>
                      <a:r>
                        <a:rPr lang="en-US" sz="2400" dirty="0">
                          <a:effectLst/>
                        </a:rPr>
                        <a:t>(in Units)</a:t>
                      </a:r>
                      <a:endParaRPr lang="en-US" sz="2400" dirty="0">
                        <a:solidFill>
                          <a:srgbClr val="000000"/>
                        </a:solidFill>
                        <a:effectLst/>
                        <a:latin typeface="Times New Roman"/>
                        <a:ea typeface="Times New Roman"/>
                        <a:cs typeface="Times New Roman"/>
                      </a:endParaRPr>
                    </a:p>
                  </a:txBody>
                  <a:tcPr marL="68580" marR="68580" marT="0" marB="0"/>
                </a:tc>
              </a:tr>
              <a:tr h="448270">
                <a:tc>
                  <a:txBody>
                    <a:bodyPr/>
                    <a:lstStyle/>
                    <a:p>
                      <a:pPr marL="0" marR="0" algn="ctr">
                        <a:lnSpc>
                          <a:spcPct val="110000"/>
                        </a:lnSpc>
                        <a:spcBef>
                          <a:spcPts val="300"/>
                        </a:spcBef>
                        <a:spcAft>
                          <a:spcPts val="300"/>
                        </a:spcAft>
                        <a:tabLst>
                          <a:tab pos="360045" algn="l"/>
                        </a:tabLst>
                      </a:pPr>
                      <a:r>
                        <a:rPr lang="en-US" sz="2400">
                          <a:effectLst/>
                        </a:rPr>
                        <a:t>A</a:t>
                      </a:r>
                      <a:endParaRPr lang="en-US" sz="24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a:effectLst/>
                        </a:rPr>
                        <a:t>6</a:t>
                      </a:r>
                      <a:endParaRPr lang="en-US" sz="24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dirty="0">
                          <a:effectLst/>
                        </a:rPr>
                        <a:t>0</a:t>
                      </a:r>
                      <a:endParaRPr lang="en-US" sz="2400" dirty="0">
                        <a:solidFill>
                          <a:srgbClr val="000000"/>
                        </a:solidFill>
                        <a:effectLst/>
                        <a:latin typeface="Times New Roman"/>
                        <a:ea typeface="Times New Roman"/>
                        <a:cs typeface="Times New Roman"/>
                      </a:endParaRPr>
                    </a:p>
                  </a:txBody>
                  <a:tcPr marL="68580" marR="68580" marT="0" marB="0"/>
                </a:tc>
              </a:tr>
              <a:tr h="448270">
                <a:tc>
                  <a:txBody>
                    <a:bodyPr/>
                    <a:lstStyle/>
                    <a:p>
                      <a:pPr marL="0" marR="0" algn="ctr">
                        <a:lnSpc>
                          <a:spcPct val="110000"/>
                        </a:lnSpc>
                        <a:spcBef>
                          <a:spcPts val="300"/>
                        </a:spcBef>
                        <a:spcAft>
                          <a:spcPts val="300"/>
                        </a:spcAft>
                        <a:tabLst>
                          <a:tab pos="360045" algn="l"/>
                        </a:tabLst>
                      </a:pPr>
                      <a:r>
                        <a:rPr lang="en-US" sz="2400">
                          <a:effectLst/>
                        </a:rPr>
                        <a:t>B</a:t>
                      </a:r>
                      <a:endParaRPr lang="en-US" sz="24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a:effectLst/>
                        </a:rPr>
                        <a:t>5</a:t>
                      </a:r>
                      <a:endParaRPr lang="en-US" sz="24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dirty="0">
                          <a:effectLst/>
                        </a:rPr>
                        <a:t>1</a:t>
                      </a:r>
                      <a:endParaRPr lang="en-US" sz="2400" dirty="0">
                        <a:solidFill>
                          <a:srgbClr val="000000"/>
                        </a:solidFill>
                        <a:effectLst/>
                        <a:latin typeface="Times New Roman"/>
                        <a:ea typeface="Times New Roman"/>
                        <a:cs typeface="Times New Roman"/>
                      </a:endParaRPr>
                    </a:p>
                  </a:txBody>
                  <a:tcPr marL="68580" marR="68580" marT="0" marB="0"/>
                </a:tc>
              </a:tr>
              <a:tr h="448270">
                <a:tc>
                  <a:txBody>
                    <a:bodyPr/>
                    <a:lstStyle/>
                    <a:p>
                      <a:pPr marL="0" marR="0" algn="ctr">
                        <a:lnSpc>
                          <a:spcPct val="110000"/>
                        </a:lnSpc>
                        <a:spcBef>
                          <a:spcPts val="300"/>
                        </a:spcBef>
                        <a:spcAft>
                          <a:spcPts val="300"/>
                        </a:spcAft>
                        <a:tabLst>
                          <a:tab pos="360045" algn="l"/>
                        </a:tabLst>
                      </a:pPr>
                      <a:r>
                        <a:rPr lang="en-US" sz="2400">
                          <a:effectLst/>
                        </a:rPr>
                        <a:t>C</a:t>
                      </a:r>
                      <a:endParaRPr lang="en-US" sz="24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dirty="0">
                          <a:effectLst/>
                        </a:rPr>
                        <a:t>4</a:t>
                      </a:r>
                      <a:endParaRPr lang="en-US" sz="2400" dirty="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dirty="0">
                          <a:effectLst/>
                        </a:rPr>
                        <a:t>2</a:t>
                      </a:r>
                      <a:endParaRPr lang="en-US" sz="2400" dirty="0">
                        <a:solidFill>
                          <a:srgbClr val="000000"/>
                        </a:solidFill>
                        <a:effectLst/>
                        <a:latin typeface="Times New Roman"/>
                        <a:ea typeface="Times New Roman"/>
                        <a:cs typeface="Times New Roman"/>
                      </a:endParaRPr>
                    </a:p>
                  </a:txBody>
                  <a:tcPr marL="68580" marR="68580" marT="0" marB="0"/>
                </a:tc>
              </a:tr>
              <a:tr h="448270">
                <a:tc>
                  <a:txBody>
                    <a:bodyPr/>
                    <a:lstStyle/>
                    <a:p>
                      <a:pPr marL="0" marR="0" algn="ctr">
                        <a:lnSpc>
                          <a:spcPct val="110000"/>
                        </a:lnSpc>
                        <a:spcBef>
                          <a:spcPts val="300"/>
                        </a:spcBef>
                        <a:spcAft>
                          <a:spcPts val="300"/>
                        </a:spcAft>
                        <a:tabLst>
                          <a:tab pos="360045" algn="l"/>
                        </a:tabLst>
                      </a:pPr>
                      <a:r>
                        <a:rPr lang="en-US" sz="2400">
                          <a:effectLst/>
                        </a:rPr>
                        <a:t>D</a:t>
                      </a:r>
                      <a:endParaRPr lang="en-US" sz="24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dirty="0">
                          <a:effectLst/>
                        </a:rPr>
                        <a:t>3</a:t>
                      </a:r>
                      <a:endParaRPr lang="en-US" sz="2400" dirty="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dirty="0">
                          <a:effectLst/>
                        </a:rPr>
                        <a:t>3</a:t>
                      </a:r>
                      <a:endParaRPr lang="en-US" sz="2400" dirty="0">
                        <a:solidFill>
                          <a:srgbClr val="000000"/>
                        </a:solidFill>
                        <a:effectLst/>
                        <a:latin typeface="Times New Roman"/>
                        <a:ea typeface="Times New Roman"/>
                        <a:cs typeface="Times New Roman"/>
                      </a:endParaRPr>
                    </a:p>
                  </a:txBody>
                  <a:tcPr marL="68580" marR="68580" marT="0" marB="0"/>
                </a:tc>
              </a:tr>
              <a:tr h="448270">
                <a:tc>
                  <a:txBody>
                    <a:bodyPr/>
                    <a:lstStyle/>
                    <a:p>
                      <a:pPr marL="0" marR="0" algn="ctr">
                        <a:lnSpc>
                          <a:spcPct val="110000"/>
                        </a:lnSpc>
                        <a:spcBef>
                          <a:spcPts val="300"/>
                        </a:spcBef>
                        <a:spcAft>
                          <a:spcPts val="300"/>
                        </a:spcAft>
                        <a:tabLst>
                          <a:tab pos="360045" algn="l"/>
                        </a:tabLst>
                      </a:pPr>
                      <a:r>
                        <a:rPr lang="en-US" sz="2400" dirty="0">
                          <a:effectLst/>
                        </a:rPr>
                        <a:t>E</a:t>
                      </a:r>
                      <a:endParaRPr lang="en-US" sz="2400" dirty="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a:effectLst/>
                        </a:rPr>
                        <a:t>2</a:t>
                      </a:r>
                      <a:endParaRPr lang="en-US" sz="24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a:effectLst/>
                        </a:rPr>
                        <a:t>4</a:t>
                      </a:r>
                      <a:endParaRPr lang="en-US" sz="2400">
                        <a:solidFill>
                          <a:srgbClr val="000000"/>
                        </a:solidFill>
                        <a:effectLst/>
                        <a:latin typeface="Times New Roman"/>
                        <a:ea typeface="Times New Roman"/>
                        <a:cs typeface="Times New Roman"/>
                      </a:endParaRPr>
                    </a:p>
                  </a:txBody>
                  <a:tcPr marL="68580" marR="68580" marT="0" marB="0"/>
                </a:tc>
              </a:tr>
              <a:tr h="1138191">
                <a:tc>
                  <a:txBody>
                    <a:bodyPr/>
                    <a:lstStyle/>
                    <a:p>
                      <a:pPr marL="0" marR="0" algn="ctr">
                        <a:lnSpc>
                          <a:spcPct val="110000"/>
                        </a:lnSpc>
                        <a:spcBef>
                          <a:spcPts val="300"/>
                        </a:spcBef>
                        <a:spcAft>
                          <a:spcPts val="300"/>
                        </a:spcAft>
                        <a:tabLst>
                          <a:tab pos="360045" algn="l"/>
                        </a:tabLst>
                      </a:pPr>
                      <a:r>
                        <a:rPr lang="en-US" sz="2400">
                          <a:effectLst/>
                        </a:rPr>
                        <a:t>F</a:t>
                      </a:r>
                    </a:p>
                    <a:p>
                      <a:pPr marL="0" marR="0" algn="ctr">
                        <a:lnSpc>
                          <a:spcPct val="110000"/>
                        </a:lnSpc>
                        <a:spcBef>
                          <a:spcPts val="300"/>
                        </a:spcBef>
                        <a:spcAft>
                          <a:spcPts val="300"/>
                        </a:spcAft>
                        <a:tabLst>
                          <a:tab pos="360045" algn="l"/>
                        </a:tabLst>
                      </a:pPr>
                      <a:r>
                        <a:rPr lang="en-US" sz="2400">
                          <a:effectLst/>
                        </a:rPr>
                        <a:t>G</a:t>
                      </a:r>
                      <a:endParaRPr lang="en-US" sz="24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dirty="0">
                          <a:effectLst/>
                        </a:rPr>
                        <a:t>1</a:t>
                      </a:r>
                    </a:p>
                    <a:p>
                      <a:pPr marL="0" marR="0" algn="ctr">
                        <a:lnSpc>
                          <a:spcPct val="110000"/>
                        </a:lnSpc>
                        <a:spcBef>
                          <a:spcPts val="300"/>
                        </a:spcBef>
                        <a:spcAft>
                          <a:spcPts val="300"/>
                        </a:spcAft>
                        <a:tabLst>
                          <a:tab pos="360045" algn="l"/>
                        </a:tabLst>
                      </a:pPr>
                      <a:r>
                        <a:rPr lang="en-US" sz="2400" dirty="0">
                          <a:effectLst/>
                        </a:rPr>
                        <a:t>0</a:t>
                      </a:r>
                      <a:endParaRPr lang="en-US" sz="2400" dirty="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dirty="0">
                          <a:effectLst/>
                        </a:rPr>
                        <a:t>5</a:t>
                      </a:r>
                    </a:p>
                    <a:p>
                      <a:pPr marL="0" marR="0" algn="ctr">
                        <a:lnSpc>
                          <a:spcPct val="110000"/>
                        </a:lnSpc>
                        <a:spcBef>
                          <a:spcPts val="300"/>
                        </a:spcBef>
                        <a:spcAft>
                          <a:spcPts val="300"/>
                        </a:spcAft>
                        <a:tabLst>
                          <a:tab pos="360045" algn="l"/>
                        </a:tabLst>
                      </a:pPr>
                      <a:r>
                        <a:rPr lang="en-US" sz="2400" dirty="0">
                          <a:effectLst/>
                        </a:rPr>
                        <a:t>6</a:t>
                      </a:r>
                      <a:endParaRPr lang="en-US" sz="2400" dirty="0">
                        <a:solidFill>
                          <a:srgbClr val="000000"/>
                        </a:solidFill>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15791650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7772400" cy="838200"/>
          </a:xfrm>
        </p:spPr>
        <p:txBody>
          <a:bodyPr>
            <a:noAutofit/>
          </a:bodyPr>
          <a:lstStyle/>
          <a:p>
            <a:r>
              <a:rPr lang="en-US" sz="3600" b="1" dirty="0" smtClean="0"/>
              <a:t>Demand Curve</a:t>
            </a:r>
            <a:endParaRPr lang="en-US" b="1" dirty="0"/>
          </a:p>
        </p:txBody>
      </p:sp>
      <p:sp>
        <p:nvSpPr>
          <p:cNvPr id="3" name="Subtitle 2"/>
          <p:cNvSpPr>
            <a:spLocks noGrp="1"/>
          </p:cNvSpPr>
          <p:nvPr>
            <p:ph type="subTitle" idx="1"/>
          </p:nvPr>
        </p:nvSpPr>
        <p:spPr>
          <a:xfrm>
            <a:off x="295656" y="1143000"/>
            <a:ext cx="8153400" cy="5410200"/>
          </a:xfrm>
        </p:spPr>
        <p:txBody>
          <a:bodyPr>
            <a:noAutofit/>
          </a:bodyPr>
          <a:lstStyle/>
          <a:p>
            <a:pPr lvl="0" algn="just"/>
            <a:r>
              <a:rPr lang="en-US" b="1" dirty="0" smtClean="0">
                <a:solidFill>
                  <a:schemeClr val="tx1"/>
                </a:solidFill>
              </a:rPr>
              <a:t>Derivation of individual demand curve</a:t>
            </a:r>
            <a:endParaRPr lang="en-US" b="1" dirty="0">
              <a:solidFill>
                <a:schemeClr val="tx1"/>
              </a:solidFill>
            </a:endParaRPr>
          </a:p>
        </p:txBody>
      </p:sp>
      <p:pic>
        <p:nvPicPr>
          <p:cNvPr id="4" name="Picture 3"/>
          <p:cNvPicPr/>
          <p:nvPr/>
        </p:nvPicPr>
        <p:blipFill>
          <a:blip r:embed="rId2"/>
          <a:srcRect/>
          <a:stretch>
            <a:fillRect/>
          </a:stretch>
        </p:blipFill>
        <p:spPr bwMode="auto">
          <a:xfrm>
            <a:off x="1066800" y="1676400"/>
            <a:ext cx="6858000" cy="4114800"/>
          </a:xfrm>
          <a:prstGeom prst="rect">
            <a:avLst/>
          </a:prstGeom>
          <a:noFill/>
          <a:ln w="9525">
            <a:noFill/>
            <a:miter lim="800000"/>
            <a:headEnd/>
            <a:tailEnd/>
          </a:ln>
        </p:spPr>
      </p:pic>
    </p:spTree>
    <p:extLst>
      <p:ext uri="{BB962C8B-B14F-4D97-AF65-F5344CB8AC3E}">
        <p14:creationId xmlns:p14="http://schemas.microsoft.com/office/powerpoint/2010/main" val="3086028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7772400" cy="838200"/>
          </a:xfrm>
        </p:spPr>
        <p:txBody>
          <a:bodyPr>
            <a:noAutofit/>
          </a:bodyPr>
          <a:lstStyle/>
          <a:p>
            <a:r>
              <a:rPr lang="en-US" sz="3600" b="1" dirty="0" smtClean="0"/>
              <a:t>Operation of Law of Demand</a:t>
            </a:r>
            <a:endParaRPr lang="en-US" b="1" dirty="0"/>
          </a:p>
        </p:txBody>
      </p:sp>
      <p:sp>
        <p:nvSpPr>
          <p:cNvPr id="3" name="Subtitle 2"/>
          <p:cNvSpPr>
            <a:spLocks noGrp="1"/>
          </p:cNvSpPr>
          <p:nvPr>
            <p:ph type="subTitle" idx="1"/>
          </p:nvPr>
        </p:nvSpPr>
        <p:spPr>
          <a:xfrm>
            <a:off x="295656" y="1143000"/>
            <a:ext cx="8153400" cy="5410200"/>
          </a:xfrm>
        </p:spPr>
        <p:txBody>
          <a:bodyPr>
            <a:noAutofit/>
          </a:bodyPr>
          <a:lstStyle/>
          <a:p>
            <a:pPr algn="just"/>
            <a:r>
              <a:rPr lang="en-US" u="sng" dirty="0" smtClean="0">
                <a:solidFill>
                  <a:srgbClr val="FF0000"/>
                </a:solidFill>
              </a:rPr>
              <a:t>Why </a:t>
            </a:r>
            <a:r>
              <a:rPr lang="en-US" u="sng" dirty="0">
                <a:solidFill>
                  <a:srgbClr val="FF0000"/>
                </a:solidFill>
              </a:rPr>
              <a:t>does demand curve slope downwards? </a:t>
            </a:r>
            <a:r>
              <a:rPr lang="en-US" u="sng" dirty="0">
                <a:solidFill>
                  <a:schemeClr val="tx1"/>
                </a:solidFill>
              </a:rPr>
              <a:t>or why does demand increase when the price of the commodity falls? </a:t>
            </a:r>
            <a:r>
              <a:rPr lang="en-US" dirty="0">
                <a:solidFill>
                  <a:schemeClr val="tx1"/>
                </a:solidFill>
              </a:rPr>
              <a:t>The law of demand shows that other things remaining the same when prices falls the quantity demanded of a commodity rises and vice-versa. This inverse relationship between price and quantity demanded of a commodity is reflected in the negative slope of the demand curve. With exception of a very rare case, the demand curve always slopes downward. </a:t>
            </a:r>
          </a:p>
        </p:txBody>
      </p:sp>
    </p:spTree>
    <p:extLst>
      <p:ext uri="{BB962C8B-B14F-4D97-AF65-F5344CB8AC3E}">
        <p14:creationId xmlns:p14="http://schemas.microsoft.com/office/powerpoint/2010/main" val="39881847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7772400" cy="838200"/>
          </a:xfrm>
        </p:spPr>
        <p:txBody>
          <a:bodyPr>
            <a:noAutofit/>
          </a:bodyPr>
          <a:lstStyle/>
          <a:p>
            <a:r>
              <a:rPr lang="en-US" sz="3600" b="1" dirty="0" smtClean="0"/>
              <a:t>Main Reasons….</a:t>
            </a:r>
            <a:endParaRPr lang="en-US" b="1" dirty="0"/>
          </a:p>
        </p:txBody>
      </p:sp>
      <p:sp>
        <p:nvSpPr>
          <p:cNvPr id="3" name="Subtitle 2"/>
          <p:cNvSpPr>
            <a:spLocks noGrp="1"/>
          </p:cNvSpPr>
          <p:nvPr>
            <p:ph type="subTitle" idx="1"/>
          </p:nvPr>
        </p:nvSpPr>
        <p:spPr>
          <a:xfrm>
            <a:off x="228600" y="1143000"/>
            <a:ext cx="8458200" cy="5334000"/>
          </a:xfrm>
        </p:spPr>
        <p:txBody>
          <a:bodyPr>
            <a:noAutofit/>
          </a:bodyPr>
          <a:lstStyle/>
          <a:p>
            <a:pPr algn="just"/>
            <a:r>
              <a:rPr lang="en-US" sz="2000" b="1" dirty="0" smtClean="0">
                <a:solidFill>
                  <a:schemeClr val="tx1"/>
                </a:solidFill>
              </a:rPr>
              <a:t>1. Increase </a:t>
            </a:r>
            <a:r>
              <a:rPr lang="en-US" sz="2000" b="1" dirty="0">
                <a:solidFill>
                  <a:schemeClr val="tx1"/>
                </a:solidFill>
              </a:rPr>
              <a:t>in number of </a:t>
            </a:r>
            <a:r>
              <a:rPr lang="en-US" sz="2000" b="1" dirty="0" smtClean="0">
                <a:solidFill>
                  <a:schemeClr val="tx1"/>
                </a:solidFill>
              </a:rPr>
              <a:t>new consumer</a:t>
            </a:r>
            <a:endParaRPr lang="en-US" sz="2000" dirty="0">
              <a:solidFill>
                <a:schemeClr val="tx1"/>
              </a:solidFill>
            </a:endParaRPr>
          </a:p>
          <a:p>
            <a:pPr algn="just"/>
            <a:r>
              <a:rPr lang="en-US" sz="2000" dirty="0">
                <a:solidFill>
                  <a:schemeClr val="tx1"/>
                </a:solidFill>
              </a:rPr>
              <a:t>	</a:t>
            </a:r>
            <a:r>
              <a:rPr lang="en-US" sz="2000" dirty="0" smtClean="0">
                <a:solidFill>
                  <a:schemeClr val="tx1"/>
                </a:solidFill>
              </a:rPr>
              <a:t>As </a:t>
            </a:r>
            <a:r>
              <a:rPr lang="en-US" sz="2000" dirty="0" err="1" smtClean="0">
                <a:solidFill>
                  <a:schemeClr val="tx1"/>
                </a:solidFill>
              </a:rPr>
              <a:t>Px</a:t>
            </a:r>
            <a:r>
              <a:rPr lang="en-US" sz="2000" dirty="0" smtClean="0">
                <a:solidFill>
                  <a:schemeClr val="tx1"/>
                </a:solidFill>
              </a:rPr>
              <a:t>             </a:t>
            </a:r>
            <a:r>
              <a:rPr lang="en-US" sz="2000" dirty="0" err="1" smtClean="0">
                <a:solidFill>
                  <a:schemeClr val="tx1"/>
                </a:solidFill>
              </a:rPr>
              <a:t>Qdx</a:t>
            </a:r>
            <a:r>
              <a:rPr lang="en-US" sz="2000" dirty="0" smtClean="0">
                <a:solidFill>
                  <a:schemeClr val="tx1"/>
                </a:solidFill>
              </a:rPr>
              <a:t>              increase in new consumer.</a:t>
            </a:r>
            <a:endParaRPr lang="en-US" sz="2000" dirty="0">
              <a:solidFill>
                <a:schemeClr val="tx1"/>
              </a:solidFill>
            </a:endParaRPr>
          </a:p>
          <a:p>
            <a:pPr marL="457200" indent="-457200" algn="just">
              <a:buAutoNum type="arabicPeriod" startAt="2"/>
            </a:pPr>
            <a:r>
              <a:rPr lang="en-US" sz="2000" b="1" dirty="0" smtClean="0">
                <a:solidFill>
                  <a:schemeClr val="tx1"/>
                </a:solidFill>
              </a:rPr>
              <a:t>Substitution effect</a:t>
            </a:r>
          </a:p>
          <a:p>
            <a:pPr algn="just"/>
            <a:r>
              <a:rPr lang="en-US" sz="2000" dirty="0" smtClean="0">
                <a:solidFill>
                  <a:schemeClr val="tx1"/>
                </a:solidFill>
              </a:rPr>
              <a:t>As </a:t>
            </a:r>
            <a:r>
              <a:rPr lang="en-US" sz="2000" dirty="0" err="1" smtClean="0">
                <a:solidFill>
                  <a:schemeClr val="tx1"/>
                </a:solidFill>
              </a:rPr>
              <a:t>Px</a:t>
            </a:r>
            <a:r>
              <a:rPr lang="en-US" sz="2000" dirty="0" smtClean="0">
                <a:solidFill>
                  <a:schemeClr val="tx1"/>
                </a:solidFill>
              </a:rPr>
              <a:t>  it </a:t>
            </a:r>
            <a:r>
              <a:rPr lang="en-US" sz="2000" dirty="0">
                <a:solidFill>
                  <a:schemeClr val="tx1"/>
                </a:solidFill>
              </a:rPr>
              <a:t>becomes relatively cheaper than other commodities</a:t>
            </a:r>
            <a:r>
              <a:rPr lang="en-US" sz="2000" dirty="0" smtClean="0">
                <a:solidFill>
                  <a:schemeClr val="tx1"/>
                </a:solidFill>
              </a:rPr>
              <a:t> so </a:t>
            </a:r>
            <a:r>
              <a:rPr lang="en-US" sz="2000" dirty="0" err="1" smtClean="0">
                <a:solidFill>
                  <a:schemeClr val="tx1"/>
                </a:solidFill>
              </a:rPr>
              <a:t>Qdx</a:t>
            </a:r>
            <a:r>
              <a:rPr lang="en-US" sz="2000" dirty="0" smtClean="0">
                <a:solidFill>
                  <a:schemeClr val="tx1"/>
                </a:solidFill>
              </a:rPr>
              <a:t>              </a:t>
            </a:r>
            <a:r>
              <a:rPr lang="en-US" sz="2000" b="1" dirty="0" smtClean="0">
                <a:solidFill>
                  <a:schemeClr val="tx1"/>
                </a:solidFill>
              </a:rPr>
              <a:t>3. Income effect</a:t>
            </a:r>
            <a:endParaRPr lang="en-US" sz="2000" dirty="0" smtClean="0">
              <a:solidFill>
                <a:schemeClr val="tx1"/>
              </a:solidFill>
            </a:endParaRPr>
          </a:p>
          <a:p>
            <a:pPr algn="just"/>
            <a:r>
              <a:rPr lang="en-US" sz="2000" dirty="0" smtClean="0">
                <a:solidFill>
                  <a:schemeClr val="tx1"/>
                </a:solidFill>
              </a:rPr>
              <a:t>As </a:t>
            </a:r>
            <a:r>
              <a:rPr lang="en-US" sz="2000" dirty="0" err="1">
                <a:solidFill>
                  <a:schemeClr val="tx1"/>
                </a:solidFill>
              </a:rPr>
              <a:t>Px</a:t>
            </a:r>
            <a:r>
              <a:rPr lang="en-US" sz="2000" dirty="0">
                <a:solidFill>
                  <a:schemeClr val="tx1"/>
                </a:solidFill>
              </a:rPr>
              <a:t> </a:t>
            </a:r>
            <a:r>
              <a:rPr lang="en-US" sz="2000" dirty="0" smtClean="0">
                <a:solidFill>
                  <a:schemeClr val="tx1"/>
                </a:solidFill>
              </a:rPr>
              <a:t>	the </a:t>
            </a:r>
            <a:r>
              <a:rPr lang="en-US" sz="2000" dirty="0">
                <a:solidFill>
                  <a:schemeClr val="tx1"/>
                </a:solidFill>
              </a:rPr>
              <a:t>real income of the consumer or purchasing power will increase &amp; the consumer can buy the same quantity of the commodity with lesser money </a:t>
            </a:r>
            <a:r>
              <a:rPr lang="en-US" sz="2000" dirty="0" smtClean="0">
                <a:solidFill>
                  <a:schemeClr val="tx1"/>
                </a:solidFill>
              </a:rPr>
              <a:t>so </a:t>
            </a:r>
            <a:r>
              <a:rPr lang="en-US" sz="2000" dirty="0" err="1" smtClean="0">
                <a:solidFill>
                  <a:schemeClr val="tx1"/>
                </a:solidFill>
              </a:rPr>
              <a:t>Qdx</a:t>
            </a:r>
            <a:r>
              <a:rPr lang="en-US" sz="2000" dirty="0" smtClean="0">
                <a:solidFill>
                  <a:schemeClr val="tx1"/>
                </a:solidFill>
              </a:rPr>
              <a:t> </a:t>
            </a:r>
          </a:p>
          <a:p>
            <a:pPr algn="just"/>
            <a:r>
              <a:rPr lang="en-US" sz="2000" b="1" dirty="0" smtClean="0">
                <a:solidFill>
                  <a:schemeClr val="tx1"/>
                </a:solidFill>
              </a:rPr>
              <a:t>4. Law </a:t>
            </a:r>
            <a:r>
              <a:rPr lang="en-US" sz="2000" b="1" dirty="0">
                <a:solidFill>
                  <a:schemeClr val="tx1"/>
                </a:solidFill>
              </a:rPr>
              <a:t>of diminishing marginal utility</a:t>
            </a:r>
            <a:endParaRPr lang="en-US" sz="2000" dirty="0">
              <a:solidFill>
                <a:schemeClr val="tx1"/>
              </a:solidFill>
            </a:endParaRPr>
          </a:p>
          <a:p>
            <a:pPr algn="just"/>
            <a:r>
              <a:rPr lang="en-US" sz="2000" dirty="0" smtClean="0">
                <a:solidFill>
                  <a:schemeClr val="tx1"/>
                </a:solidFill>
              </a:rPr>
              <a:t>Due to this </a:t>
            </a:r>
            <a:r>
              <a:rPr lang="en-US" sz="2000" dirty="0">
                <a:solidFill>
                  <a:schemeClr val="tx1"/>
                </a:solidFill>
              </a:rPr>
              <a:t>law </a:t>
            </a:r>
            <a:r>
              <a:rPr lang="en-US" sz="2000" dirty="0" smtClean="0">
                <a:solidFill>
                  <a:schemeClr val="tx1"/>
                </a:solidFill>
              </a:rPr>
              <a:t>a </a:t>
            </a:r>
            <a:r>
              <a:rPr lang="en-US" sz="2000" dirty="0">
                <a:solidFill>
                  <a:schemeClr val="tx1"/>
                </a:solidFill>
              </a:rPr>
              <a:t>consumer purchases </a:t>
            </a:r>
            <a:r>
              <a:rPr lang="en-US" sz="2000" dirty="0" smtClean="0">
                <a:solidFill>
                  <a:schemeClr val="tx1"/>
                </a:solidFill>
              </a:rPr>
              <a:t>or </a:t>
            </a:r>
            <a:r>
              <a:rPr lang="en-US" sz="2000" dirty="0">
                <a:solidFill>
                  <a:schemeClr val="tx1"/>
                </a:solidFill>
              </a:rPr>
              <a:t>consumes more and more units of a commodity, the marginal utilities derive from successive units decline. </a:t>
            </a:r>
            <a:endParaRPr lang="en-US" sz="2000" dirty="0" smtClean="0">
              <a:solidFill>
                <a:schemeClr val="tx1"/>
              </a:solidFill>
            </a:endParaRPr>
          </a:p>
          <a:p>
            <a:pPr algn="just"/>
            <a:r>
              <a:rPr lang="en-US" sz="2000" b="1" dirty="0" smtClean="0">
                <a:solidFill>
                  <a:schemeClr val="tx1"/>
                </a:solidFill>
              </a:rPr>
              <a:t>5. Put </a:t>
            </a:r>
            <a:r>
              <a:rPr lang="en-US" sz="2000" b="1" dirty="0">
                <a:solidFill>
                  <a:schemeClr val="tx1"/>
                </a:solidFill>
              </a:rPr>
              <a:t>to less important uses</a:t>
            </a:r>
            <a:endParaRPr lang="en-US" sz="2000" dirty="0">
              <a:solidFill>
                <a:schemeClr val="tx1"/>
              </a:solidFill>
            </a:endParaRPr>
          </a:p>
          <a:p>
            <a:pPr algn="just"/>
            <a:r>
              <a:rPr lang="en-US" sz="2000" dirty="0" smtClean="0">
                <a:solidFill>
                  <a:schemeClr val="tx1"/>
                </a:solidFill>
              </a:rPr>
              <a:t>There </a:t>
            </a:r>
            <a:r>
              <a:rPr lang="en-US" sz="2000" dirty="0">
                <a:solidFill>
                  <a:schemeClr val="tx1"/>
                </a:solidFill>
              </a:rPr>
              <a:t>are number of commodities such as electricity, milk etc., which can be put for different uses. </a:t>
            </a:r>
          </a:p>
        </p:txBody>
      </p:sp>
      <p:cxnSp>
        <p:nvCxnSpPr>
          <p:cNvPr id="5" name="Straight Arrow Connector 4"/>
          <p:cNvCxnSpPr/>
          <p:nvPr/>
        </p:nvCxnSpPr>
        <p:spPr>
          <a:xfrm>
            <a:off x="1981200" y="1524000"/>
            <a:ext cx="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a:off x="2133600" y="1676400"/>
            <a:ext cx="533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flipV="1">
            <a:off x="3276600" y="1524000"/>
            <a:ext cx="0" cy="3260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3429000" y="1709195"/>
            <a:ext cx="457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flipV="1">
            <a:off x="3935392" y="1502780"/>
            <a:ext cx="0" cy="3260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a:off x="1143000" y="2286000"/>
            <a:ext cx="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p:cNvCxnSpPr/>
          <p:nvPr/>
        </p:nvCxnSpPr>
        <p:spPr>
          <a:xfrm flipV="1">
            <a:off x="8686800" y="2216552"/>
            <a:ext cx="0" cy="298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a:off x="1066800" y="2971800"/>
            <a:ext cx="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p:cNvCxnSpPr/>
          <p:nvPr/>
        </p:nvCxnSpPr>
        <p:spPr>
          <a:xfrm flipV="1">
            <a:off x="1981200" y="3505200"/>
            <a:ext cx="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970026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8534400" cy="838200"/>
          </a:xfrm>
        </p:spPr>
        <p:txBody>
          <a:bodyPr>
            <a:noAutofit/>
          </a:bodyPr>
          <a:lstStyle/>
          <a:p>
            <a:r>
              <a:rPr lang="en-US" b="1" dirty="0" smtClean="0"/>
              <a:t>Exception to the Law of Demand</a:t>
            </a:r>
            <a:endParaRPr lang="en-US" sz="5400" b="1" dirty="0"/>
          </a:p>
        </p:txBody>
      </p:sp>
      <p:sp>
        <p:nvSpPr>
          <p:cNvPr id="3" name="Subtitle 2"/>
          <p:cNvSpPr>
            <a:spLocks noGrp="1"/>
          </p:cNvSpPr>
          <p:nvPr>
            <p:ph type="subTitle" idx="1"/>
          </p:nvPr>
        </p:nvSpPr>
        <p:spPr>
          <a:xfrm>
            <a:off x="295656" y="1143000"/>
            <a:ext cx="8153400" cy="5410200"/>
          </a:xfrm>
        </p:spPr>
        <p:txBody>
          <a:bodyPr>
            <a:noAutofit/>
          </a:bodyPr>
          <a:lstStyle/>
          <a:p>
            <a:pPr marL="457200" indent="-457200" algn="just">
              <a:buAutoNum type="arabicPeriod"/>
            </a:pPr>
            <a:r>
              <a:rPr lang="en-US" sz="2800" b="1" dirty="0">
                <a:solidFill>
                  <a:schemeClr val="tx1"/>
                </a:solidFill>
              </a:rPr>
              <a:t>Goods having the prestige value or the </a:t>
            </a:r>
            <a:r>
              <a:rPr lang="en-US" sz="2800" b="1" dirty="0" smtClean="0">
                <a:solidFill>
                  <a:schemeClr val="tx1"/>
                </a:solidFill>
              </a:rPr>
              <a:t>articles </a:t>
            </a:r>
            <a:r>
              <a:rPr lang="en-US" sz="2800" b="1" dirty="0">
                <a:solidFill>
                  <a:schemeClr val="tx1"/>
                </a:solidFill>
              </a:rPr>
              <a:t>of distinction</a:t>
            </a:r>
            <a:r>
              <a:rPr lang="en-US" sz="2800" b="1" dirty="0" smtClean="0">
                <a:solidFill>
                  <a:schemeClr val="tx1"/>
                </a:solidFill>
              </a:rPr>
              <a:t> (Conspicuous consumption)</a:t>
            </a:r>
            <a:endParaRPr lang="en-US" sz="2800" dirty="0">
              <a:solidFill>
                <a:schemeClr val="tx1"/>
              </a:solidFill>
            </a:endParaRPr>
          </a:p>
          <a:p>
            <a:pPr marL="457200" indent="-457200" algn="just">
              <a:buAutoNum type="arabicPeriod"/>
            </a:pPr>
            <a:r>
              <a:rPr lang="en-US" sz="2800" b="1" dirty="0" err="1" smtClean="0">
                <a:solidFill>
                  <a:schemeClr val="tx1"/>
                </a:solidFill>
              </a:rPr>
              <a:t>Giffen</a:t>
            </a:r>
            <a:r>
              <a:rPr lang="en-US" sz="2800" b="1" dirty="0" smtClean="0">
                <a:solidFill>
                  <a:schemeClr val="tx1"/>
                </a:solidFill>
              </a:rPr>
              <a:t> goods: inferior low quality goods</a:t>
            </a:r>
            <a:endParaRPr lang="en-US" sz="2800" dirty="0">
              <a:solidFill>
                <a:schemeClr val="tx1"/>
              </a:solidFill>
            </a:endParaRPr>
          </a:p>
          <a:p>
            <a:pPr marL="457200" indent="-457200" algn="just">
              <a:buAutoNum type="arabicPeriod"/>
            </a:pPr>
            <a:r>
              <a:rPr lang="en-US" sz="2800" b="1" dirty="0" smtClean="0">
                <a:solidFill>
                  <a:schemeClr val="tx1"/>
                </a:solidFill>
              </a:rPr>
              <a:t>Price expectation: </a:t>
            </a:r>
            <a:r>
              <a:rPr lang="en-US" sz="2800" b="1" dirty="0" err="1" smtClean="0">
                <a:solidFill>
                  <a:schemeClr val="tx1"/>
                </a:solidFill>
              </a:rPr>
              <a:t>Px</a:t>
            </a:r>
            <a:r>
              <a:rPr lang="en-US" sz="2800" b="1" dirty="0" smtClean="0">
                <a:solidFill>
                  <a:schemeClr val="tx1"/>
                </a:solidFill>
              </a:rPr>
              <a:t>	</a:t>
            </a:r>
            <a:r>
              <a:rPr lang="en-US" sz="2800" b="1" dirty="0" err="1" smtClean="0">
                <a:solidFill>
                  <a:schemeClr val="tx1"/>
                </a:solidFill>
              </a:rPr>
              <a:t>Px</a:t>
            </a:r>
            <a:r>
              <a:rPr lang="en-US" sz="2800" b="1" dirty="0" smtClean="0">
                <a:solidFill>
                  <a:schemeClr val="tx1"/>
                </a:solidFill>
              </a:rPr>
              <a:t> </a:t>
            </a:r>
            <a:endParaRPr lang="en-US" sz="2800" dirty="0">
              <a:solidFill>
                <a:schemeClr val="tx1"/>
              </a:solidFill>
            </a:endParaRPr>
          </a:p>
          <a:p>
            <a:pPr marL="457200" indent="-457200" algn="just">
              <a:buAutoNum type="arabicPeriod"/>
            </a:pPr>
            <a:r>
              <a:rPr lang="en-US" sz="2800" b="1" dirty="0" smtClean="0">
                <a:solidFill>
                  <a:schemeClr val="tx1"/>
                </a:solidFill>
              </a:rPr>
              <a:t>Ignorance </a:t>
            </a:r>
            <a:r>
              <a:rPr lang="en-US" sz="2800" b="1" dirty="0">
                <a:solidFill>
                  <a:schemeClr val="tx1"/>
                </a:solidFill>
              </a:rPr>
              <a:t>of the </a:t>
            </a:r>
            <a:r>
              <a:rPr lang="en-US" sz="2800" b="1" dirty="0" smtClean="0">
                <a:solidFill>
                  <a:schemeClr val="tx1"/>
                </a:solidFill>
              </a:rPr>
              <a:t>consumer </a:t>
            </a:r>
            <a:endParaRPr lang="en-US" sz="2800" dirty="0">
              <a:solidFill>
                <a:schemeClr val="tx1"/>
              </a:solidFill>
            </a:endParaRPr>
          </a:p>
          <a:p>
            <a:pPr marL="457200" indent="-457200" algn="just">
              <a:buAutoNum type="arabicPeriod"/>
            </a:pPr>
            <a:r>
              <a:rPr lang="en-US" sz="2800" b="1" dirty="0" smtClean="0">
                <a:solidFill>
                  <a:schemeClr val="tx1"/>
                </a:solidFill>
              </a:rPr>
              <a:t>Demonstration effect : Friends &amp; neighbors </a:t>
            </a:r>
            <a:endParaRPr lang="en-US" sz="2800" dirty="0">
              <a:solidFill>
                <a:schemeClr val="tx1"/>
              </a:solidFill>
            </a:endParaRPr>
          </a:p>
          <a:p>
            <a:pPr marL="457200" indent="-457200" algn="just">
              <a:buAutoNum type="arabicPeriod"/>
            </a:pPr>
            <a:r>
              <a:rPr lang="en-US" sz="2400" b="1" dirty="0" smtClean="0">
                <a:solidFill>
                  <a:schemeClr val="tx1"/>
                </a:solidFill>
              </a:rPr>
              <a:t>Impulsive purchases: without planning </a:t>
            </a:r>
            <a:endParaRPr lang="en-US" sz="2400" dirty="0">
              <a:solidFill>
                <a:schemeClr val="tx1"/>
              </a:solidFill>
            </a:endParaRPr>
          </a:p>
          <a:p>
            <a:pPr marL="457200" indent="-457200" algn="just">
              <a:buAutoNum type="arabicPeriod"/>
            </a:pPr>
            <a:endParaRPr lang="en-US" sz="3600" dirty="0">
              <a:solidFill>
                <a:schemeClr val="tx1"/>
              </a:solidFill>
            </a:endParaRPr>
          </a:p>
        </p:txBody>
      </p:sp>
      <p:cxnSp>
        <p:nvCxnSpPr>
          <p:cNvPr id="4" name="Straight Connector 3"/>
          <p:cNvCxnSpPr/>
          <p:nvPr/>
        </p:nvCxnSpPr>
        <p:spPr>
          <a:xfrm flipV="1">
            <a:off x="4419600" y="3124200"/>
            <a:ext cx="0" cy="259080"/>
          </a:xfrm>
          <a:prstGeom prst="line">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486400" y="3124200"/>
            <a:ext cx="0" cy="304800"/>
          </a:xfrm>
          <a:prstGeom prst="line">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3110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7772400" cy="838200"/>
          </a:xfrm>
        </p:spPr>
        <p:txBody>
          <a:bodyPr>
            <a:noAutofit/>
          </a:bodyPr>
          <a:lstStyle/>
          <a:p>
            <a:r>
              <a:rPr lang="en-US" sz="3600" b="1" dirty="0" smtClean="0"/>
              <a:t>Exception to the Law of Demand</a:t>
            </a:r>
            <a:endParaRPr lang="en-US" b="1" dirty="0"/>
          </a:p>
        </p:txBody>
      </p:sp>
      <p:sp>
        <p:nvSpPr>
          <p:cNvPr id="3" name="Subtitle 2"/>
          <p:cNvSpPr>
            <a:spLocks noGrp="1"/>
          </p:cNvSpPr>
          <p:nvPr>
            <p:ph type="subTitle" idx="1"/>
          </p:nvPr>
        </p:nvSpPr>
        <p:spPr>
          <a:xfrm>
            <a:off x="295656" y="1143000"/>
            <a:ext cx="8153400" cy="5410200"/>
          </a:xfrm>
        </p:spPr>
        <p:txBody>
          <a:bodyPr>
            <a:noAutofit/>
          </a:bodyPr>
          <a:lstStyle/>
          <a:p>
            <a:pPr marL="457200" indent="-457200" algn="just">
              <a:buFont typeface="+mj-lt"/>
              <a:buAutoNum type="arabicPeriod" startAt="7"/>
            </a:pPr>
            <a:r>
              <a:rPr lang="en-US" sz="3600" b="1" dirty="0" smtClean="0">
                <a:solidFill>
                  <a:schemeClr val="tx1"/>
                </a:solidFill>
              </a:rPr>
              <a:t>Trade cycles: good and bad</a:t>
            </a:r>
          </a:p>
          <a:p>
            <a:pPr marL="457200" indent="-457200" algn="just">
              <a:buAutoNum type="arabicPeriod" startAt="7"/>
            </a:pPr>
            <a:r>
              <a:rPr lang="en-US" sz="3600" b="1" dirty="0" smtClean="0">
                <a:solidFill>
                  <a:schemeClr val="tx1"/>
                </a:solidFill>
              </a:rPr>
              <a:t>Incase of emergencies</a:t>
            </a:r>
            <a:endParaRPr lang="en-US" sz="3600" dirty="0">
              <a:solidFill>
                <a:schemeClr val="tx1"/>
              </a:solidFill>
            </a:endParaRPr>
          </a:p>
          <a:p>
            <a:pPr marL="457200" indent="-457200" algn="just">
              <a:buAutoNum type="arabicPeriod" startAt="7"/>
            </a:pPr>
            <a:r>
              <a:rPr lang="en-US" sz="3600" b="1" dirty="0" smtClean="0">
                <a:solidFill>
                  <a:schemeClr val="tx1"/>
                </a:solidFill>
              </a:rPr>
              <a:t>Other </a:t>
            </a:r>
            <a:r>
              <a:rPr lang="en-US" sz="3600" b="1" dirty="0">
                <a:solidFill>
                  <a:schemeClr val="tx1"/>
                </a:solidFill>
              </a:rPr>
              <a:t>miscellaneous </a:t>
            </a:r>
            <a:r>
              <a:rPr lang="en-US" sz="3600" b="1" dirty="0" smtClean="0">
                <a:solidFill>
                  <a:schemeClr val="tx1"/>
                </a:solidFill>
              </a:rPr>
              <a:t>situations</a:t>
            </a:r>
            <a:endParaRPr lang="en-US" sz="3600" b="1" dirty="0">
              <a:solidFill>
                <a:schemeClr val="tx1"/>
              </a:solidFill>
            </a:endParaRPr>
          </a:p>
          <a:p>
            <a:pPr algn="just"/>
            <a:r>
              <a:rPr lang="en-US" sz="2800" dirty="0" smtClean="0">
                <a:solidFill>
                  <a:schemeClr val="tx1"/>
                </a:solidFill>
              </a:rPr>
              <a:t>The </a:t>
            </a:r>
            <a:r>
              <a:rPr lang="en-US" sz="2800" dirty="0">
                <a:solidFill>
                  <a:schemeClr val="tx1"/>
                </a:solidFill>
              </a:rPr>
              <a:t>law of demand will also fail if there is any significant change in other factors on which demand of a commodity depends. If there is change in income the household, or in prices of related </a:t>
            </a:r>
            <a:r>
              <a:rPr lang="en-US" sz="2800" dirty="0" smtClean="0">
                <a:solidFill>
                  <a:schemeClr val="tx1"/>
                </a:solidFill>
              </a:rPr>
              <a:t>goods</a:t>
            </a:r>
            <a:r>
              <a:rPr lang="en-US" sz="2800" dirty="0">
                <a:solidFill>
                  <a:schemeClr val="tx1"/>
                </a:solidFill>
              </a:rPr>
              <a:t>, or in tastes and fashion, etc. the inverse price-quantity relation may not hold good.</a:t>
            </a:r>
          </a:p>
        </p:txBody>
      </p:sp>
    </p:spTree>
    <p:extLst>
      <p:ext uri="{BB962C8B-B14F-4D97-AF65-F5344CB8AC3E}">
        <p14:creationId xmlns:p14="http://schemas.microsoft.com/office/powerpoint/2010/main" val="3391782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8305800" cy="838200"/>
          </a:xfrm>
        </p:spPr>
        <p:txBody>
          <a:bodyPr>
            <a:noAutofit/>
          </a:bodyPr>
          <a:lstStyle/>
          <a:p>
            <a:r>
              <a:rPr lang="en-US" sz="3600" b="1" dirty="0" smtClean="0"/>
              <a:t>Derivation of Individual Demand Curve</a:t>
            </a:r>
            <a:endParaRPr lang="en-US" b="1" dirty="0"/>
          </a:p>
        </p:txBody>
      </p:sp>
      <p:sp>
        <p:nvSpPr>
          <p:cNvPr id="3" name="Subtitle 2"/>
          <p:cNvSpPr>
            <a:spLocks noGrp="1"/>
          </p:cNvSpPr>
          <p:nvPr>
            <p:ph type="subTitle" idx="1"/>
          </p:nvPr>
        </p:nvSpPr>
        <p:spPr>
          <a:xfrm>
            <a:off x="295656" y="1143000"/>
            <a:ext cx="8153400" cy="5562600"/>
          </a:xfrm>
        </p:spPr>
        <p:txBody>
          <a:bodyPr>
            <a:noAutofit/>
          </a:bodyPr>
          <a:lstStyle/>
          <a:p>
            <a:pPr algn="just"/>
            <a:r>
              <a:rPr lang="en-US" dirty="0">
                <a:solidFill>
                  <a:schemeClr val="tx1"/>
                </a:solidFill>
              </a:rPr>
              <a:t>Individual demand is the quantity demanded by an individual person at different possible prices at a given point of time. </a:t>
            </a:r>
          </a:p>
          <a:p>
            <a:pPr algn="just"/>
            <a:r>
              <a:rPr lang="en-US" dirty="0" smtClean="0">
                <a:solidFill>
                  <a:schemeClr val="tx1"/>
                </a:solidFill>
              </a:rPr>
              <a:t>The </a:t>
            </a:r>
            <a:r>
              <a:rPr lang="en-US" dirty="0">
                <a:solidFill>
                  <a:schemeClr val="tx1"/>
                </a:solidFill>
              </a:rPr>
              <a:t>graphical representation of the individual demand schedule gives us individual demand curve. The individual demand schedule is a schedule of various quantities of a good demanded by an individual consumer at various prices at any given period of time, while keeping everything else constant. </a:t>
            </a:r>
            <a:endParaRPr lang="en-US" dirty="0" smtClean="0">
              <a:solidFill>
                <a:schemeClr val="tx1"/>
              </a:solidFill>
            </a:endParaRPr>
          </a:p>
          <a:p>
            <a:pPr algn="just"/>
            <a:endParaRPr lang="en-US" dirty="0">
              <a:solidFill>
                <a:schemeClr val="tx1"/>
              </a:solidFill>
            </a:endParaRPr>
          </a:p>
        </p:txBody>
      </p:sp>
    </p:spTree>
    <p:extLst>
      <p:ext uri="{BB962C8B-B14F-4D97-AF65-F5344CB8AC3E}">
        <p14:creationId xmlns:p14="http://schemas.microsoft.com/office/powerpoint/2010/main" val="6653338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7772400" cy="838200"/>
          </a:xfrm>
        </p:spPr>
        <p:txBody>
          <a:bodyPr>
            <a:noAutofit/>
          </a:bodyPr>
          <a:lstStyle/>
          <a:p>
            <a:r>
              <a:rPr lang="en-US" sz="3600" b="1" dirty="0" smtClean="0"/>
              <a:t>Theory of Demand</a:t>
            </a:r>
            <a:endParaRPr lang="en-US" b="1" dirty="0"/>
          </a:p>
        </p:txBody>
      </p:sp>
      <p:sp>
        <p:nvSpPr>
          <p:cNvPr id="3" name="Subtitle 2"/>
          <p:cNvSpPr>
            <a:spLocks noGrp="1"/>
          </p:cNvSpPr>
          <p:nvPr>
            <p:ph type="subTitle" idx="1"/>
          </p:nvPr>
        </p:nvSpPr>
        <p:spPr>
          <a:xfrm>
            <a:off x="304800" y="1219200"/>
            <a:ext cx="8153400" cy="5343144"/>
          </a:xfrm>
        </p:spPr>
        <p:txBody>
          <a:bodyPr>
            <a:noAutofit/>
          </a:bodyPr>
          <a:lstStyle/>
          <a:p>
            <a:pPr algn="just"/>
            <a:r>
              <a:rPr lang="en-US" sz="2400" b="1" dirty="0" smtClean="0">
                <a:solidFill>
                  <a:schemeClr val="tx1"/>
                </a:solidFill>
              </a:rPr>
              <a:t>Meaning </a:t>
            </a:r>
            <a:r>
              <a:rPr lang="en-US" sz="2400" b="1" dirty="0">
                <a:solidFill>
                  <a:schemeClr val="tx1"/>
                </a:solidFill>
              </a:rPr>
              <a:t>of Demand and Desire</a:t>
            </a:r>
          </a:p>
          <a:p>
            <a:pPr algn="just"/>
            <a:r>
              <a:rPr lang="en-US" sz="2400" dirty="0">
                <a:solidFill>
                  <a:schemeClr val="tx1"/>
                </a:solidFill>
              </a:rPr>
              <a:t>In ordinary speech, the word demand refers to desire. Desire is mere a wish to have something or to enjoy a service. But demand implies more than mere desire. It means that the person is willing and able to pay for the object he desires. For example, if a poor man has desire to purchase and ride a luxurious car. It is mere his desire because he has no ability to pay. Similarly, if a rich man has desire of the same thing but if he is a miser his desire will not convert into demand. Thus, in economics demand refers to effective demand. Effective demand for a thing depends on (i) desire (ii) ability to pay and (iii) willingness to pay. Desire is only one element of demand. Unless desire is backed by ability to pay and willingness to pay, it does not constitute demand. </a:t>
            </a:r>
          </a:p>
          <a:p>
            <a:pPr algn="just"/>
            <a:endParaRPr lang="en-US" sz="3600" dirty="0">
              <a:solidFill>
                <a:schemeClr val="tx1"/>
              </a:solidFill>
            </a:endParaRPr>
          </a:p>
        </p:txBody>
      </p:sp>
    </p:spTree>
    <p:extLst>
      <p:ext uri="{BB962C8B-B14F-4D97-AF65-F5344CB8AC3E}">
        <p14:creationId xmlns:p14="http://schemas.microsoft.com/office/powerpoint/2010/main" val="10822004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16604"/>
            <a:ext cx="7772400" cy="826394"/>
          </a:xfrm>
        </p:spPr>
        <p:txBody>
          <a:bodyPr>
            <a:noAutofit/>
          </a:bodyPr>
          <a:lstStyle/>
          <a:p>
            <a:r>
              <a:rPr lang="en-US" sz="3600" b="1" dirty="0" smtClean="0"/>
              <a:t>Individual Demand Schedule</a:t>
            </a:r>
            <a:endParaRPr lang="en-US" b="1" dirty="0"/>
          </a:p>
        </p:txBody>
      </p:sp>
      <p:sp>
        <p:nvSpPr>
          <p:cNvPr id="3" name="Subtitle 2"/>
          <p:cNvSpPr>
            <a:spLocks noGrp="1"/>
          </p:cNvSpPr>
          <p:nvPr>
            <p:ph type="subTitle" idx="1"/>
          </p:nvPr>
        </p:nvSpPr>
        <p:spPr>
          <a:xfrm>
            <a:off x="295656" y="1219198"/>
            <a:ext cx="8153400" cy="5334000"/>
          </a:xfrm>
        </p:spPr>
        <p:txBody>
          <a:bodyPr>
            <a:noAutofit/>
          </a:bodyPr>
          <a:lstStyle/>
          <a:p>
            <a:pPr marL="285750" lvl="0" indent="-285750" algn="just">
              <a:buFont typeface="Wingdings" pitchFamily="2" charset="2"/>
              <a:buChar char="§"/>
            </a:pPr>
            <a:endParaRPr lang="en-US" sz="2000"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91872814"/>
              </p:ext>
            </p:extLst>
          </p:nvPr>
        </p:nvGraphicFramePr>
        <p:xfrm>
          <a:off x="304800" y="1219200"/>
          <a:ext cx="8077200" cy="5333997"/>
        </p:xfrm>
        <a:graphic>
          <a:graphicData uri="http://schemas.openxmlformats.org/drawingml/2006/table">
            <a:tbl>
              <a:tblPr firstRow="1">
                <a:tableStyleId>{8EC20E35-A176-4012-BC5E-935CFFF8708E}</a:tableStyleId>
              </a:tblPr>
              <a:tblGrid>
                <a:gridCol w="1066800"/>
                <a:gridCol w="2209800"/>
                <a:gridCol w="4800600"/>
              </a:tblGrid>
              <a:tr h="695415">
                <a:tc>
                  <a:txBody>
                    <a:bodyPr/>
                    <a:lstStyle/>
                    <a:p>
                      <a:pPr marL="0" marR="0" algn="ctr">
                        <a:lnSpc>
                          <a:spcPct val="110000"/>
                        </a:lnSpc>
                        <a:spcBef>
                          <a:spcPts val="300"/>
                        </a:spcBef>
                        <a:spcAft>
                          <a:spcPts val="300"/>
                        </a:spcAft>
                        <a:tabLst>
                          <a:tab pos="360045" algn="l"/>
                        </a:tabLst>
                      </a:pPr>
                      <a:r>
                        <a:rPr lang="en-US" sz="2400" dirty="0">
                          <a:effectLst/>
                        </a:rPr>
                        <a:t>Points</a:t>
                      </a:r>
                      <a:endParaRPr lang="en-US" sz="2400" dirty="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dirty="0">
                          <a:effectLst/>
                        </a:rPr>
                        <a:t>Prices (in </a:t>
                      </a:r>
                      <a:r>
                        <a:rPr lang="en-US" sz="2400" dirty="0" err="1">
                          <a:effectLst/>
                        </a:rPr>
                        <a:t>Rs</a:t>
                      </a:r>
                      <a:r>
                        <a:rPr lang="en-US" sz="2400" dirty="0">
                          <a:effectLst/>
                        </a:rPr>
                        <a:t>.)</a:t>
                      </a:r>
                      <a:endParaRPr lang="en-US" sz="2400" dirty="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a:effectLst/>
                        </a:rPr>
                        <a:t>Quantity Demanded (in Units)</a:t>
                      </a:r>
                      <a:endParaRPr lang="en-US" sz="2400">
                        <a:solidFill>
                          <a:srgbClr val="000000"/>
                        </a:solidFill>
                        <a:effectLst/>
                        <a:latin typeface="Times New Roman"/>
                        <a:ea typeface="Times New Roman"/>
                        <a:cs typeface="Times New Roman"/>
                      </a:endParaRPr>
                    </a:p>
                  </a:txBody>
                  <a:tcPr marL="68580" marR="68580" marT="0" marB="0"/>
                </a:tc>
              </a:tr>
              <a:tr h="615272">
                <a:tc>
                  <a:txBody>
                    <a:bodyPr/>
                    <a:lstStyle/>
                    <a:p>
                      <a:pPr marL="0" marR="0" algn="ctr">
                        <a:lnSpc>
                          <a:spcPct val="110000"/>
                        </a:lnSpc>
                        <a:spcBef>
                          <a:spcPts val="300"/>
                        </a:spcBef>
                        <a:spcAft>
                          <a:spcPts val="300"/>
                        </a:spcAft>
                        <a:tabLst>
                          <a:tab pos="360045" algn="l"/>
                        </a:tabLst>
                      </a:pPr>
                      <a:r>
                        <a:rPr lang="en-US" sz="2400">
                          <a:effectLst/>
                        </a:rPr>
                        <a:t>A</a:t>
                      </a:r>
                      <a:endParaRPr lang="en-US" sz="24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a:effectLst/>
                        </a:rPr>
                        <a:t>6</a:t>
                      </a:r>
                      <a:endParaRPr lang="en-US" sz="24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dirty="0">
                          <a:effectLst/>
                        </a:rPr>
                        <a:t>0</a:t>
                      </a:r>
                      <a:endParaRPr lang="en-US" sz="2400" dirty="0">
                        <a:solidFill>
                          <a:srgbClr val="000000"/>
                        </a:solidFill>
                        <a:effectLst/>
                        <a:latin typeface="Times New Roman"/>
                        <a:ea typeface="Times New Roman"/>
                        <a:cs typeface="Times New Roman"/>
                      </a:endParaRPr>
                    </a:p>
                  </a:txBody>
                  <a:tcPr marL="68580" marR="68580" marT="0" marB="0"/>
                </a:tc>
              </a:tr>
              <a:tr h="615272">
                <a:tc>
                  <a:txBody>
                    <a:bodyPr/>
                    <a:lstStyle/>
                    <a:p>
                      <a:pPr marL="0" marR="0" algn="ctr">
                        <a:lnSpc>
                          <a:spcPct val="110000"/>
                        </a:lnSpc>
                        <a:spcBef>
                          <a:spcPts val="300"/>
                        </a:spcBef>
                        <a:spcAft>
                          <a:spcPts val="300"/>
                        </a:spcAft>
                        <a:tabLst>
                          <a:tab pos="360045" algn="l"/>
                        </a:tabLst>
                      </a:pPr>
                      <a:r>
                        <a:rPr lang="en-US" sz="2400">
                          <a:effectLst/>
                        </a:rPr>
                        <a:t>B</a:t>
                      </a:r>
                      <a:endParaRPr lang="en-US" sz="24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a:effectLst/>
                        </a:rPr>
                        <a:t>5</a:t>
                      </a:r>
                      <a:endParaRPr lang="en-US" sz="24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a:effectLst/>
                        </a:rPr>
                        <a:t>1</a:t>
                      </a:r>
                      <a:endParaRPr lang="en-US" sz="2400">
                        <a:solidFill>
                          <a:srgbClr val="000000"/>
                        </a:solidFill>
                        <a:effectLst/>
                        <a:latin typeface="Times New Roman"/>
                        <a:ea typeface="Times New Roman"/>
                        <a:cs typeface="Times New Roman"/>
                      </a:endParaRPr>
                    </a:p>
                  </a:txBody>
                  <a:tcPr marL="68580" marR="68580" marT="0" marB="0"/>
                </a:tc>
              </a:tr>
              <a:tr h="615272">
                <a:tc>
                  <a:txBody>
                    <a:bodyPr/>
                    <a:lstStyle/>
                    <a:p>
                      <a:pPr marL="0" marR="0" algn="ctr">
                        <a:lnSpc>
                          <a:spcPct val="110000"/>
                        </a:lnSpc>
                        <a:spcBef>
                          <a:spcPts val="300"/>
                        </a:spcBef>
                        <a:spcAft>
                          <a:spcPts val="300"/>
                        </a:spcAft>
                        <a:tabLst>
                          <a:tab pos="360045" algn="l"/>
                        </a:tabLst>
                      </a:pPr>
                      <a:r>
                        <a:rPr lang="en-US" sz="2400">
                          <a:effectLst/>
                        </a:rPr>
                        <a:t>C</a:t>
                      </a:r>
                      <a:endParaRPr lang="en-US" sz="24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a:effectLst/>
                        </a:rPr>
                        <a:t>4</a:t>
                      </a:r>
                      <a:endParaRPr lang="en-US" sz="24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dirty="0">
                          <a:effectLst/>
                        </a:rPr>
                        <a:t>2</a:t>
                      </a:r>
                      <a:endParaRPr lang="en-US" sz="2400" dirty="0">
                        <a:solidFill>
                          <a:srgbClr val="000000"/>
                        </a:solidFill>
                        <a:effectLst/>
                        <a:latin typeface="Times New Roman"/>
                        <a:ea typeface="Times New Roman"/>
                        <a:cs typeface="Times New Roman"/>
                      </a:endParaRPr>
                    </a:p>
                  </a:txBody>
                  <a:tcPr marL="68580" marR="68580" marT="0" marB="0"/>
                </a:tc>
              </a:tr>
              <a:tr h="615272">
                <a:tc>
                  <a:txBody>
                    <a:bodyPr/>
                    <a:lstStyle/>
                    <a:p>
                      <a:pPr marL="0" marR="0" algn="ctr">
                        <a:lnSpc>
                          <a:spcPct val="110000"/>
                        </a:lnSpc>
                        <a:spcBef>
                          <a:spcPts val="300"/>
                        </a:spcBef>
                        <a:spcAft>
                          <a:spcPts val="300"/>
                        </a:spcAft>
                        <a:tabLst>
                          <a:tab pos="360045" algn="l"/>
                        </a:tabLst>
                      </a:pPr>
                      <a:r>
                        <a:rPr lang="en-US" sz="2400">
                          <a:effectLst/>
                        </a:rPr>
                        <a:t>D</a:t>
                      </a:r>
                      <a:endParaRPr lang="en-US" sz="24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a:effectLst/>
                        </a:rPr>
                        <a:t>3</a:t>
                      </a:r>
                      <a:endParaRPr lang="en-US" sz="24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dirty="0">
                          <a:effectLst/>
                        </a:rPr>
                        <a:t>3</a:t>
                      </a:r>
                      <a:endParaRPr lang="en-US" sz="2400" dirty="0">
                        <a:solidFill>
                          <a:srgbClr val="000000"/>
                        </a:solidFill>
                        <a:effectLst/>
                        <a:latin typeface="Times New Roman"/>
                        <a:ea typeface="Times New Roman"/>
                        <a:cs typeface="Times New Roman"/>
                      </a:endParaRPr>
                    </a:p>
                  </a:txBody>
                  <a:tcPr marL="68580" marR="68580" marT="0" marB="0"/>
                </a:tc>
              </a:tr>
              <a:tr h="615272">
                <a:tc>
                  <a:txBody>
                    <a:bodyPr/>
                    <a:lstStyle/>
                    <a:p>
                      <a:pPr marL="0" marR="0" algn="ctr">
                        <a:lnSpc>
                          <a:spcPct val="110000"/>
                        </a:lnSpc>
                        <a:spcBef>
                          <a:spcPts val="300"/>
                        </a:spcBef>
                        <a:spcAft>
                          <a:spcPts val="300"/>
                        </a:spcAft>
                        <a:tabLst>
                          <a:tab pos="360045" algn="l"/>
                        </a:tabLst>
                      </a:pPr>
                      <a:r>
                        <a:rPr lang="en-US" sz="2400">
                          <a:effectLst/>
                        </a:rPr>
                        <a:t>E</a:t>
                      </a:r>
                      <a:endParaRPr lang="en-US" sz="24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a:effectLst/>
                        </a:rPr>
                        <a:t>2</a:t>
                      </a:r>
                      <a:endParaRPr lang="en-US" sz="24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a:effectLst/>
                        </a:rPr>
                        <a:t>4</a:t>
                      </a:r>
                      <a:endParaRPr lang="en-US" sz="2400">
                        <a:solidFill>
                          <a:srgbClr val="000000"/>
                        </a:solidFill>
                        <a:effectLst/>
                        <a:latin typeface="Times New Roman"/>
                        <a:ea typeface="Times New Roman"/>
                        <a:cs typeface="Times New Roman"/>
                      </a:endParaRPr>
                    </a:p>
                  </a:txBody>
                  <a:tcPr marL="68580" marR="68580" marT="0" marB="0"/>
                </a:tc>
              </a:tr>
              <a:tr h="1562222">
                <a:tc>
                  <a:txBody>
                    <a:bodyPr/>
                    <a:lstStyle/>
                    <a:p>
                      <a:pPr marL="0" marR="0" algn="ctr">
                        <a:lnSpc>
                          <a:spcPct val="110000"/>
                        </a:lnSpc>
                        <a:spcBef>
                          <a:spcPts val="300"/>
                        </a:spcBef>
                        <a:spcAft>
                          <a:spcPts val="300"/>
                        </a:spcAft>
                        <a:tabLst>
                          <a:tab pos="360045" algn="l"/>
                        </a:tabLst>
                      </a:pPr>
                      <a:r>
                        <a:rPr lang="en-US" sz="2400">
                          <a:effectLst/>
                        </a:rPr>
                        <a:t>F</a:t>
                      </a:r>
                    </a:p>
                    <a:p>
                      <a:pPr marL="0" marR="0" algn="ctr">
                        <a:lnSpc>
                          <a:spcPct val="110000"/>
                        </a:lnSpc>
                        <a:spcBef>
                          <a:spcPts val="300"/>
                        </a:spcBef>
                        <a:spcAft>
                          <a:spcPts val="300"/>
                        </a:spcAft>
                        <a:tabLst>
                          <a:tab pos="360045" algn="l"/>
                        </a:tabLst>
                      </a:pPr>
                      <a:r>
                        <a:rPr lang="en-US" sz="2400">
                          <a:effectLst/>
                        </a:rPr>
                        <a:t>G</a:t>
                      </a:r>
                      <a:endParaRPr lang="en-US" sz="24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dirty="0">
                          <a:effectLst/>
                        </a:rPr>
                        <a:t>1</a:t>
                      </a:r>
                    </a:p>
                    <a:p>
                      <a:pPr marL="0" marR="0" algn="ctr">
                        <a:lnSpc>
                          <a:spcPct val="110000"/>
                        </a:lnSpc>
                        <a:spcBef>
                          <a:spcPts val="300"/>
                        </a:spcBef>
                        <a:spcAft>
                          <a:spcPts val="300"/>
                        </a:spcAft>
                        <a:tabLst>
                          <a:tab pos="360045" algn="l"/>
                        </a:tabLst>
                      </a:pPr>
                      <a:r>
                        <a:rPr lang="en-US" sz="2400" dirty="0">
                          <a:effectLst/>
                        </a:rPr>
                        <a:t>0</a:t>
                      </a:r>
                      <a:endParaRPr lang="en-US" sz="2400" dirty="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dirty="0">
                          <a:effectLst/>
                        </a:rPr>
                        <a:t>5</a:t>
                      </a:r>
                    </a:p>
                    <a:p>
                      <a:pPr marL="0" marR="0" algn="ctr">
                        <a:lnSpc>
                          <a:spcPct val="110000"/>
                        </a:lnSpc>
                        <a:spcBef>
                          <a:spcPts val="300"/>
                        </a:spcBef>
                        <a:spcAft>
                          <a:spcPts val="300"/>
                        </a:spcAft>
                        <a:tabLst>
                          <a:tab pos="360045" algn="l"/>
                        </a:tabLst>
                      </a:pPr>
                      <a:r>
                        <a:rPr lang="en-US" sz="2400" dirty="0">
                          <a:effectLst/>
                        </a:rPr>
                        <a:t>6</a:t>
                      </a:r>
                      <a:endParaRPr lang="en-US" sz="2400" dirty="0">
                        <a:solidFill>
                          <a:srgbClr val="000000"/>
                        </a:solidFill>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403089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7772400" cy="838200"/>
          </a:xfrm>
        </p:spPr>
        <p:txBody>
          <a:bodyPr>
            <a:noAutofit/>
          </a:bodyPr>
          <a:lstStyle/>
          <a:p>
            <a:r>
              <a:rPr lang="en-US" sz="3600" b="1" dirty="0" smtClean="0"/>
              <a:t>Individual Demand Curve</a:t>
            </a:r>
            <a:endParaRPr lang="en-US" b="1" dirty="0"/>
          </a:p>
        </p:txBody>
      </p:sp>
      <p:sp>
        <p:nvSpPr>
          <p:cNvPr id="3" name="Subtitle 2"/>
          <p:cNvSpPr>
            <a:spLocks noGrp="1"/>
          </p:cNvSpPr>
          <p:nvPr>
            <p:ph type="subTitle" idx="1"/>
          </p:nvPr>
        </p:nvSpPr>
        <p:spPr>
          <a:xfrm>
            <a:off x="295656" y="1143000"/>
            <a:ext cx="8153400" cy="5410200"/>
          </a:xfrm>
        </p:spPr>
        <p:txBody>
          <a:bodyPr>
            <a:noAutofit/>
          </a:bodyPr>
          <a:lstStyle/>
          <a:p>
            <a:pPr lvl="0" algn="just"/>
            <a:endParaRPr lang="en-US" sz="2000" dirty="0">
              <a:solidFill>
                <a:schemeClr val="tx1"/>
              </a:solidFill>
            </a:endParaRPr>
          </a:p>
        </p:txBody>
      </p:sp>
      <p:pic>
        <p:nvPicPr>
          <p:cNvPr id="4" name="Picture 3"/>
          <p:cNvPicPr/>
          <p:nvPr/>
        </p:nvPicPr>
        <p:blipFill>
          <a:blip r:embed="rId2"/>
          <a:srcRect/>
          <a:stretch>
            <a:fillRect/>
          </a:stretch>
        </p:blipFill>
        <p:spPr bwMode="auto">
          <a:xfrm>
            <a:off x="381000" y="1224987"/>
            <a:ext cx="7924800" cy="4953000"/>
          </a:xfrm>
          <a:prstGeom prst="rect">
            <a:avLst/>
          </a:prstGeom>
          <a:noFill/>
          <a:ln w="9525">
            <a:noFill/>
            <a:miter lim="800000"/>
            <a:headEnd/>
            <a:tailEnd/>
          </a:ln>
        </p:spPr>
      </p:pic>
    </p:spTree>
    <p:extLst>
      <p:ext uri="{BB962C8B-B14F-4D97-AF65-F5344CB8AC3E}">
        <p14:creationId xmlns:p14="http://schemas.microsoft.com/office/powerpoint/2010/main" val="3326772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7772400" cy="838200"/>
          </a:xfrm>
        </p:spPr>
        <p:txBody>
          <a:bodyPr>
            <a:noAutofit/>
          </a:bodyPr>
          <a:lstStyle/>
          <a:p>
            <a:r>
              <a:rPr lang="en-US" sz="3600" b="1" dirty="0" smtClean="0"/>
              <a:t>Demand Curve</a:t>
            </a:r>
            <a:endParaRPr lang="en-US" b="1" dirty="0"/>
          </a:p>
        </p:txBody>
      </p:sp>
      <p:sp>
        <p:nvSpPr>
          <p:cNvPr id="3" name="Subtitle 2"/>
          <p:cNvSpPr>
            <a:spLocks noGrp="1"/>
          </p:cNvSpPr>
          <p:nvPr>
            <p:ph type="subTitle" idx="1"/>
          </p:nvPr>
        </p:nvSpPr>
        <p:spPr>
          <a:xfrm>
            <a:off x="295656" y="1143000"/>
            <a:ext cx="8153400" cy="5410200"/>
          </a:xfrm>
        </p:spPr>
        <p:txBody>
          <a:bodyPr>
            <a:noAutofit/>
          </a:bodyPr>
          <a:lstStyle/>
          <a:p>
            <a:pPr lvl="0" algn="just"/>
            <a:r>
              <a:rPr lang="en-US" sz="2000" dirty="0" smtClean="0">
                <a:solidFill>
                  <a:schemeClr val="tx1"/>
                </a:solidFill>
              </a:rPr>
              <a:t>Simple Technique</a:t>
            </a:r>
          </a:p>
          <a:p>
            <a:pPr lvl="0" algn="just"/>
            <a:r>
              <a:rPr lang="en-US" sz="2000" dirty="0">
                <a:solidFill>
                  <a:schemeClr val="tx1"/>
                </a:solidFill>
              </a:rPr>
              <a:t>	</a:t>
            </a:r>
            <a:r>
              <a:rPr lang="en-US" sz="2000" dirty="0" smtClean="0">
                <a:solidFill>
                  <a:schemeClr val="tx1"/>
                </a:solidFill>
              </a:rPr>
              <a:t>			</a:t>
            </a:r>
            <a:r>
              <a:rPr lang="en-US" sz="2400" b="1" dirty="0" smtClean="0">
                <a:solidFill>
                  <a:schemeClr val="tx1"/>
                </a:solidFill>
              </a:rPr>
              <a:t>law of demand if    </a:t>
            </a:r>
            <a:r>
              <a:rPr lang="en-US" sz="2400" b="1" dirty="0" err="1" smtClean="0">
                <a:solidFill>
                  <a:schemeClr val="tx1"/>
                </a:solidFill>
              </a:rPr>
              <a:t>Px</a:t>
            </a:r>
            <a:r>
              <a:rPr lang="en-US" sz="2400" b="1" dirty="0" smtClean="0">
                <a:solidFill>
                  <a:schemeClr val="tx1"/>
                </a:solidFill>
              </a:rPr>
              <a:t>	</a:t>
            </a:r>
            <a:r>
              <a:rPr lang="en-US" sz="2400" b="1" dirty="0" err="1" smtClean="0">
                <a:solidFill>
                  <a:schemeClr val="tx1"/>
                </a:solidFill>
              </a:rPr>
              <a:t>Qdx</a:t>
            </a:r>
            <a:endParaRPr lang="en-US" sz="2400" b="1" dirty="0" smtClean="0">
              <a:solidFill>
                <a:schemeClr val="tx1"/>
              </a:solidFill>
            </a:endParaRPr>
          </a:p>
          <a:p>
            <a:pPr lvl="0" algn="just"/>
            <a:r>
              <a:rPr lang="en-US" sz="2400" b="1" dirty="0">
                <a:solidFill>
                  <a:schemeClr val="tx1"/>
                </a:solidFill>
              </a:rPr>
              <a:t>	</a:t>
            </a:r>
            <a:r>
              <a:rPr lang="en-US" sz="2400" b="1" dirty="0" smtClean="0">
                <a:solidFill>
                  <a:schemeClr val="tx1"/>
                </a:solidFill>
              </a:rPr>
              <a:t>	Exception to the law of demand </a:t>
            </a:r>
            <a:r>
              <a:rPr lang="en-US" sz="2400" b="1" dirty="0" err="1" smtClean="0">
                <a:solidFill>
                  <a:schemeClr val="tx1"/>
                </a:solidFill>
              </a:rPr>
              <a:t>px</a:t>
            </a:r>
            <a:r>
              <a:rPr lang="en-US" sz="2400" b="1" dirty="0" smtClean="0">
                <a:solidFill>
                  <a:schemeClr val="tx1"/>
                </a:solidFill>
              </a:rPr>
              <a:t>   	</a:t>
            </a:r>
            <a:r>
              <a:rPr lang="en-US" sz="2400" b="1" dirty="0" err="1" smtClean="0">
                <a:solidFill>
                  <a:schemeClr val="tx1"/>
                </a:solidFill>
              </a:rPr>
              <a:t>Qdx</a:t>
            </a:r>
            <a:endParaRPr lang="en-US" sz="2400" b="1" dirty="0">
              <a:solidFill>
                <a:schemeClr val="tx1"/>
              </a:solidFill>
            </a:endParaRPr>
          </a:p>
        </p:txBody>
      </p:sp>
      <p:cxnSp>
        <p:nvCxnSpPr>
          <p:cNvPr id="14" name="Straight Connector 13"/>
          <p:cNvCxnSpPr/>
          <p:nvPr/>
        </p:nvCxnSpPr>
        <p:spPr>
          <a:xfrm>
            <a:off x="685800" y="2306320"/>
            <a:ext cx="1066800" cy="10464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533400" y="2057400"/>
            <a:ext cx="0" cy="14122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543800" y="1468120"/>
            <a:ext cx="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6629400" y="1371600"/>
            <a:ext cx="0" cy="43942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162800" y="1811020"/>
            <a:ext cx="152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305800" y="2057400"/>
            <a:ext cx="0" cy="3454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7162800" y="2057400"/>
            <a:ext cx="0" cy="3073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330440" y="2235200"/>
            <a:ext cx="152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33400" y="3469640"/>
            <a:ext cx="16002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794760" y="4058920"/>
            <a:ext cx="18288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3810000" y="2646680"/>
            <a:ext cx="0" cy="14122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4191000" y="2763520"/>
            <a:ext cx="762000" cy="11226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5387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8305800" cy="838200"/>
          </a:xfrm>
        </p:spPr>
        <p:txBody>
          <a:bodyPr>
            <a:noAutofit/>
          </a:bodyPr>
          <a:lstStyle/>
          <a:p>
            <a:r>
              <a:rPr lang="en-US" sz="3600" b="1" dirty="0" smtClean="0"/>
              <a:t>Derivation of Market Demand Curve</a:t>
            </a:r>
            <a:endParaRPr lang="en-US" b="1" dirty="0"/>
          </a:p>
        </p:txBody>
      </p:sp>
      <p:sp>
        <p:nvSpPr>
          <p:cNvPr id="3" name="Subtitle 2"/>
          <p:cNvSpPr>
            <a:spLocks noGrp="1"/>
          </p:cNvSpPr>
          <p:nvPr>
            <p:ph type="subTitle" idx="1"/>
          </p:nvPr>
        </p:nvSpPr>
        <p:spPr>
          <a:xfrm>
            <a:off x="295656" y="1143000"/>
            <a:ext cx="8153400" cy="5410200"/>
          </a:xfrm>
        </p:spPr>
        <p:txBody>
          <a:bodyPr>
            <a:noAutofit/>
          </a:bodyPr>
          <a:lstStyle/>
          <a:p>
            <a:pPr algn="just"/>
            <a:r>
              <a:rPr lang="en-US" sz="2800" dirty="0">
                <a:solidFill>
                  <a:schemeClr val="tx1"/>
                </a:solidFill>
              </a:rPr>
              <a:t>In fact in a market there are infinite numbers of consumer who are willing to purchase various quantities of a commodity at any specified period of time and price. The market or aggregate demand for a commodity gives the alternative amount of the commodity demanded per time period, at various alternative prices, by all the individuals in the market</a:t>
            </a:r>
            <a:r>
              <a:rPr lang="en-US" sz="2800" dirty="0" smtClean="0">
                <a:solidFill>
                  <a:schemeClr val="tx1"/>
                </a:solidFill>
              </a:rPr>
              <a:t>. </a:t>
            </a:r>
          </a:p>
          <a:p>
            <a:pPr algn="just"/>
            <a:r>
              <a:rPr lang="en-US" sz="2800" dirty="0" smtClean="0">
                <a:solidFill>
                  <a:schemeClr val="tx1"/>
                </a:solidFill>
              </a:rPr>
              <a:t>Thus, Market </a:t>
            </a:r>
            <a:r>
              <a:rPr lang="en-US" sz="2800" dirty="0">
                <a:solidFill>
                  <a:schemeClr val="tx1"/>
                </a:solidFill>
              </a:rPr>
              <a:t>demand is the quantity demanded by all the persons in the market at different possible prices at a point of time. </a:t>
            </a:r>
          </a:p>
        </p:txBody>
      </p:sp>
    </p:spTree>
    <p:extLst>
      <p:ext uri="{BB962C8B-B14F-4D97-AF65-F5344CB8AC3E}">
        <p14:creationId xmlns:p14="http://schemas.microsoft.com/office/powerpoint/2010/main" val="2894919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8305800" cy="838200"/>
          </a:xfrm>
        </p:spPr>
        <p:txBody>
          <a:bodyPr>
            <a:noAutofit/>
          </a:bodyPr>
          <a:lstStyle/>
          <a:p>
            <a:r>
              <a:rPr lang="en-US" sz="3600" b="1" dirty="0" smtClean="0"/>
              <a:t>Derivation of Market Demand Curve</a:t>
            </a:r>
            <a:endParaRPr lang="en-US" b="1" dirty="0"/>
          </a:p>
        </p:txBody>
      </p:sp>
      <p:sp>
        <p:nvSpPr>
          <p:cNvPr id="3" name="Subtitle 2"/>
          <p:cNvSpPr>
            <a:spLocks noGrp="1"/>
          </p:cNvSpPr>
          <p:nvPr>
            <p:ph type="subTitle" idx="1"/>
          </p:nvPr>
        </p:nvSpPr>
        <p:spPr>
          <a:xfrm>
            <a:off x="295656" y="1143000"/>
            <a:ext cx="8153400" cy="5410200"/>
          </a:xfrm>
        </p:spPr>
        <p:txBody>
          <a:bodyPr>
            <a:noAutofit/>
          </a:bodyPr>
          <a:lstStyle/>
          <a:p>
            <a:pPr algn="just"/>
            <a:r>
              <a:rPr lang="en-US" sz="2800" dirty="0">
                <a:solidFill>
                  <a:schemeClr val="tx1"/>
                </a:solidFill>
              </a:rPr>
              <a:t>When demand schedules of all the buyers are add up, we get market demand schedule. Graphic presentation of market demand schedule gives us market demand curve. Geometrically, the market demand curve for a commodity is obtained by the horizontal summation of all the individuals’ demand curves for the commodity.</a:t>
            </a:r>
          </a:p>
          <a:p>
            <a:pPr algn="just"/>
            <a:r>
              <a:rPr lang="en-US" sz="2800" dirty="0" smtClean="0">
                <a:solidFill>
                  <a:schemeClr val="tx1"/>
                </a:solidFill>
              </a:rPr>
              <a:t>The </a:t>
            </a:r>
            <a:r>
              <a:rPr lang="en-US" sz="2800" dirty="0">
                <a:solidFill>
                  <a:schemeClr val="tx1"/>
                </a:solidFill>
              </a:rPr>
              <a:t>market demand curve for a particular commodity shows the relationship between price and total quantity demanded of the commodity by the entire consumers in the market while keeping constant all other things determining the demand.   </a:t>
            </a:r>
          </a:p>
        </p:txBody>
      </p:sp>
    </p:spTree>
    <p:extLst>
      <p:ext uri="{BB962C8B-B14F-4D97-AF65-F5344CB8AC3E}">
        <p14:creationId xmlns:p14="http://schemas.microsoft.com/office/powerpoint/2010/main" val="391929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7772400" cy="838200"/>
          </a:xfrm>
        </p:spPr>
        <p:txBody>
          <a:bodyPr>
            <a:noAutofit/>
          </a:bodyPr>
          <a:lstStyle/>
          <a:p>
            <a:r>
              <a:rPr lang="en-US" sz="3600" b="1" dirty="0" smtClean="0"/>
              <a:t>Derivation of Market Demand curve</a:t>
            </a:r>
            <a:endParaRPr lang="en-US" b="1" dirty="0"/>
          </a:p>
        </p:txBody>
      </p:sp>
      <p:sp>
        <p:nvSpPr>
          <p:cNvPr id="3" name="Subtitle 2"/>
          <p:cNvSpPr>
            <a:spLocks noGrp="1"/>
          </p:cNvSpPr>
          <p:nvPr>
            <p:ph type="subTitle" idx="1"/>
          </p:nvPr>
        </p:nvSpPr>
        <p:spPr>
          <a:xfrm>
            <a:off x="295656" y="1143000"/>
            <a:ext cx="8153400" cy="5410200"/>
          </a:xfrm>
        </p:spPr>
        <p:txBody>
          <a:bodyPr>
            <a:noAutofit/>
          </a:bodyPr>
          <a:lstStyle/>
          <a:p>
            <a:pPr algn="just"/>
            <a:r>
              <a:rPr lang="en-US" sz="2400" dirty="0" smtClean="0">
                <a:solidFill>
                  <a:schemeClr val="tx1"/>
                </a:solidFill>
              </a:rPr>
              <a:t>It is derived from market demand schedule:</a:t>
            </a:r>
            <a:endParaRPr lang="en-US" sz="2400"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707420684"/>
              </p:ext>
            </p:extLst>
          </p:nvPr>
        </p:nvGraphicFramePr>
        <p:xfrm>
          <a:off x="381000" y="1524000"/>
          <a:ext cx="8534400" cy="5029202"/>
        </p:xfrm>
        <a:graphic>
          <a:graphicData uri="http://schemas.openxmlformats.org/drawingml/2006/table">
            <a:tbl>
              <a:tblPr firstRow="1">
                <a:tableStyleId>{5C22544A-7EE6-4342-B048-85BDC9FD1C3A}</a:tableStyleId>
              </a:tblPr>
              <a:tblGrid>
                <a:gridCol w="1219200"/>
                <a:gridCol w="2438400"/>
                <a:gridCol w="2667000"/>
                <a:gridCol w="2209800"/>
              </a:tblGrid>
              <a:tr h="1693777">
                <a:tc>
                  <a:txBody>
                    <a:bodyPr/>
                    <a:lstStyle/>
                    <a:p>
                      <a:pPr marL="0" marR="0" algn="ctr">
                        <a:lnSpc>
                          <a:spcPct val="110000"/>
                        </a:lnSpc>
                        <a:spcBef>
                          <a:spcPts val="300"/>
                        </a:spcBef>
                        <a:spcAft>
                          <a:spcPts val="300"/>
                        </a:spcAft>
                        <a:tabLst>
                          <a:tab pos="360045" algn="l"/>
                        </a:tabLst>
                      </a:pPr>
                      <a:r>
                        <a:rPr lang="en-US" sz="2400" dirty="0">
                          <a:effectLst/>
                          <a:latin typeface="+mj-lt"/>
                        </a:rPr>
                        <a:t>Prices </a:t>
                      </a:r>
                      <a:endParaRPr lang="en-US" sz="2400" dirty="0" smtClean="0">
                        <a:effectLst/>
                        <a:latin typeface="+mj-lt"/>
                      </a:endParaRPr>
                    </a:p>
                    <a:p>
                      <a:pPr marL="0" marR="0" algn="ctr">
                        <a:lnSpc>
                          <a:spcPct val="110000"/>
                        </a:lnSpc>
                        <a:spcBef>
                          <a:spcPts val="300"/>
                        </a:spcBef>
                        <a:spcAft>
                          <a:spcPts val="300"/>
                        </a:spcAft>
                        <a:tabLst>
                          <a:tab pos="360045" algn="l"/>
                        </a:tabLst>
                      </a:pPr>
                      <a:r>
                        <a:rPr lang="en-US" sz="2400" dirty="0" smtClean="0">
                          <a:effectLst/>
                          <a:latin typeface="+mj-lt"/>
                        </a:rPr>
                        <a:t>(</a:t>
                      </a:r>
                      <a:r>
                        <a:rPr lang="en-US" sz="2400" dirty="0">
                          <a:effectLst/>
                          <a:latin typeface="+mj-lt"/>
                        </a:rPr>
                        <a:t>in </a:t>
                      </a:r>
                      <a:r>
                        <a:rPr lang="en-US" sz="2400" dirty="0" err="1">
                          <a:effectLst/>
                          <a:latin typeface="+mj-lt"/>
                        </a:rPr>
                        <a:t>Rs</a:t>
                      </a:r>
                      <a:r>
                        <a:rPr lang="en-US" sz="2400" dirty="0">
                          <a:effectLst/>
                          <a:latin typeface="+mj-lt"/>
                        </a:rPr>
                        <a:t>.)</a:t>
                      </a:r>
                      <a:endParaRPr lang="en-US" sz="2400" dirty="0">
                        <a:solidFill>
                          <a:srgbClr val="000000"/>
                        </a:solidFill>
                        <a:effectLst/>
                        <a:latin typeface="+mj-lt"/>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dirty="0" err="1">
                          <a:effectLst/>
                          <a:latin typeface="+mj-lt"/>
                        </a:rPr>
                        <a:t>Q</a:t>
                      </a:r>
                      <a:r>
                        <a:rPr lang="en-US" sz="2400" baseline="30000" dirty="0" err="1">
                          <a:effectLst/>
                          <a:latin typeface="+mj-lt"/>
                        </a:rPr>
                        <a:t>d</a:t>
                      </a:r>
                      <a:r>
                        <a:rPr lang="en-US" sz="2400" dirty="0" err="1">
                          <a:effectLst/>
                          <a:latin typeface="+mj-lt"/>
                        </a:rPr>
                        <a:t>x</a:t>
                      </a:r>
                      <a:r>
                        <a:rPr lang="en-US" sz="2400" dirty="0">
                          <a:effectLst/>
                          <a:latin typeface="+mj-lt"/>
                        </a:rPr>
                        <a:t> by consumer A</a:t>
                      </a:r>
                    </a:p>
                    <a:p>
                      <a:pPr marL="0" marR="0" algn="ctr">
                        <a:lnSpc>
                          <a:spcPct val="110000"/>
                        </a:lnSpc>
                        <a:spcBef>
                          <a:spcPts val="300"/>
                        </a:spcBef>
                        <a:spcAft>
                          <a:spcPts val="300"/>
                        </a:spcAft>
                        <a:tabLst>
                          <a:tab pos="360045" algn="l"/>
                        </a:tabLst>
                      </a:pPr>
                      <a:r>
                        <a:rPr lang="en-US" sz="2400" dirty="0">
                          <a:effectLst/>
                          <a:latin typeface="+mj-lt"/>
                        </a:rPr>
                        <a:t>(units per </a:t>
                      </a:r>
                      <a:r>
                        <a:rPr lang="en-US" sz="2400" dirty="0" smtClean="0">
                          <a:effectLst/>
                          <a:latin typeface="+mj-lt"/>
                        </a:rPr>
                        <a:t>week)</a:t>
                      </a:r>
                      <a:endParaRPr lang="en-US" sz="2400" dirty="0">
                        <a:solidFill>
                          <a:srgbClr val="000000"/>
                        </a:solidFill>
                        <a:effectLst/>
                        <a:latin typeface="+mj-lt"/>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dirty="0" err="1" smtClean="0">
                          <a:effectLst/>
                          <a:latin typeface="+mj-lt"/>
                        </a:rPr>
                        <a:t>Q</a:t>
                      </a:r>
                      <a:r>
                        <a:rPr lang="en-US" sz="2400" baseline="30000" dirty="0" err="1" smtClean="0">
                          <a:effectLst/>
                          <a:latin typeface="+mj-lt"/>
                        </a:rPr>
                        <a:t>d</a:t>
                      </a:r>
                      <a:r>
                        <a:rPr lang="en-US" sz="2400" dirty="0" err="1" smtClean="0">
                          <a:effectLst/>
                          <a:latin typeface="+mj-lt"/>
                        </a:rPr>
                        <a:t>x</a:t>
                      </a:r>
                      <a:r>
                        <a:rPr lang="en-US" sz="2400" dirty="0" smtClean="0">
                          <a:effectLst/>
                          <a:latin typeface="+mj-lt"/>
                        </a:rPr>
                        <a:t> </a:t>
                      </a:r>
                      <a:r>
                        <a:rPr lang="en-US" sz="2400" dirty="0">
                          <a:effectLst/>
                          <a:latin typeface="+mj-lt"/>
                        </a:rPr>
                        <a:t>by consumer B</a:t>
                      </a:r>
                    </a:p>
                    <a:p>
                      <a:pPr marL="0" marR="0" algn="ctr">
                        <a:lnSpc>
                          <a:spcPct val="110000"/>
                        </a:lnSpc>
                        <a:spcBef>
                          <a:spcPts val="300"/>
                        </a:spcBef>
                        <a:spcAft>
                          <a:spcPts val="300"/>
                        </a:spcAft>
                        <a:tabLst>
                          <a:tab pos="360045" algn="l"/>
                        </a:tabLst>
                      </a:pPr>
                      <a:r>
                        <a:rPr lang="en-US" sz="2400" dirty="0">
                          <a:effectLst/>
                          <a:latin typeface="+mj-lt"/>
                        </a:rPr>
                        <a:t>(units per week)</a:t>
                      </a:r>
                      <a:endParaRPr lang="en-US" sz="2400" dirty="0">
                        <a:solidFill>
                          <a:srgbClr val="000000"/>
                        </a:solidFill>
                        <a:effectLst/>
                        <a:latin typeface="+mj-lt"/>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a:effectLst/>
                          <a:latin typeface="+mj-lt"/>
                        </a:rPr>
                        <a:t>Market demand</a:t>
                      </a:r>
                    </a:p>
                    <a:p>
                      <a:pPr marL="0" marR="0" algn="ctr">
                        <a:lnSpc>
                          <a:spcPct val="110000"/>
                        </a:lnSpc>
                        <a:spcBef>
                          <a:spcPts val="300"/>
                        </a:spcBef>
                        <a:spcAft>
                          <a:spcPts val="300"/>
                        </a:spcAft>
                        <a:tabLst>
                          <a:tab pos="360045" algn="l"/>
                        </a:tabLst>
                      </a:pPr>
                      <a:r>
                        <a:rPr lang="en-US" sz="2400">
                          <a:effectLst/>
                          <a:latin typeface="+mj-lt"/>
                        </a:rPr>
                        <a:t>(units per week)</a:t>
                      </a:r>
                      <a:endParaRPr lang="en-US" sz="2400">
                        <a:solidFill>
                          <a:srgbClr val="000000"/>
                        </a:solidFill>
                        <a:effectLst/>
                        <a:latin typeface="+mj-lt"/>
                        <a:ea typeface="Times New Roman"/>
                        <a:cs typeface="Times New Roman"/>
                      </a:endParaRPr>
                    </a:p>
                  </a:txBody>
                  <a:tcPr marL="68580" marR="68580" marT="0" marB="0"/>
                </a:tc>
              </a:tr>
              <a:tr h="667085">
                <a:tc>
                  <a:txBody>
                    <a:bodyPr/>
                    <a:lstStyle/>
                    <a:p>
                      <a:pPr marL="0" marR="0" algn="ctr">
                        <a:lnSpc>
                          <a:spcPct val="110000"/>
                        </a:lnSpc>
                        <a:spcBef>
                          <a:spcPts val="300"/>
                        </a:spcBef>
                        <a:spcAft>
                          <a:spcPts val="300"/>
                        </a:spcAft>
                        <a:tabLst>
                          <a:tab pos="360045" algn="l"/>
                        </a:tabLst>
                      </a:pPr>
                      <a:r>
                        <a:rPr lang="en-US" sz="2400">
                          <a:effectLst/>
                          <a:latin typeface="+mj-lt"/>
                        </a:rPr>
                        <a:t>10</a:t>
                      </a:r>
                      <a:endParaRPr lang="en-US" sz="2400">
                        <a:solidFill>
                          <a:srgbClr val="000000"/>
                        </a:solidFill>
                        <a:effectLst/>
                        <a:latin typeface="+mj-lt"/>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dirty="0">
                          <a:effectLst/>
                          <a:latin typeface="+mj-lt"/>
                        </a:rPr>
                        <a:t>2</a:t>
                      </a:r>
                      <a:endParaRPr lang="en-US" sz="2400" dirty="0">
                        <a:solidFill>
                          <a:srgbClr val="000000"/>
                        </a:solidFill>
                        <a:effectLst/>
                        <a:latin typeface="+mj-lt"/>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dirty="0">
                          <a:effectLst/>
                          <a:latin typeface="+mj-lt"/>
                        </a:rPr>
                        <a:t>1</a:t>
                      </a:r>
                      <a:endParaRPr lang="en-US" sz="2400" dirty="0">
                        <a:solidFill>
                          <a:srgbClr val="000000"/>
                        </a:solidFill>
                        <a:effectLst/>
                        <a:latin typeface="+mj-lt"/>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a:effectLst/>
                          <a:latin typeface="+mj-lt"/>
                        </a:rPr>
                        <a:t>3</a:t>
                      </a:r>
                      <a:endParaRPr lang="en-US" sz="2400">
                        <a:solidFill>
                          <a:srgbClr val="000000"/>
                        </a:solidFill>
                        <a:effectLst/>
                        <a:latin typeface="+mj-lt"/>
                        <a:ea typeface="Times New Roman"/>
                        <a:cs typeface="Times New Roman"/>
                      </a:endParaRPr>
                    </a:p>
                  </a:txBody>
                  <a:tcPr marL="68580" marR="68580" marT="0" marB="0"/>
                </a:tc>
              </a:tr>
              <a:tr h="667085">
                <a:tc>
                  <a:txBody>
                    <a:bodyPr/>
                    <a:lstStyle/>
                    <a:p>
                      <a:pPr marL="0" marR="0" algn="ctr">
                        <a:lnSpc>
                          <a:spcPct val="110000"/>
                        </a:lnSpc>
                        <a:spcBef>
                          <a:spcPts val="300"/>
                        </a:spcBef>
                        <a:spcAft>
                          <a:spcPts val="300"/>
                        </a:spcAft>
                        <a:tabLst>
                          <a:tab pos="360045" algn="l"/>
                        </a:tabLst>
                      </a:pPr>
                      <a:r>
                        <a:rPr lang="en-US" sz="2400">
                          <a:effectLst/>
                          <a:latin typeface="+mj-lt"/>
                        </a:rPr>
                        <a:t>8</a:t>
                      </a:r>
                      <a:endParaRPr lang="en-US" sz="2400">
                        <a:solidFill>
                          <a:srgbClr val="000000"/>
                        </a:solidFill>
                        <a:effectLst/>
                        <a:latin typeface="+mj-lt"/>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a:effectLst/>
                          <a:latin typeface="+mj-lt"/>
                        </a:rPr>
                        <a:t>4</a:t>
                      </a:r>
                      <a:endParaRPr lang="en-US" sz="2400">
                        <a:solidFill>
                          <a:srgbClr val="000000"/>
                        </a:solidFill>
                        <a:effectLst/>
                        <a:latin typeface="+mj-lt"/>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dirty="0">
                          <a:effectLst/>
                          <a:latin typeface="+mj-lt"/>
                        </a:rPr>
                        <a:t>2</a:t>
                      </a:r>
                      <a:endParaRPr lang="en-US" sz="2400" dirty="0">
                        <a:solidFill>
                          <a:srgbClr val="000000"/>
                        </a:solidFill>
                        <a:effectLst/>
                        <a:latin typeface="+mj-lt"/>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a:effectLst/>
                          <a:latin typeface="+mj-lt"/>
                        </a:rPr>
                        <a:t>6</a:t>
                      </a:r>
                      <a:endParaRPr lang="en-US" sz="2400">
                        <a:solidFill>
                          <a:srgbClr val="000000"/>
                        </a:solidFill>
                        <a:effectLst/>
                        <a:latin typeface="+mj-lt"/>
                        <a:ea typeface="Times New Roman"/>
                        <a:cs typeface="Times New Roman"/>
                      </a:endParaRPr>
                    </a:p>
                  </a:txBody>
                  <a:tcPr marL="68580" marR="68580" marT="0" marB="0"/>
                </a:tc>
              </a:tr>
              <a:tr h="667085">
                <a:tc>
                  <a:txBody>
                    <a:bodyPr/>
                    <a:lstStyle/>
                    <a:p>
                      <a:pPr marL="0" marR="0" algn="ctr">
                        <a:lnSpc>
                          <a:spcPct val="110000"/>
                        </a:lnSpc>
                        <a:spcBef>
                          <a:spcPts val="300"/>
                        </a:spcBef>
                        <a:spcAft>
                          <a:spcPts val="300"/>
                        </a:spcAft>
                        <a:tabLst>
                          <a:tab pos="360045" algn="l"/>
                        </a:tabLst>
                      </a:pPr>
                      <a:r>
                        <a:rPr lang="en-US" sz="2400">
                          <a:effectLst/>
                          <a:latin typeface="+mj-lt"/>
                        </a:rPr>
                        <a:t>6</a:t>
                      </a:r>
                      <a:endParaRPr lang="en-US" sz="2400">
                        <a:solidFill>
                          <a:srgbClr val="000000"/>
                        </a:solidFill>
                        <a:effectLst/>
                        <a:latin typeface="+mj-lt"/>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a:effectLst/>
                          <a:latin typeface="+mj-lt"/>
                        </a:rPr>
                        <a:t>6</a:t>
                      </a:r>
                      <a:endParaRPr lang="en-US" sz="2400">
                        <a:solidFill>
                          <a:srgbClr val="000000"/>
                        </a:solidFill>
                        <a:effectLst/>
                        <a:latin typeface="+mj-lt"/>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dirty="0">
                          <a:effectLst/>
                          <a:latin typeface="+mj-lt"/>
                        </a:rPr>
                        <a:t>3</a:t>
                      </a:r>
                      <a:endParaRPr lang="en-US" sz="2400" dirty="0">
                        <a:solidFill>
                          <a:srgbClr val="000000"/>
                        </a:solidFill>
                        <a:effectLst/>
                        <a:latin typeface="+mj-lt"/>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a:effectLst/>
                          <a:latin typeface="+mj-lt"/>
                        </a:rPr>
                        <a:t>9</a:t>
                      </a:r>
                      <a:endParaRPr lang="en-US" sz="2400">
                        <a:solidFill>
                          <a:srgbClr val="000000"/>
                        </a:solidFill>
                        <a:effectLst/>
                        <a:latin typeface="+mj-lt"/>
                        <a:ea typeface="Times New Roman"/>
                        <a:cs typeface="Times New Roman"/>
                      </a:endParaRPr>
                    </a:p>
                  </a:txBody>
                  <a:tcPr marL="68580" marR="68580" marT="0" marB="0"/>
                </a:tc>
              </a:tr>
              <a:tr h="667085">
                <a:tc>
                  <a:txBody>
                    <a:bodyPr/>
                    <a:lstStyle/>
                    <a:p>
                      <a:pPr marL="0" marR="0" algn="ctr">
                        <a:lnSpc>
                          <a:spcPct val="110000"/>
                        </a:lnSpc>
                        <a:spcBef>
                          <a:spcPts val="300"/>
                        </a:spcBef>
                        <a:spcAft>
                          <a:spcPts val="300"/>
                        </a:spcAft>
                        <a:tabLst>
                          <a:tab pos="360045" algn="l"/>
                        </a:tabLst>
                      </a:pPr>
                      <a:r>
                        <a:rPr lang="en-US" sz="2400">
                          <a:effectLst/>
                          <a:latin typeface="+mj-lt"/>
                        </a:rPr>
                        <a:t>4</a:t>
                      </a:r>
                      <a:endParaRPr lang="en-US" sz="2400">
                        <a:solidFill>
                          <a:srgbClr val="000000"/>
                        </a:solidFill>
                        <a:effectLst/>
                        <a:latin typeface="+mj-lt"/>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a:effectLst/>
                          <a:latin typeface="+mj-lt"/>
                        </a:rPr>
                        <a:t>8</a:t>
                      </a:r>
                      <a:endParaRPr lang="en-US" sz="2400">
                        <a:solidFill>
                          <a:srgbClr val="000000"/>
                        </a:solidFill>
                        <a:effectLst/>
                        <a:latin typeface="+mj-lt"/>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dirty="0">
                          <a:effectLst/>
                          <a:latin typeface="+mj-lt"/>
                        </a:rPr>
                        <a:t>4</a:t>
                      </a:r>
                      <a:endParaRPr lang="en-US" sz="2400" dirty="0">
                        <a:solidFill>
                          <a:srgbClr val="000000"/>
                        </a:solidFill>
                        <a:effectLst/>
                        <a:latin typeface="+mj-lt"/>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a:effectLst/>
                          <a:latin typeface="+mj-lt"/>
                        </a:rPr>
                        <a:t>12</a:t>
                      </a:r>
                      <a:endParaRPr lang="en-US" sz="2400">
                        <a:solidFill>
                          <a:srgbClr val="000000"/>
                        </a:solidFill>
                        <a:effectLst/>
                        <a:latin typeface="+mj-lt"/>
                        <a:ea typeface="Times New Roman"/>
                        <a:cs typeface="Times New Roman"/>
                      </a:endParaRPr>
                    </a:p>
                  </a:txBody>
                  <a:tcPr marL="68580" marR="68580" marT="0" marB="0"/>
                </a:tc>
              </a:tr>
              <a:tr h="667085">
                <a:tc>
                  <a:txBody>
                    <a:bodyPr/>
                    <a:lstStyle/>
                    <a:p>
                      <a:pPr marL="0" marR="0" algn="ctr">
                        <a:lnSpc>
                          <a:spcPct val="110000"/>
                        </a:lnSpc>
                        <a:spcBef>
                          <a:spcPts val="300"/>
                        </a:spcBef>
                        <a:spcAft>
                          <a:spcPts val="300"/>
                        </a:spcAft>
                        <a:tabLst>
                          <a:tab pos="360045" algn="l"/>
                        </a:tabLst>
                      </a:pPr>
                      <a:r>
                        <a:rPr lang="en-US" sz="2400">
                          <a:effectLst/>
                          <a:latin typeface="+mj-lt"/>
                        </a:rPr>
                        <a:t>2</a:t>
                      </a:r>
                      <a:endParaRPr lang="en-US" sz="2400">
                        <a:solidFill>
                          <a:srgbClr val="000000"/>
                        </a:solidFill>
                        <a:effectLst/>
                        <a:latin typeface="+mj-lt"/>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dirty="0">
                          <a:effectLst/>
                          <a:latin typeface="+mj-lt"/>
                        </a:rPr>
                        <a:t>10</a:t>
                      </a:r>
                      <a:endParaRPr lang="en-US" sz="2400" dirty="0">
                        <a:solidFill>
                          <a:srgbClr val="000000"/>
                        </a:solidFill>
                        <a:effectLst/>
                        <a:latin typeface="+mj-lt"/>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dirty="0">
                          <a:effectLst/>
                          <a:latin typeface="+mj-lt"/>
                        </a:rPr>
                        <a:t>5</a:t>
                      </a:r>
                      <a:endParaRPr lang="en-US" sz="2400" dirty="0">
                        <a:solidFill>
                          <a:srgbClr val="000000"/>
                        </a:solidFill>
                        <a:effectLst/>
                        <a:latin typeface="+mj-lt"/>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400" dirty="0">
                          <a:effectLst/>
                          <a:latin typeface="+mj-lt"/>
                        </a:rPr>
                        <a:t>15</a:t>
                      </a:r>
                      <a:endParaRPr lang="en-US" sz="2400" dirty="0">
                        <a:solidFill>
                          <a:srgbClr val="000000"/>
                        </a:solidFill>
                        <a:effectLst/>
                        <a:latin typeface="+mj-lt"/>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682557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8305800" cy="838200"/>
          </a:xfrm>
        </p:spPr>
        <p:txBody>
          <a:bodyPr>
            <a:noAutofit/>
          </a:bodyPr>
          <a:lstStyle/>
          <a:p>
            <a:r>
              <a:rPr lang="en-US" sz="3600" b="1" dirty="0" smtClean="0"/>
              <a:t>Derivation of Market Demand Curve</a:t>
            </a:r>
            <a:endParaRPr lang="en-US" b="1" dirty="0"/>
          </a:p>
        </p:txBody>
      </p:sp>
      <p:sp>
        <p:nvSpPr>
          <p:cNvPr id="3" name="Subtitle 2"/>
          <p:cNvSpPr>
            <a:spLocks noGrp="1"/>
          </p:cNvSpPr>
          <p:nvPr>
            <p:ph type="subTitle" idx="1"/>
          </p:nvPr>
        </p:nvSpPr>
        <p:spPr>
          <a:xfrm>
            <a:off x="295656" y="1143000"/>
            <a:ext cx="8153400" cy="5410200"/>
          </a:xfrm>
        </p:spPr>
        <p:txBody>
          <a:bodyPr>
            <a:noAutofit/>
          </a:bodyPr>
          <a:lstStyle/>
          <a:p>
            <a:pPr algn="just"/>
            <a:r>
              <a:rPr lang="en-US" sz="2400" b="1" dirty="0" smtClean="0">
                <a:solidFill>
                  <a:schemeClr val="tx1"/>
                </a:solidFill>
              </a:rPr>
              <a:t>MD curve is the horizontal or lateral summation of individual demand curve : MD= D</a:t>
            </a:r>
            <a:r>
              <a:rPr lang="en-US" sz="2400" b="1" baseline="-25000" dirty="0" smtClean="0">
                <a:solidFill>
                  <a:schemeClr val="tx1"/>
                </a:solidFill>
              </a:rPr>
              <a:t>A + </a:t>
            </a:r>
            <a:r>
              <a:rPr lang="en-US" sz="2400" b="1" dirty="0" smtClean="0">
                <a:solidFill>
                  <a:schemeClr val="tx1"/>
                </a:solidFill>
              </a:rPr>
              <a:t>D</a:t>
            </a:r>
            <a:r>
              <a:rPr lang="en-US" sz="2400" b="1" baseline="-25000" dirty="0" smtClean="0">
                <a:solidFill>
                  <a:schemeClr val="tx1"/>
                </a:solidFill>
              </a:rPr>
              <a:t>B</a:t>
            </a:r>
            <a:endParaRPr lang="en-US" sz="2400" b="1" baseline="-25000" dirty="0">
              <a:solidFill>
                <a:schemeClr val="tx1"/>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028826"/>
            <a:ext cx="8105775" cy="4829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73013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7772400" cy="838200"/>
          </a:xfrm>
        </p:spPr>
        <p:txBody>
          <a:bodyPr>
            <a:noAutofit/>
          </a:bodyPr>
          <a:lstStyle/>
          <a:p>
            <a:r>
              <a:rPr lang="en-US" sz="3600" b="1" dirty="0" smtClean="0"/>
              <a:t>Market Demand Curve</a:t>
            </a:r>
            <a:endParaRPr lang="en-US" b="1" dirty="0"/>
          </a:p>
        </p:txBody>
      </p:sp>
      <p:sp>
        <p:nvSpPr>
          <p:cNvPr id="3" name="Subtitle 2"/>
          <p:cNvSpPr>
            <a:spLocks noGrp="1"/>
          </p:cNvSpPr>
          <p:nvPr>
            <p:ph type="subTitle" idx="1"/>
          </p:nvPr>
        </p:nvSpPr>
        <p:spPr>
          <a:xfrm>
            <a:off x="295656" y="1143000"/>
            <a:ext cx="8153400" cy="5410200"/>
          </a:xfrm>
        </p:spPr>
        <p:txBody>
          <a:bodyPr>
            <a:noAutofit/>
          </a:bodyPr>
          <a:lstStyle/>
          <a:p>
            <a:pPr lvl="0" algn="just"/>
            <a:r>
              <a:rPr lang="en-US" sz="2000" dirty="0" smtClean="0">
                <a:solidFill>
                  <a:schemeClr val="tx1"/>
                </a:solidFill>
              </a:rPr>
              <a:t>Alternative Technique</a:t>
            </a:r>
            <a:endParaRPr lang="en-US" sz="2000" dirty="0">
              <a:solidFill>
                <a:schemeClr val="tx1"/>
              </a:solidFill>
            </a:endParaRPr>
          </a:p>
        </p:txBody>
      </p:sp>
      <p:cxnSp>
        <p:nvCxnSpPr>
          <p:cNvPr id="6" name="Straight Arrow Connector 5"/>
          <p:cNvCxnSpPr/>
          <p:nvPr/>
        </p:nvCxnSpPr>
        <p:spPr>
          <a:xfrm>
            <a:off x="859420" y="4545957"/>
            <a:ext cx="19812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838200" y="2488557"/>
            <a:ext cx="21220" cy="2057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14400" y="2862322"/>
            <a:ext cx="838200" cy="148107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3505200" y="2487592"/>
            <a:ext cx="21220" cy="2057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6248400" y="2487592"/>
            <a:ext cx="21220" cy="2057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526420" y="4520878"/>
            <a:ext cx="19812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269620" y="4544992"/>
            <a:ext cx="19812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553200" y="2971800"/>
            <a:ext cx="1610810" cy="118616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613712" y="2831456"/>
            <a:ext cx="1088020" cy="151194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847845" y="3587427"/>
            <a:ext cx="6510760" cy="386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391400" y="3564881"/>
            <a:ext cx="17121" cy="98011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333500" y="3591288"/>
            <a:ext cx="0" cy="95466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4157722" y="3591288"/>
            <a:ext cx="4823" cy="954669"/>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1666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8305800" cy="838200"/>
          </a:xfrm>
        </p:spPr>
        <p:txBody>
          <a:bodyPr>
            <a:noAutofit/>
          </a:bodyPr>
          <a:lstStyle/>
          <a:p>
            <a:r>
              <a:rPr lang="en-US" sz="3600" b="1" dirty="0" smtClean="0"/>
              <a:t>Movement along a Demand Curve</a:t>
            </a:r>
            <a:endParaRPr lang="en-US" b="1" dirty="0"/>
          </a:p>
        </p:txBody>
      </p:sp>
      <p:sp>
        <p:nvSpPr>
          <p:cNvPr id="3" name="Subtitle 2"/>
          <p:cNvSpPr>
            <a:spLocks noGrp="1"/>
          </p:cNvSpPr>
          <p:nvPr>
            <p:ph type="subTitle" idx="1"/>
          </p:nvPr>
        </p:nvSpPr>
        <p:spPr>
          <a:xfrm>
            <a:off x="295656" y="1143000"/>
            <a:ext cx="8153400" cy="5410200"/>
          </a:xfrm>
        </p:spPr>
        <p:txBody>
          <a:bodyPr>
            <a:noAutofit/>
          </a:bodyPr>
          <a:lstStyle/>
          <a:p>
            <a:pPr algn="just"/>
            <a:r>
              <a:rPr lang="en-US" sz="2800" dirty="0" smtClean="0">
                <a:solidFill>
                  <a:schemeClr val="tx1"/>
                </a:solidFill>
              </a:rPr>
              <a:t>A </a:t>
            </a:r>
            <a:r>
              <a:rPr lang="en-US" sz="2800" dirty="0">
                <a:solidFill>
                  <a:schemeClr val="tx1"/>
                </a:solidFill>
              </a:rPr>
              <a:t>movement along a demand curve indicates changes in the quantity demanded of a given commodity because of price changes, other factors remaining constant. When the quantity demanded changes only because of the changes in price, it is the case of expansion or contraction of demand. Expansion in demand means more demand at low price whereas contraction in demand means less demand at high price. Thus, expansion and contraction in demand shows the movement along a same demand curve as shown in </a:t>
            </a:r>
            <a:r>
              <a:rPr lang="en-US" sz="2800" dirty="0" smtClean="0">
                <a:solidFill>
                  <a:schemeClr val="tx1"/>
                </a:solidFill>
              </a:rPr>
              <a:t>Figure:</a:t>
            </a:r>
            <a:endParaRPr lang="en-US" sz="2800" dirty="0">
              <a:solidFill>
                <a:schemeClr val="tx1"/>
              </a:solidFill>
            </a:endParaRPr>
          </a:p>
          <a:p>
            <a:pPr algn="just"/>
            <a:endParaRPr lang="en-US" sz="2800" dirty="0">
              <a:solidFill>
                <a:schemeClr val="tx1"/>
              </a:solidFill>
            </a:endParaRPr>
          </a:p>
        </p:txBody>
      </p:sp>
    </p:spTree>
    <p:extLst>
      <p:ext uri="{BB962C8B-B14F-4D97-AF65-F5344CB8AC3E}">
        <p14:creationId xmlns:p14="http://schemas.microsoft.com/office/powerpoint/2010/main" val="35085897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8305800" cy="838200"/>
          </a:xfrm>
        </p:spPr>
        <p:txBody>
          <a:bodyPr>
            <a:noAutofit/>
          </a:bodyPr>
          <a:lstStyle/>
          <a:p>
            <a:r>
              <a:rPr lang="en-US" sz="3600" b="1" dirty="0" smtClean="0"/>
              <a:t>Movement along a Demand Curve</a:t>
            </a:r>
            <a:endParaRPr lang="en-US" b="1" dirty="0"/>
          </a:p>
        </p:txBody>
      </p:sp>
      <p:sp>
        <p:nvSpPr>
          <p:cNvPr id="3" name="Subtitle 2"/>
          <p:cNvSpPr>
            <a:spLocks noGrp="1"/>
          </p:cNvSpPr>
          <p:nvPr>
            <p:ph type="subTitle" idx="1"/>
          </p:nvPr>
        </p:nvSpPr>
        <p:spPr>
          <a:xfrm>
            <a:off x="295656" y="1143000"/>
            <a:ext cx="8153400" cy="5410200"/>
          </a:xfrm>
        </p:spPr>
        <p:txBody>
          <a:bodyPr>
            <a:noAutofit/>
          </a:bodyPr>
          <a:lstStyle/>
          <a:p>
            <a:pPr algn="just"/>
            <a:r>
              <a:rPr lang="en-US" sz="2400" b="1" dirty="0" err="1" smtClean="0">
                <a:solidFill>
                  <a:schemeClr val="tx1"/>
                </a:solidFill>
              </a:rPr>
              <a:t>Qdx</a:t>
            </a:r>
            <a:r>
              <a:rPr lang="en-US" sz="2400" b="1" dirty="0" smtClean="0">
                <a:solidFill>
                  <a:schemeClr val="tx1"/>
                </a:solidFill>
              </a:rPr>
              <a:t>= f(</a:t>
            </a:r>
            <a:r>
              <a:rPr lang="en-US" sz="2400" b="1" dirty="0" err="1" smtClean="0">
                <a:solidFill>
                  <a:schemeClr val="tx1"/>
                </a:solidFill>
              </a:rPr>
              <a:t>Px</a:t>
            </a:r>
            <a:r>
              <a:rPr lang="en-US" sz="2400" b="1" dirty="0" smtClean="0">
                <a:solidFill>
                  <a:schemeClr val="tx1"/>
                </a:solidFill>
              </a:rPr>
              <a:t>, </a:t>
            </a:r>
            <a:r>
              <a:rPr lang="en-US" sz="2400" b="1" dirty="0" smtClean="0">
                <a:solidFill>
                  <a:srgbClr val="FF0000"/>
                </a:solidFill>
              </a:rPr>
              <a:t>Po, </a:t>
            </a:r>
            <a:r>
              <a:rPr lang="en-US" sz="2400" b="1" dirty="0" err="1" smtClean="0">
                <a:solidFill>
                  <a:srgbClr val="FF0000"/>
                </a:solidFill>
              </a:rPr>
              <a:t>Yc</a:t>
            </a:r>
            <a:r>
              <a:rPr lang="en-US" sz="2400" b="1" dirty="0" smtClean="0">
                <a:solidFill>
                  <a:srgbClr val="FF0000"/>
                </a:solidFill>
              </a:rPr>
              <a:t>, t, D, </a:t>
            </a:r>
            <a:r>
              <a:rPr lang="en-US" sz="2400" b="1" dirty="0" err="1" smtClean="0">
                <a:solidFill>
                  <a:srgbClr val="FF0000"/>
                </a:solidFill>
              </a:rPr>
              <a:t>Pe</a:t>
            </a:r>
            <a:r>
              <a:rPr lang="en-US" sz="2400" b="1" dirty="0" smtClean="0">
                <a:solidFill>
                  <a:srgbClr val="FF0000"/>
                </a:solidFill>
              </a:rPr>
              <a:t>, A, W</a:t>
            </a:r>
            <a:r>
              <a:rPr lang="en-US" sz="2400" b="1" dirty="0" smtClean="0">
                <a:solidFill>
                  <a:schemeClr val="tx1"/>
                </a:solidFill>
              </a:rPr>
              <a:t>………)…demand function</a:t>
            </a:r>
            <a:endParaRPr lang="en-US" sz="2400" b="1" dirty="0">
              <a:solidFill>
                <a:schemeClr val="tx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8086725" cy="554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4724400" y="4038150"/>
            <a:ext cx="381000" cy="381000"/>
          </a:xfrm>
          <a:prstGeom prst="straightConnector1">
            <a:avLst/>
          </a:prstGeom>
          <a:ln w="25400" cmpd="sng">
            <a:solidFill>
              <a:schemeClr val="tx1"/>
            </a:solidFill>
            <a:tailEnd type="arrow"/>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895600" y="4228650"/>
            <a:ext cx="0" cy="342900"/>
          </a:xfrm>
          <a:prstGeom prst="straightConnector1">
            <a:avLst/>
          </a:prstGeom>
          <a:ln w="25400" cmpd="sng">
            <a:solidFill>
              <a:schemeClr val="tx1"/>
            </a:solidFill>
            <a:tailEnd type="arrow"/>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4114800" y="3429000"/>
            <a:ext cx="309562" cy="304800"/>
          </a:xfrm>
          <a:prstGeom prst="straightConnector1">
            <a:avLst/>
          </a:prstGeom>
          <a:ln w="25400" cmpd="sng">
            <a:solidFill>
              <a:schemeClr val="tx1"/>
            </a:solidFill>
            <a:tailEnd type="arrow"/>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05400" y="3779520"/>
            <a:ext cx="2362200" cy="338554"/>
          </a:xfrm>
          <a:prstGeom prst="rect">
            <a:avLst/>
          </a:prstGeom>
          <a:noFill/>
        </p:spPr>
        <p:txBody>
          <a:bodyPr wrap="square" rtlCol="0">
            <a:spAutoFit/>
          </a:bodyPr>
          <a:lstStyle/>
          <a:p>
            <a:r>
              <a:rPr lang="en-US" sz="1600" b="1" dirty="0" smtClean="0"/>
              <a:t>Downward movement </a:t>
            </a:r>
            <a:endParaRPr lang="en-US" sz="1600" b="1" dirty="0"/>
          </a:p>
        </p:txBody>
      </p:sp>
      <p:sp>
        <p:nvSpPr>
          <p:cNvPr id="15" name="TextBox 14"/>
          <p:cNvSpPr txBox="1"/>
          <p:nvPr/>
        </p:nvSpPr>
        <p:spPr>
          <a:xfrm>
            <a:off x="4388802" y="3290500"/>
            <a:ext cx="2392998" cy="338554"/>
          </a:xfrm>
          <a:prstGeom prst="rect">
            <a:avLst/>
          </a:prstGeom>
          <a:noFill/>
        </p:spPr>
        <p:txBody>
          <a:bodyPr wrap="square" rtlCol="0">
            <a:spAutoFit/>
          </a:bodyPr>
          <a:lstStyle/>
          <a:p>
            <a:r>
              <a:rPr lang="en-US" sz="1600" b="1" dirty="0" smtClean="0"/>
              <a:t>Upward movement </a:t>
            </a:r>
            <a:endParaRPr lang="en-US" sz="1600" b="1" dirty="0"/>
          </a:p>
        </p:txBody>
      </p:sp>
      <p:cxnSp>
        <p:nvCxnSpPr>
          <p:cNvPr id="16" name="Straight Arrow Connector 15"/>
          <p:cNvCxnSpPr/>
          <p:nvPr/>
        </p:nvCxnSpPr>
        <p:spPr>
          <a:xfrm>
            <a:off x="9067800" y="2438400"/>
            <a:ext cx="0" cy="1066800"/>
          </a:xfrm>
          <a:prstGeom prst="straightConnector1">
            <a:avLst/>
          </a:prstGeom>
          <a:ln w="25400" cmpd="sng">
            <a:solidFill>
              <a:schemeClr val="tx1"/>
            </a:solidFill>
            <a:tailEnd type="arrow"/>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895600" y="3530600"/>
            <a:ext cx="0" cy="291197"/>
          </a:xfrm>
          <a:prstGeom prst="straightConnector1">
            <a:avLst/>
          </a:prstGeom>
          <a:ln w="25400" cmpd="sng">
            <a:solidFill>
              <a:schemeClr val="tx1"/>
            </a:solidFill>
            <a:tailEnd type="arrow"/>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1792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7772400" cy="838200"/>
          </a:xfrm>
        </p:spPr>
        <p:txBody>
          <a:bodyPr>
            <a:noAutofit/>
          </a:bodyPr>
          <a:lstStyle/>
          <a:p>
            <a:r>
              <a:rPr lang="en-US" sz="3600" b="1" dirty="0" smtClean="0"/>
              <a:t>Theory of Demand</a:t>
            </a:r>
            <a:endParaRPr lang="en-US" b="1" dirty="0"/>
          </a:p>
        </p:txBody>
      </p:sp>
      <p:sp>
        <p:nvSpPr>
          <p:cNvPr id="3" name="Subtitle 2"/>
          <p:cNvSpPr>
            <a:spLocks noGrp="1"/>
          </p:cNvSpPr>
          <p:nvPr>
            <p:ph type="subTitle" idx="1"/>
          </p:nvPr>
        </p:nvSpPr>
        <p:spPr>
          <a:xfrm>
            <a:off x="304800" y="1219200"/>
            <a:ext cx="8153400" cy="5343144"/>
          </a:xfrm>
        </p:spPr>
        <p:txBody>
          <a:bodyPr>
            <a:noAutofit/>
          </a:bodyPr>
          <a:lstStyle/>
          <a:p>
            <a:pPr algn="just"/>
            <a:r>
              <a:rPr lang="en-US" sz="2400" b="1" dirty="0" smtClean="0">
                <a:solidFill>
                  <a:schemeClr val="tx1"/>
                </a:solidFill>
              </a:rPr>
              <a:t>What is demand?</a:t>
            </a:r>
          </a:p>
          <a:p>
            <a:pPr algn="just"/>
            <a:r>
              <a:rPr lang="en-US" sz="2400" b="1" dirty="0" smtClean="0">
                <a:solidFill>
                  <a:schemeClr val="tx1"/>
                </a:solidFill>
              </a:rPr>
              <a:t>Desire/wants</a:t>
            </a:r>
          </a:p>
          <a:p>
            <a:pPr algn="just"/>
            <a:r>
              <a:rPr lang="en-US" sz="2400" b="1" dirty="0" smtClean="0">
                <a:solidFill>
                  <a:schemeClr val="tx1"/>
                </a:solidFill>
              </a:rPr>
              <a:t>Effective desires/wants-demand</a:t>
            </a:r>
          </a:p>
          <a:p>
            <a:pPr algn="just"/>
            <a:r>
              <a:rPr lang="en-US" sz="2400" b="1" dirty="0" smtClean="0">
                <a:solidFill>
                  <a:schemeClr val="tx1"/>
                </a:solidFill>
              </a:rPr>
              <a:t>Desire backed by ability to pay and willingness to pay.</a:t>
            </a:r>
          </a:p>
          <a:p>
            <a:pPr algn="just"/>
            <a:r>
              <a:rPr lang="en-US" sz="2400" b="1" dirty="0" smtClean="0">
                <a:solidFill>
                  <a:schemeClr val="tx1"/>
                </a:solidFill>
              </a:rPr>
              <a:t>A person(poor): desire to ride a car</a:t>
            </a:r>
          </a:p>
          <a:p>
            <a:pPr algn="just"/>
            <a:r>
              <a:rPr lang="en-US" sz="2400" b="1" dirty="0">
                <a:solidFill>
                  <a:schemeClr val="tx1"/>
                </a:solidFill>
              </a:rPr>
              <a:t>A </a:t>
            </a:r>
            <a:r>
              <a:rPr lang="en-US" sz="2400" b="1" dirty="0" smtClean="0">
                <a:solidFill>
                  <a:schemeClr val="tx1"/>
                </a:solidFill>
              </a:rPr>
              <a:t>person(rich): </a:t>
            </a:r>
            <a:r>
              <a:rPr lang="en-US" sz="2400" b="1" dirty="0">
                <a:solidFill>
                  <a:schemeClr val="tx1"/>
                </a:solidFill>
              </a:rPr>
              <a:t>desire to ride a </a:t>
            </a:r>
            <a:r>
              <a:rPr lang="en-US" sz="2400" b="1" dirty="0" smtClean="0">
                <a:solidFill>
                  <a:schemeClr val="tx1"/>
                </a:solidFill>
              </a:rPr>
              <a:t>car but not readiness to pay</a:t>
            </a:r>
          </a:p>
          <a:p>
            <a:pPr algn="just"/>
            <a:r>
              <a:rPr lang="en-US" sz="2400" b="1" dirty="0" smtClean="0">
                <a:solidFill>
                  <a:schemeClr val="tx1"/>
                </a:solidFill>
              </a:rPr>
              <a:t>Demand always express in terms of certain price and condition.</a:t>
            </a:r>
            <a:endParaRPr lang="en-US" sz="2400" dirty="0">
              <a:solidFill>
                <a:schemeClr val="tx1"/>
              </a:solidFill>
            </a:endParaRPr>
          </a:p>
          <a:p>
            <a:pPr algn="just"/>
            <a:endParaRPr lang="en-US" sz="2400" dirty="0">
              <a:solidFill>
                <a:schemeClr val="tx1"/>
              </a:solidFill>
            </a:endParaRPr>
          </a:p>
          <a:p>
            <a:pPr algn="just"/>
            <a:endParaRPr lang="en-US" sz="3600" dirty="0">
              <a:solidFill>
                <a:schemeClr val="tx1"/>
              </a:solidFill>
            </a:endParaRPr>
          </a:p>
        </p:txBody>
      </p:sp>
    </p:spTree>
    <p:extLst>
      <p:ext uri="{BB962C8B-B14F-4D97-AF65-F5344CB8AC3E}">
        <p14:creationId xmlns:p14="http://schemas.microsoft.com/office/powerpoint/2010/main" val="7017537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8305800" cy="838200"/>
          </a:xfrm>
        </p:spPr>
        <p:txBody>
          <a:bodyPr>
            <a:noAutofit/>
          </a:bodyPr>
          <a:lstStyle/>
          <a:p>
            <a:r>
              <a:rPr lang="en-US" sz="3600" b="1" dirty="0" smtClean="0"/>
              <a:t>Shift in Demand Curve</a:t>
            </a:r>
            <a:endParaRPr lang="en-US" b="1" dirty="0"/>
          </a:p>
        </p:txBody>
      </p:sp>
      <p:sp>
        <p:nvSpPr>
          <p:cNvPr id="3" name="Subtitle 2"/>
          <p:cNvSpPr>
            <a:spLocks noGrp="1"/>
          </p:cNvSpPr>
          <p:nvPr>
            <p:ph type="subTitle" idx="1"/>
          </p:nvPr>
        </p:nvSpPr>
        <p:spPr>
          <a:xfrm>
            <a:off x="295656" y="1143000"/>
            <a:ext cx="8153400" cy="5410200"/>
          </a:xfrm>
        </p:spPr>
        <p:txBody>
          <a:bodyPr>
            <a:noAutofit/>
          </a:bodyPr>
          <a:lstStyle/>
          <a:p>
            <a:pPr algn="just"/>
            <a:r>
              <a:rPr lang="en-US" sz="2800" dirty="0">
                <a:solidFill>
                  <a:schemeClr val="tx1"/>
                </a:solidFill>
              </a:rPr>
              <a:t>A shift in the demand curve indicates that there is a change in demand at each possible price because one or more other factors, such as incomes, tastes or the price of some other goods, have changed. This is referred to as a change in demand as opposed to a change in quantity demanded. Change in quantity demanded refers a movement along a given demand curve for a commodity as a result of a change in its price while change in demand refers a shift in the entire demand curve of a commodity resulting from a change in other factors keeping price constant.</a:t>
            </a:r>
          </a:p>
          <a:p>
            <a:pPr algn="just"/>
            <a:endParaRPr lang="en-US" sz="2800" dirty="0">
              <a:solidFill>
                <a:schemeClr val="tx1"/>
              </a:solidFill>
            </a:endParaRPr>
          </a:p>
        </p:txBody>
      </p:sp>
    </p:spTree>
    <p:extLst>
      <p:ext uri="{BB962C8B-B14F-4D97-AF65-F5344CB8AC3E}">
        <p14:creationId xmlns:p14="http://schemas.microsoft.com/office/powerpoint/2010/main" val="23824501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8305800" cy="838200"/>
          </a:xfrm>
        </p:spPr>
        <p:txBody>
          <a:bodyPr>
            <a:noAutofit/>
          </a:bodyPr>
          <a:lstStyle/>
          <a:p>
            <a:r>
              <a:rPr lang="en-US" sz="3600" b="1" dirty="0" smtClean="0"/>
              <a:t>Shift in Demand Curve</a:t>
            </a:r>
            <a:endParaRPr lang="en-US" b="1" dirty="0"/>
          </a:p>
        </p:txBody>
      </p:sp>
      <p:sp>
        <p:nvSpPr>
          <p:cNvPr id="3" name="Subtitle 2"/>
          <p:cNvSpPr>
            <a:spLocks noGrp="1"/>
          </p:cNvSpPr>
          <p:nvPr>
            <p:ph type="subTitle" idx="1"/>
          </p:nvPr>
        </p:nvSpPr>
        <p:spPr>
          <a:xfrm>
            <a:off x="295656" y="1143000"/>
            <a:ext cx="8153400" cy="5410200"/>
          </a:xfrm>
        </p:spPr>
        <p:txBody>
          <a:bodyPr>
            <a:noAutofit/>
          </a:bodyPr>
          <a:lstStyle/>
          <a:p>
            <a:pPr algn="just"/>
            <a:r>
              <a:rPr lang="en-US" sz="2400" b="1" dirty="0" err="1">
                <a:solidFill>
                  <a:schemeClr val="tx1"/>
                </a:solidFill>
              </a:rPr>
              <a:t>Qdx</a:t>
            </a:r>
            <a:r>
              <a:rPr lang="en-US" sz="2400" b="1" dirty="0">
                <a:solidFill>
                  <a:schemeClr val="tx1"/>
                </a:solidFill>
              </a:rPr>
              <a:t>= f(</a:t>
            </a:r>
            <a:r>
              <a:rPr lang="en-US" sz="2400" b="1" dirty="0" err="1">
                <a:solidFill>
                  <a:srgbClr val="C00000"/>
                </a:solidFill>
              </a:rPr>
              <a:t>Px</a:t>
            </a:r>
            <a:r>
              <a:rPr lang="en-US" sz="2400" b="1" dirty="0">
                <a:solidFill>
                  <a:schemeClr val="tx1"/>
                </a:solidFill>
              </a:rPr>
              <a:t>, Po, </a:t>
            </a:r>
            <a:r>
              <a:rPr lang="en-US" sz="2400" b="1" dirty="0" err="1">
                <a:solidFill>
                  <a:schemeClr val="tx1"/>
                </a:solidFill>
              </a:rPr>
              <a:t>Yc</a:t>
            </a:r>
            <a:r>
              <a:rPr lang="en-US" sz="2400" b="1" dirty="0">
                <a:solidFill>
                  <a:schemeClr val="tx1"/>
                </a:solidFill>
              </a:rPr>
              <a:t>, t, D, </a:t>
            </a:r>
            <a:r>
              <a:rPr lang="en-US" sz="2400" b="1" dirty="0" err="1">
                <a:solidFill>
                  <a:schemeClr val="tx1"/>
                </a:solidFill>
              </a:rPr>
              <a:t>Pe</a:t>
            </a:r>
            <a:r>
              <a:rPr lang="en-US" sz="2400" b="1" dirty="0">
                <a:solidFill>
                  <a:schemeClr val="tx1"/>
                </a:solidFill>
              </a:rPr>
              <a:t>, A, W………)…demand function</a:t>
            </a:r>
          </a:p>
          <a:p>
            <a:pPr algn="just"/>
            <a:endParaRPr lang="en-US" sz="2400" dirty="0">
              <a:solidFill>
                <a:schemeClr val="tx1"/>
              </a:solidFill>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05000"/>
            <a:ext cx="8096250"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V="1">
            <a:off x="5943600" y="2112377"/>
            <a:ext cx="0" cy="228600"/>
          </a:xfrm>
          <a:prstGeom prst="straightConnector1">
            <a:avLst/>
          </a:prstGeom>
          <a:ln w="25400" cmpd="sng">
            <a:solidFill>
              <a:schemeClr val="tx1"/>
            </a:solidFill>
            <a:tailEnd type="arrow"/>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419600" y="2057401"/>
            <a:ext cx="3200400" cy="584775"/>
          </a:xfrm>
          <a:prstGeom prst="rect">
            <a:avLst/>
          </a:prstGeom>
          <a:noFill/>
        </p:spPr>
        <p:txBody>
          <a:bodyPr wrap="square" rtlCol="0">
            <a:spAutoFit/>
          </a:bodyPr>
          <a:lstStyle/>
          <a:p>
            <a:r>
              <a:rPr lang="en-US" sz="1600" b="1" dirty="0" smtClean="0"/>
              <a:t>If </a:t>
            </a:r>
            <a:r>
              <a:rPr lang="en-US" sz="1600" b="1" dirty="0" err="1" smtClean="0"/>
              <a:t>Yc</a:t>
            </a:r>
            <a:r>
              <a:rPr lang="en-US" sz="1600" b="1" dirty="0" smtClean="0"/>
              <a:t>	</a:t>
            </a:r>
            <a:r>
              <a:rPr lang="en-US" sz="1600" b="1" dirty="0" err="1" smtClean="0"/>
              <a:t>Qdx</a:t>
            </a:r>
            <a:r>
              <a:rPr lang="en-US" sz="1600" b="1" dirty="0" smtClean="0"/>
              <a:t>	rightward</a:t>
            </a:r>
          </a:p>
          <a:p>
            <a:r>
              <a:rPr lang="en-US" sz="1600" b="1" dirty="0" smtClean="0"/>
              <a:t>If </a:t>
            </a:r>
            <a:r>
              <a:rPr lang="en-US" sz="1600" b="1" dirty="0" err="1"/>
              <a:t>Yc</a:t>
            </a:r>
            <a:r>
              <a:rPr lang="en-US" sz="1600" b="1" dirty="0"/>
              <a:t>	</a:t>
            </a:r>
            <a:r>
              <a:rPr lang="en-US" sz="1600" b="1" dirty="0" err="1"/>
              <a:t>Qdx</a:t>
            </a:r>
            <a:r>
              <a:rPr lang="en-US" sz="1600" b="1" dirty="0"/>
              <a:t>	</a:t>
            </a:r>
            <a:r>
              <a:rPr lang="en-US" sz="1600" b="1" dirty="0" smtClean="0"/>
              <a:t>leftward	</a:t>
            </a:r>
            <a:endParaRPr lang="en-US" sz="1600" b="1" dirty="0"/>
          </a:p>
        </p:txBody>
      </p:sp>
      <p:cxnSp>
        <p:nvCxnSpPr>
          <p:cNvPr id="7" name="Straight Arrow Connector 6"/>
          <p:cNvCxnSpPr/>
          <p:nvPr/>
        </p:nvCxnSpPr>
        <p:spPr>
          <a:xfrm flipV="1">
            <a:off x="5105400" y="4030980"/>
            <a:ext cx="381000" cy="160020"/>
          </a:xfrm>
          <a:prstGeom prst="straightConnector1">
            <a:avLst/>
          </a:prstGeom>
          <a:ln w="25400" cmpd="sng">
            <a:solidFill>
              <a:schemeClr val="tx1"/>
            </a:solidFill>
            <a:tailEnd type="arrow"/>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9372600" y="2743200"/>
            <a:ext cx="0" cy="1066800"/>
          </a:xfrm>
          <a:prstGeom prst="straightConnector1">
            <a:avLst/>
          </a:prstGeom>
          <a:ln w="25400" cmpd="sng">
            <a:solidFill>
              <a:schemeClr val="tx1"/>
            </a:solidFill>
            <a:tailEnd type="arrow"/>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029200" y="2036177"/>
            <a:ext cx="0" cy="304800"/>
          </a:xfrm>
          <a:prstGeom prst="straightConnector1">
            <a:avLst/>
          </a:prstGeom>
          <a:ln w="25400" cmpd="sng">
            <a:solidFill>
              <a:schemeClr val="tx1"/>
            </a:solidFill>
            <a:tailEnd type="arrow"/>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372600" y="3352800"/>
            <a:ext cx="0" cy="457200"/>
          </a:xfrm>
          <a:prstGeom prst="straightConnector1">
            <a:avLst/>
          </a:prstGeom>
          <a:ln w="25400" cmpd="sng">
            <a:solidFill>
              <a:schemeClr val="tx1"/>
            </a:solidFill>
            <a:tailEnd type="arrow"/>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006340" y="2413576"/>
            <a:ext cx="11430" cy="228600"/>
          </a:xfrm>
          <a:prstGeom prst="straightConnector1">
            <a:avLst/>
          </a:prstGeom>
          <a:ln w="25400" cmpd="sng">
            <a:solidFill>
              <a:schemeClr val="tx1"/>
            </a:solidFill>
            <a:tailEnd type="arrow"/>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916930" y="2451676"/>
            <a:ext cx="11430" cy="228600"/>
          </a:xfrm>
          <a:prstGeom prst="straightConnector1">
            <a:avLst/>
          </a:prstGeom>
          <a:ln w="25400" cmpd="sng">
            <a:solidFill>
              <a:schemeClr val="tx1"/>
            </a:solidFill>
            <a:tailEnd type="arrow"/>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954780" y="2317316"/>
            <a:ext cx="499110" cy="338554"/>
          </a:xfrm>
          <a:prstGeom prst="rect">
            <a:avLst/>
          </a:prstGeom>
          <a:noFill/>
        </p:spPr>
        <p:txBody>
          <a:bodyPr wrap="square" rtlCol="0">
            <a:spAutoFit/>
          </a:bodyPr>
          <a:lstStyle/>
          <a:p>
            <a:r>
              <a:rPr lang="en-US" sz="1600" b="1" dirty="0" smtClean="0"/>
              <a:t>Y2</a:t>
            </a:r>
            <a:endParaRPr lang="en-US" sz="1600" b="1" dirty="0"/>
          </a:p>
        </p:txBody>
      </p:sp>
      <p:sp>
        <p:nvSpPr>
          <p:cNvPr id="19" name="TextBox 18"/>
          <p:cNvSpPr txBox="1"/>
          <p:nvPr/>
        </p:nvSpPr>
        <p:spPr>
          <a:xfrm>
            <a:off x="3505200" y="2565976"/>
            <a:ext cx="499110" cy="338554"/>
          </a:xfrm>
          <a:prstGeom prst="rect">
            <a:avLst/>
          </a:prstGeom>
          <a:noFill/>
        </p:spPr>
        <p:txBody>
          <a:bodyPr wrap="square" rtlCol="0">
            <a:spAutoFit/>
          </a:bodyPr>
          <a:lstStyle/>
          <a:p>
            <a:r>
              <a:rPr lang="en-US" sz="1600" b="1" dirty="0" smtClean="0"/>
              <a:t>Y0</a:t>
            </a:r>
            <a:endParaRPr lang="en-US" sz="1600" b="1" dirty="0"/>
          </a:p>
        </p:txBody>
      </p:sp>
      <p:sp>
        <p:nvSpPr>
          <p:cNvPr id="20" name="TextBox 19"/>
          <p:cNvSpPr txBox="1"/>
          <p:nvPr/>
        </p:nvSpPr>
        <p:spPr>
          <a:xfrm>
            <a:off x="2990850" y="2619316"/>
            <a:ext cx="499110" cy="338554"/>
          </a:xfrm>
          <a:prstGeom prst="rect">
            <a:avLst/>
          </a:prstGeom>
          <a:noFill/>
        </p:spPr>
        <p:txBody>
          <a:bodyPr wrap="square" rtlCol="0">
            <a:spAutoFit/>
          </a:bodyPr>
          <a:lstStyle/>
          <a:p>
            <a:r>
              <a:rPr lang="en-US" sz="1600" b="1" dirty="0" smtClean="0"/>
              <a:t>Y1</a:t>
            </a:r>
            <a:endParaRPr lang="en-US" sz="1600" b="1" dirty="0"/>
          </a:p>
        </p:txBody>
      </p:sp>
      <p:cxnSp>
        <p:nvCxnSpPr>
          <p:cNvPr id="21" name="Straight Arrow Connector 20"/>
          <p:cNvCxnSpPr/>
          <p:nvPr/>
        </p:nvCxnSpPr>
        <p:spPr>
          <a:xfrm>
            <a:off x="9525000" y="3505200"/>
            <a:ext cx="0" cy="457200"/>
          </a:xfrm>
          <a:prstGeom prst="straightConnector1">
            <a:avLst/>
          </a:prstGeom>
          <a:ln w="25400" cmpd="sng">
            <a:solidFill>
              <a:schemeClr val="tx1"/>
            </a:solidFill>
            <a:tailEnd type="arrow"/>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337560" y="2904530"/>
            <a:ext cx="304800" cy="160020"/>
          </a:xfrm>
          <a:prstGeom prst="straightConnector1">
            <a:avLst/>
          </a:prstGeom>
          <a:ln w="25400" cmpd="sng">
            <a:solidFill>
              <a:schemeClr val="tx1"/>
            </a:solidFill>
            <a:tailEnd type="arrow"/>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764280" y="2708583"/>
            <a:ext cx="381000" cy="160020"/>
          </a:xfrm>
          <a:prstGeom prst="straightConnector1">
            <a:avLst/>
          </a:prstGeom>
          <a:ln w="25400" cmpd="sng">
            <a:solidFill>
              <a:schemeClr val="tx1"/>
            </a:solidFill>
            <a:tailEnd type="arrow"/>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4648200" y="4183380"/>
            <a:ext cx="304800" cy="160020"/>
          </a:xfrm>
          <a:prstGeom prst="straightConnector1">
            <a:avLst/>
          </a:prstGeom>
          <a:ln w="25400" cmpd="sng">
            <a:solidFill>
              <a:schemeClr val="tx1"/>
            </a:solidFill>
            <a:tailEnd type="arrow"/>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38390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8305800" cy="838200"/>
          </a:xfrm>
        </p:spPr>
        <p:txBody>
          <a:bodyPr>
            <a:noAutofit/>
          </a:bodyPr>
          <a:lstStyle/>
          <a:p>
            <a:r>
              <a:rPr lang="en-US" sz="3200" b="1" dirty="0" smtClean="0"/>
              <a:t>Causes of Shift </a:t>
            </a:r>
            <a:r>
              <a:rPr lang="en-US" sz="3200" b="1" dirty="0"/>
              <a:t>in Demand Curve</a:t>
            </a:r>
          </a:p>
        </p:txBody>
      </p:sp>
      <p:sp>
        <p:nvSpPr>
          <p:cNvPr id="3" name="Subtitle 2"/>
          <p:cNvSpPr>
            <a:spLocks noGrp="1"/>
          </p:cNvSpPr>
          <p:nvPr>
            <p:ph type="subTitle" idx="1"/>
          </p:nvPr>
        </p:nvSpPr>
        <p:spPr>
          <a:xfrm>
            <a:off x="295656" y="1143000"/>
            <a:ext cx="8153400" cy="5410200"/>
          </a:xfrm>
        </p:spPr>
        <p:txBody>
          <a:bodyPr>
            <a:noAutofit/>
          </a:bodyPr>
          <a:lstStyle/>
          <a:p>
            <a:pPr algn="just"/>
            <a:r>
              <a:rPr lang="en-US" sz="2400" b="1" dirty="0" err="1" smtClean="0">
                <a:solidFill>
                  <a:schemeClr val="tx1"/>
                </a:solidFill>
              </a:rPr>
              <a:t>Q</a:t>
            </a:r>
            <a:r>
              <a:rPr lang="en-US" sz="2400" b="1" baseline="30000" dirty="0" err="1" smtClean="0">
                <a:solidFill>
                  <a:schemeClr val="tx1"/>
                </a:solidFill>
              </a:rPr>
              <a:t>d</a:t>
            </a:r>
            <a:r>
              <a:rPr lang="en-US" sz="2400" b="1" baseline="-25000" dirty="0" err="1" smtClean="0">
                <a:solidFill>
                  <a:schemeClr val="tx1"/>
                </a:solidFill>
              </a:rPr>
              <a:t>x</a:t>
            </a:r>
            <a:r>
              <a:rPr lang="en-US" sz="2400" b="1" dirty="0" smtClean="0">
                <a:solidFill>
                  <a:schemeClr val="tx1"/>
                </a:solidFill>
              </a:rPr>
              <a:t> </a:t>
            </a:r>
            <a:r>
              <a:rPr lang="en-US" sz="2400" b="1" dirty="0">
                <a:solidFill>
                  <a:schemeClr val="tx1"/>
                </a:solidFill>
              </a:rPr>
              <a:t>= f (</a:t>
            </a:r>
            <a:r>
              <a:rPr lang="en-US" sz="2400" b="1" dirty="0" err="1">
                <a:solidFill>
                  <a:schemeClr val="tx1"/>
                </a:solidFill>
              </a:rPr>
              <a:t>P</a:t>
            </a:r>
            <a:r>
              <a:rPr lang="en-US" sz="2400" b="1" baseline="-25000" dirty="0" err="1">
                <a:solidFill>
                  <a:schemeClr val="tx1"/>
                </a:solidFill>
              </a:rPr>
              <a:t>x</a:t>
            </a:r>
            <a:r>
              <a:rPr lang="en-US" sz="2400" b="1" dirty="0">
                <a:solidFill>
                  <a:schemeClr val="tx1"/>
                </a:solidFill>
              </a:rPr>
              <a:t>, P</a:t>
            </a:r>
            <a:r>
              <a:rPr lang="en-US" sz="2400" b="1" baseline="-25000" dirty="0">
                <a:solidFill>
                  <a:schemeClr val="tx1"/>
                </a:solidFill>
              </a:rPr>
              <a:t>0</a:t>
            </a:r>
            <a:r>
              <a:rPr lang="en-US" sz="2400" b="1" dirty="0">
                <a:solidFill>
                  <a:schemeClr val="tx1"/>
                </a:solidFill>
              </a:rPr>
              <a:t>, </a:t>
            </a:r>
            <a:r>
              <a:rPr lang="en-US" sz="2400" b="1" dirty="0" err="1">
                <a:solidFill>
                  <a:schemeClr val="tx1"/>
                </a:solidFill>
              </a:rPr>
              <a:t>Y</a:t>
            </a:r>
            <a:r>
              <a:rPr lang="en-US" sz="2400" b="1" baseline="-25000" dirty="0" err="1">
                <a:solidFill>
                  <a:schemeClr val="tx1"/>
                </a:solidFill>
              </a:rPr>
              <a:t>c</a:t>
            </a:r>
            <a:r>
              <a:rPr lang="en-US" sz="2400" b="1" dirty="0">
                <a:solidFill>
                  <a:schemeClr val="tx1"/>
                </a:solidFill>
              </a:rPr>
              <a:t>, t, </a:t>
            </a:r>
            <a:r>
              <a:rPr lang="en-US" sz="2400" b="1" dirty="0" err="1">
                <a:solidFill>
                  <a:schemeClr val="tx1"/>
                </a:solidFill>
              </a:rPr>
              <a:t>Yd</a:t>
            </a:r>
            <a:r>
              <a:rPr lang="en-US" sz="2400" b="1" dirty="0">
                <a:solidFill>
                  <a:schemeClr val="tx1"/>
                </a:solidFill>
              </a:rPr>
              <a:t>, D, P</a:t>
            </a:r>
            <a:r>
              <a:rPr lang="en-US" sz="2400" b="1" baseline="-25000" dirty="0">
                <a:solidFill>
                  <a:schemeClr val="tx1"/>
                </a:solidFill>
              </a:rPr>
              <a:t>c</a:t>
            </a:r>
            <a:r>
              <a:rPr lang="en-US" sz="2400" b="1" dirty="0">
                <a:solidFill>
                  <a:schemeClr val="tx1"/>
                </a:solidFill>
              </a:rPr>
              <a:t>, </a:t>
            </a:r>
            <a:r>
              <a:rPr lang="en-US" sz="2400" b="1" dirty="0" err="1">
                <a:solidFill>
                  <a:schemeClr val="tx1"/>
                </a:solidFill>
              </a:rPr>
              <a:t>T</a:t>
            </a:r>
            <a:r>
              <a:rPr lang="en-US" sz="2400" b="1" baseline="-25000" dirty="0" err="1">
                <a:solidFill>
                  <a:schemeClr val="tx1"/>
                </a:solidFill>
              </a:rPr>
              <a:t>p</a:t>
            </a:r>
            <a:r>
              <a:rPr lang="en-US" sz="2400" b="1" dirty="0">
                <a:solidFill>
                  <a:schemeClr val="tx1"/>
                </a:solidFill>
              </a:rPr>
              <a:t>, Ds, A, W…)</a:t>
            </a:r>
            <a:r>
              <a:rPr lang="en-US" sz="2000" dirty="0">
                <a:solidFill>
                  <a:schemeClr val="tx1"/>
                </a:solidFill>
              </a:rPr>
              <a:t>	...(2.5)      </a:t>
            </a:r>
            <a:endParaRPr lang="en-US" sz="2000" dirty="0" smtClean="0">
              <a:solidFill>
                <a:schemeClr val="tx1"/>
              </a:solidFill>
            </a:endParaRPr>
          </a:p>
          <a:p>
            <a:pPr algn="just"/>
            <a:endParaRPr lang="en-US" sz="2000"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353409134"/>
              </p:ext>
            </p:extLst>
          </p:nvPr>
        </p:nvGraphicFramePr>
        <p:xfrm>
          <a:off x="533400" y="1676400"/>
          <a:ext cx="8077200" cy="2926080"/>
        </p:xfrm>
        <a:graphic>
          <a:graphicData uri="http://schemas.openxmlformats.org/drawingml/2006/table">
            <a:tbl>
              <a:tblPr firstRow="1" bandRow="1">
                <a:tableStyleId>{5C22544A-7EE6-4342-B048-85BDC9FD1C3A}</a:tableStyleId>
              </a:tblPr>
              <a:tblGrid>
                <a:gridCol w="4038600"/>
                <a:gridCol w="4038600"/>
              </a:tblGrid>
              <a:tr h="304800">
                <a:tc>
                  <a:txBody>
                    <a:bodyPr/>
                    <a:lstStyle/>
                    <a:p>
                      <a:r>
                        <a:rPr lang="en-US" dirty="0" smtClean="0"/>
                        <a:t>Rightward</a:t>
                      </a:r>
                      <a:endParaRPr lang="en-US" dirty="0"/>
                    </a:p>
                  </a:txBody>
                  <a:tcPr/>
                </a:tc>
                <a:tc>
                  <a:txBody>
                    <a:bodyPr/>
                    <a:lstStyle/>
                    <a:p>
                      <a:r>
                        <a:rPr lang="en-US" dirty="0" smtClean="0"/>
                        <a:t>Leftward</a:t>
                      </a:r>
                      <a:endParaRPr lang="en-US" dirty="0"/>
                    </a:p>
                  </a:txBody>
                  <a:tcPr/>
                </a:tc>
              </a:tr>
              <a:tr h="1628714">
                <a:tc>
                  <a:txBody>
                    <a:bodyPr/>
                    <a:lstStyle/>
                    <a:p>
                      <a:r>
                        <a:rPr lang="en-US" dirty="0" smtClean="0"/>
                        <a:t>1.Increse in p of substitute</a:t>
                      </a:r>
                    </a:p>
                    <a:p>
                      <a:r>
                        <a:rPr lang="en-US" dirty="0" smtClean="0"/>
                        <a:t>2.Decrease in p of complementary</a:t>
                      </a:r>
                    </a:p>
                    <a:p>
                      <a:r>
                        <a:rPr lang="en-US" dirty="0" smtClean="0"/>
                        <a:t>3. Increase in </a:t>
                      </a:r>
                      <a:r>
                        <a:rPr lang="en-US" dirty="0" err="1" smtClean="0"/>
                        <a:t>Yc</a:t>
                      </a:r>
                      <a:endParaRPr lang="en-US" dirty="0" smtClean="0"/>
                    </a:p>
                    <a:p>
                      <a:r>
                        <a:rPr lang="en-US" dirty="0" smtClean="0"/>
                        <a:t>4. Some goods is in fashion/taste</a:t>
                      </a:r>
                    </a:p>
                    <a:p>
                      <a:r>
                        <a:rPr lang="en-US" dirty="0" smtClean="0"/>
                        <a:t>5. Increase in D</a:t>
                      </a:r>
                    </a:p>
                    <a:p>
                      <a:r>
                        <a:rPr lang="en-US" dirty="0" smtClean="0"/>
                        <a:t>6. If consumer expect increase in P</a:t>
                      </a:r>
                    </a:p>
                    <a:p>
                      <a:r>
                        <a:rPr lang="en-US" dirty="0" smtClean="0"/>
                        <a:t>7. Increase in A</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Decrease in p of substitute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2.Increase in p of complementary</a:t>
                      </a:r>
                    </a:p>
                    <a:p>
                      <a:r>
                        <a:rPr lang="en-US" dirty="0" smtClean="0"/>
                        <a:t>3. Decrease in </a:t>
                      </a:r>
                      <a:r>
                        <a:rPr lang="en-US" dirty="0" err="1" smtClean="0"/>
                        <a:t>Yc</a:t>
                      </a:r>
                      <a:endParaRPr lang="en-US" dirty="0" smtClean="0"/>
                    </a:p>
                    <a:p>
                      <a:r>
                        <a:rPr lang="en-US" dirty="0" smtClean="0"/>
                        <a:t>4. Some goods is out fashion/taste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 Decrease in 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 If consumer expect decrease in P</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7. Decrease</a:t>
                      </a:r>
                      <a:r>
                        <a:rPr lang="en-US" baseline="0" dirty="0" smtClean="0"/>
                        <a:t> in A</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a:txBody>
                  <a:tcPr/>
                </a:tc>
              </a:tr>
            </a:tbl>
          </a:graphicData>
        </a:graphic>
      </p:graphicFrame>
    </p:spTree>
    <p:extLst>
      <p:ext uri="{BB962C8B-B14F-4D97-AF65-F5344CB8AC3E}">
        <p14:creationId xmlns:p14="http://schemas.microsoft.com/office/powerpoint/2010/main" val="5743769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8305800" cy="838200"/>
          </a:xfrm>
        </p:spPr>
        <p:txBody>
          <a:bodyPr>
            <a:noAutofit/>
          </a:bodyPr>
          <a:lstStyle/>
          <a:p>
            <a:r>
              <a:rPr lang="en-US" sz="3200" b="1" dirty="0"/>
              <a:t>Factors Causing the Shift in Demand Curve</a:t>
            </a:r>
          </a:p>
        </p:txBody>
      </p:sp>
      <p:sp>
        <p:nvSpPr>
          <p:cNvPr id="3" name="Subtitle 2"/>
          <p:cNvSpPr>
            <a:spLocks noGrp="1"/>
          </p:cNvSpPr>
          <p:nvPr>
            <p:ph type="subTitle" idx="1"/>
          </p:nvPr>
        </p:nvSpPr>
        <p:spPr>
          <a:xfrm>
            <a:off x="295656" y="1143000"/>
            <a:ext cx="8153400" cy="5410200"/>
          </a:xfrm>
        </p:spPr>
        <p:txBody>
          <a:bodyPr>
            <a:noAutofit/>
          </a:bodyPr>
          <a:lstStyle/>
          <a:p>
            <a:pPr algn="just"/>
            <a:r>
              <a:rPr lang="en-US" sz="3600" dirty="0" smtClean="0">
                <a:solidFill>
                  <a:schemeClr val="tx1"/>
                </a:solidFill>
              </a:rPr>
              <a:t>Demand </a:t>
            </a:r>
            <a:r>
              <a:rPr lang="en-US" sz="3600" dirty="0">
                <a:solidFill>
                  <a:schemeClr val="tx1"/>
                </a:solidFill>
              </a:rPr>
              <a:t>is a multivariable function. It is not only determined by its own price but also by other factors. Thus, true demand function can be written as</a:t>
            </a:r>
            <a:r>
              <a:rPr lang="en-US" sz="3600" dirty="0" smtClean="0">
                <a:solidFill>
                  <a:schemeClr val="tx1"/>
                </a:solidFill>
              </a:rPr>
              <a:t>:</a:t>
            </a:r>
          </a:p>
          <a:p>
            <a:pPr algn="just"/>
            <a:r>
              <a:rPr lang="en-US" sz="2800" b="1" dirty="0" err="1" smtClean="0">
                <a:solidFill>
                  <a:schemeClr val="tx1"/>
                </a:solidFill>
              </a:rPr>
              <a:t>Qx</a:t>
            </a:r>
            <a:r>
              <a:rPr lang="en-US" sz="2800" b="1" dirty="0" smtClean="0">
                <a:solidFill>
                  <a:schemeClr val="tx1"/>
                </a:solidFill>
              </a:rPr>
              <a:t>=f(</a:t>
            </a:r>
            <a:r>
              <a:rPr lang="en-US" sz="2800" b="1" dirty="0" err="1" smtClean="0">
                <a:solidFill>
                  <a:schemeClr val="tx1"/>
                </a:solidFill>
              </a:rPr>
              <a:t>Px</a:t>
            </a:r>
            <a:r>
              <a:rPr lang="en-US" sz="2800" b="1" dirty="0" smtClean="0">
                <a:solidFill>
                  <a:schemeClr val="tx1"/>
                </a:solidFill>
              </a:rPr>
              <a:t>)….. Other things remaining the same</a:t>
            </a:r>
            <a:endParaRPr lang="en-US" sz="2800" b="1" dirty="0">
              <a:solidFill>
                <a:schemeClr val="tx1"/>
              </a:solidFill>
            </a:endParaRPr>
          </a:p>
          <a:p>
            <a:pPr algn="just"/>
            <a:r>
              <a:rPr lang="en-US" sz="2400" b="1" dirty="0" err="1" smtClean="0">
                <a:solidFill>
                  <a:schemeClr val="tx1"/>
                </a:solidFill>
              </a:rPr>
              <a:t>Q</a:t>
            </a:r>
            <a:r>
              <a:rPr lang="en-US" sz="2400" b="1" baseline="30000" dirty="0" err="1" smtClean="0">
                <a:solidFill>
                  <a:schemeClr val="tx1"/>
                </a:solidFill>
              </a:rPr>
              <a:t>d</a:t>
            </a:r>
            <a:r>
              <a:rPr lang="en-US" sz="2400" b="1" baseline="-25000" dirty="0" err="1" smtClean="0">
                <a:solidFill>
                  <a:schemeClr val="tx1"/>
                </a:solidFill>
              </a:rPr>
              <a:t>x</a:t>
            </a:r>
            <a:r>
              <a:rPr lang="en-US" sz="2400" b="1" dirty="0" smtClean="0">
                <a:solidFill>
                  <a:schemeClr val="tx1"/>
                </a:solidFill>
              </a:rPr>
              <a:t> </a:t>
            </a:r>
            <a:r>
              <a:rPr lang="en-US" sz="2400" b="1" dirty="0">
                <a:solidFill>
                  <a:schemeClr val="tx1"/>
                </a:solidFill>
              </a:rPr>
              <a:t>= f (</a:t>
            </a:r>
            <a:r>
              <a:rPr lang="en-US" sz="2400" b="1" dirty="0" err="1">
                <a:solidFill>
                  <a:schemeClr val="tx1"/>
                </a:solidFill>
              </a:rPr>
              <a:t>P</a:t>
            </a:r>
            <a:r>
              <a:rPr lang="en-US" sz="2400" b="1" baseline="-25000" dirty="0" err="1">
                <a:solidFill>
                  <a:schemeClr val="tx1"/>
                </a:solidFill>
              </a:rPr>
              <a:t>x</a:t>
            </a:r>
            <a:r>
              <a:rPr lang="en-US" sz="2400" b="1" dirty="0">
                <a:solidFill>
                  <a:schemeClr val="tx1"/>
                </a:solidFill>
              </a:rPr>
              <a:t>, P</a:t>
            </a:r>
            <a:r>
              <a:rPr lang="en-US" sz="2400" b="1" baseline="-25000" dirty="0">
                <a:solidFill>
                  <a:schemeClr val="tx1"/>
                </a:solidFill>
              </a:rPr>
              <a:t>0</a:t>
            </a:r>
            <a:r>
              <a:rPr lang="en-US" sz="2400" b="1" dirty="0">
                <a:solidFill>
                  <a:schemeClr val="tx1"/>
                </a:solidFill>
              </a:rPr>
              <a:t>, </a:t>
            </a:r>
            <a:r>
              <a:rPr lang="en-US" sz="2400" b="1" dirty="0" err="1">
                <a:solidFill>
                  <a:schemeClr val="tx1"/>
                </a:solidFill>
              </a:rPr>
              <a:t>Y</a:t>
            </a:r>
            <a:r>
              <a:rPr lang="en-US" sz="2400" b="1" baseline="-25000" dirty="0" err="1">
                <a:solidFill>
                  <a:schemeClr val="tx1"/>
                </a:solidFill>
              </a:rPr>
              <a:t>c</a:t>
            </a:r>
            <a:r>
              <a:rPr lang="en-US" sz="2400" b="1" dirty="0">
                <a:solidFill>
                  <a:schemeClr val="tx1"/>
                </a:solidFill>
              </a:rPr>
              <a:t>, t, </a:t>
            </a:r>
            <a:r>
              <a:rPr lang="en-US" sz="2400" b="1" dirty="0" err="1">
                <a:solidFill>
                  <a:schemeClr val="tx1"/>
                </a:solidFill>
              </a:rPr>
              <a:t>Yd</a:t>
            </a:r>
            <a:r>
              <a:rPr lang="en-US" sz="2400" b="1" dirty="0">
                <a:solidFill>
                  <a:schemeClr val="tx1"/>
                </a:solidFill>
              </a:rPr>
              <a:t>, D, P</a:t>
            </a:r>
            <a:r>
              <a:rPr lang="en-US" sz="2400" b="1" baseline="-25000" dirty="0">
                <a:solidFill>
                  <a:schemeClr val="tx1"/>
                </a:solidFill>
              </a:rPr>
              <a:t>c</a:t>
            </a:r>
            <a:r>
              <a:rPr lang="en-US" sz="2400" b="1" dirty="0">
                <a:solidFill>
                  <a:schemeClr val="tx1"/>
                </a:solidFill>
              </a:rPr>
              <a:t>, </a:t>
            </a:r>
            <a:r>
              <a:rPr lang="en-US" sz="2400" b="1" dirty="0" err="1">
                <a:solidFill>
                  <a:schemeClr val="tx1"/>
                </a:solidFill>
              </a:rPr>
              <a:t>T</a:t>
            </a:r>
            <a:r>
              <a:rPr lang="en-US" sz="2400" b="1" baseline="-25000" dirty="0" err="1">
                <a:solidFill>
                  <a:schemeClr val="tx1"/>
                </a:solidFill>
              </a:rPr>
              <a:t>p</a:t>
            </a:r>
            <a:r>
              <a:rPr lang="en-US" sz="2400" b="1" dirty="0">
                <a:solidFill>
                  <a:schemeClr val="tx1"/>
                </a:solidFill>
              </a:rPr>
              <a:t>, Ds, A, W…)</a:t>
            </a:r>
            <a:r>
              <a:rPr lang="en-US" sz="2000" dirty="0">
                <a:solidFill>
                  <a:schemeClr val="tx1"/>
                </a:solidFill>
              </a:rPr>
              <a:t>	...(2.5)      </a:t>
            </a:r>
          </a:p>
          <a:p>
            <a:pPr algn="just"/>
            <a:r>
              <a:rPr lang="en-US" sz="3600" dirty="0">
                <a:solidFill>
                  <a:schemeClr val="tx1"/>
                </a:solidFill>
              </a:rPr>
              <a:t>The factors including price are called </a:t>
            </a:r>
            <a:r>
              <a:rPr lang="en-US" sz="3600" i="1" dirty="0">
                <a:solidFill>
                  <a:schemeClr val="tx1"/>
                </a:solidFill>
              </a:rPr>
              <a:t>determinants of demand</a:t>
            </a:r>
            <a:r>
              <a:rPr lang="en-US" sz="3600" dirty="0">
                <a:solidFill>
                  <a:schemeClr val="tx1"/>
                </a:solidFill>
              </a:rPr>
              <a:t>. Other factors except price are called </a:t>
            </a:r>
            <a:r>
              <a:rPr lang="en-US" sz="3600" i="1" dirty="0">
                <a:solidFill>
                  <a:schemeClr val="tx1"/>
                </a:solidFill>
              </a:rPr>
              <a:t>factors causing the shift in demand curve</a:t>
            </a:r>
            <a:r>
              <a:rPr lang="en-US" sz="3600" dirty="0">
                <a:solidFill>
                  <a:schemeClr val="tx1"/>
                </a:solidFill>
              </a:rPr>
              <a:t>. </a:t>
            </a:r>
          </a:p>
        </p:txBody>
      </p:sp>
    </p:spTree>
    <p:extLst>
      <p:ext uri="{BB962C8B-B14F-4D97-AF65-F5344CB8AC3E}">
        <p14:creationId xmlns:p14="http://schemas.microsoft.com/office/powerpoint/2010/main" val="42599258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8305800" cy="838200"/>
          </a:xfrm>
        </p:spPr>
        <p:txBody>
          <a:bodyPr>
            <a:noAutofit/>
          </a:bodyPr>
          <a:lstStyle/>
          <a:p>
            <a:r>
              <a:rPr lang="en-US" sz="3200" b="1" dirty="0"/>
              <a:t>Factors Causing the Shift in Demand Curve</a:t>
            </a:r>
          </a:p>
        </p:txBody>
      </p:sp>
      <p:sp>
        <p:nvSpPr>
          <p:cNvPr id="3" name="Subtitle 2"/>
          <p:cNvSpPr>
            <a:spLocks noGrp="1"/>
          </p:cNvSpPr>
          <p:nvPr>
            <p:ph type="subTitle" idx="1"/>
          </p:nvPr>
        </p:nvSpPr>
        <p:spPr>
          <a:xfrm>
            <a:off x="295656" y="1143000"/>
            <a:ext cx="8153400" cy="5410200"/>
          </a:xfrm>
        </p:spPr>
        <p:txBody>
          <a:bodyPr>
            <a:noAutofit/>
          </a:bodyPr>
          <a:lstStyle/>
          <a:p>
            <a:pPr marL="457200" indent="-457200" algn="just">
              <a:buAutoNum type="arabicPeriod"/>
            </a:pPr>
            <a:r>
              <a:rPr lang="en-US" sz="2400" b="1" dirty="0" smtClean="0">
                <a:solidFill>
                  <a:schemeClr val="tx1"/>
                </a:solidFill>
              </a:rPr>
              <a:t>Changes </a:t>
            </a:r>
            <a:r>
              <a:rPr lang="en-US" sz="2400" b="1" dirty="0">
                <a:solidFill>
                  <a:schemeClr val="tx1"/>
                </a:solidFill>
              </a:rPr>
              <a:t>in prices of the related goods (</a:t>
            </a:r>
            <a:r>
              <a:rPr lang="en-US" sz="2400" b="1" i="1" dirty="0" smtClean="0">
                <a:solidFill>
                  <a:schemeClr val="tx1"/>
                </a:solidFill>
              </a:rPr>
              <a:t>P</a:t>
            </a:r>
            <a:r>
              <a:rPr lang="en-US" sz="2400" b="1" i="1" baseline="-25000" dirty="0" smtClean="0">
                <a:solidFill>
                  <a:schemeClr val="tx1"/>
                </a:solidFill>
              </a:rPr>
              <a:t>0 or PS &amp; Pc</a:t>
            </a:r>
            <a:r>
              <a:rPr lang="en-US" sz="2400" b="1" dirty="0" smtClean="0">
                <a:solidFill>
                  <a:schemeClr val="tx1"/>
                </a:solidFill>
              </a:rPr>
              <a:t>)</a:t>
            </a:r>
            <a:endParaRPr lang="en-US" sz="2400" dirty="0">
              <a:solidFill>
                <a:schemeClr val="tx1"/>
              </a:solidFill>
            </a:endParaRPr>
          </a:p>
          <a:p>
            <a:pPr marL="457200" indent="-457200" algn="just">
              <a:buAutoNum type="arabicPeriod"/>
            </a:pPr>
            <a:r>
              <a:rPr lang="en-US" sz="2800" b="1" dirty="0" smtClean="0">
                <a:solidFill>
                  <a:schemeClr val="tx1"/>
                </a:solidFill>
              </a:rPr>
              <a:t>Income </a:t>
            </a:r>
            <a:r>
              <a:rPr lang="en-US" sz="2800" b="1" dirty="0">
                <a:solidFill>
                  <a:schemeClr val="tx1"/>
                </a:solidFill>
              </a:rPr>
              <a:t>of the consumer (</a:t>
            </a:r>
            <a:r>
              <a:rPr lang="en-US" sz="2800" b="1" i="1" dirty="0" err="1" smtClean="0">
                <a:solidFill>
                  <a:schemeClr val="tx1"/>
                </a:solidFill>
              </a:rPr>
              <a:t>Y</a:t>
            </a:r>
            <a:r>
              <a:rPr lang="en-US" sz="2800" b="1" i="1" baseline="-25000" dirty="0" err="1" smtClean="0">
                <a:solidFill>
                  <a:schemeClr val="tx1"/>
                </a:solidFill>
              </a:rPr>
              <a:t>c</a:t>
            </a:r>
            <a:r>
              <a:rPr lang="en-US" sz="2800" b="1" dirty="0" smtClean="0">
                <a:solidFill>
                  <a:schemeClr val="tx1"/>
                </a:solidFill>
              </a:rPr>
              <a:t>)</a:t>
            </a:r>
          </a:p>
          <a:p>
            <a:pPr marL="457200" indent="-457200" algn="just">
              <a:buAutoNum type="arabicPeriod"/>
            </a:pPr>
            <a:r>
              <a:rPr lang="en-US" sz="2800" b="1" dirty="0" smtClean="0">
                <a:solidFill>
                  <a:schemeClr val="tx1"/>
                </a:solidFill>
              </a:rPr>
              <a:t>Tastes and preferences of consumers (</a:t>
            </a:r>
            <a:r>
              <a:rPr lang="en-US" sz="2800" b="1" i="1" dirty="0" smtClean="0">
                <a:solidFill>
                  <a:schemeClr val="tx1"/>
                </a:solidFill>
              </a:rPr>
              <a:t>t</a:t>
            </a:r>
            <a:r>
              <a:rPr lang="en-US" sz="2800" b="1" dirty="0" smtClean="0">
                <a:solidFill>
                  <a:schemeClr val="tx1"/>
                </a:solidFill>
              </a:rPr>
              <a:t>)</a:t>
            </a:r>
            <a:endParaRPr lang="en-US" sz="2800" dirty="0">
              <a:solidFill>
                <a:schemeClr val="tx1"/>
              </a:solidFill>
            </a:endParaRPr>
          </a:p>
          <a:p>
            <a:pPr marL="457200" indent="-457200" algn="just">
              <a:buAutoNum type="arabicPeriod"/>
            </a:pPr>
            <a:r>
              <a:rPr lang="en-US" sz="2800" b="1" dirty="0" smtClean="0">
                <a:solidFill>
                  <a:schemeClr val="tx1"/>
                </a:solidFill>
              </a:rPr>
              <a:t>The </a:t>
            </a:r>
            <a:r>
              <a:rPr lang="en-US" sz="2800" b="1" dirty="0">
                <a:solidFill>
                  <a:schemeClr val="tx1"/>
                </a:solidFill>
              </a:rPr>
              <a:t>size and composition of population (</a:t>
            </a:r>
            <a:r>
              <a:rPr lang="en-US" sz="2800" b="1" i="1" dirty="0" smtClean="0">
                <a:solidFill>
                  <a:schemeClr val="tx1"/>
                </a:solidFill>
              </a:rPr>
              <a:t>D</a:t>
            </a:r>
            <a:r>
              <a:rPr lang="en-US" sz="2800" b="1" dirty="0" smtClean="0">
                <a:solidFill>
                  <a:schemeClr val="tx1"/>
                </a:solidFill>
              </a:rPr>
              <a:t>)</a:t>
            </a:r>
            <a:endParaRPr lang="en-US" sz="2800" dirty="0">
              <a:solidFill>
                <a:schemeClr val="tx1"/>
              </a:solidFill>
            </a:endParaRPr>
          </a:p>
          <a:p>
            <a:pPr marL="457200" indent="-457200" algn="just">
              <a:buFont typeface="Arial" pitchFamily="34" charset="0"/>
              <a:buAutoNum type="arabicPeriod"/>
            </a:pPr>
            <a:r>
              <a:rPr lang="en-US" sz="2800" b="1" dirty="0" smtClean="0">
                <a:solidFill>
                  <a:schemeClr val="tx1"/>
                </a:solidFill>
              </a:rPr>
              <a:t>Price expectation </a:t>
            </a:r>
            <a:r>
              <a:rPr lang="en-US" sz="2800" b="1" dirty="0">
                <a:solidFill>
                  <a:schemeClr val="tx1"/>
                </a:solidFill>
              </a:rPr>
              <a:t>(</a:t>
            </a:r>
            <a:r>
              <a:rPr lang="en-US" sz="2800" b="1" i="1" dirty="0" err="1" smtClean="0">
                <a:solidFill>
                  <a:schemeClr val="tx1"/>
                </a:solidFill>
              </a:rPr>
              <a:t>P</a:t>
            </a:r>
            <a:r>
              <a:rPr lang="en-US" sz="2800" b="1" i="1" baseline="-25000" dirty="0" err="1" smtClean="0">
                <a:solidFill>
                  <a:schemeClr val="tx1"/>
                </a:solidFill>
              </a:rPr>
              <a:t>e</a:t>
            </a:r>
            <a:r>
              <a:rPr lang="en-US" sz="2800" b="1" dirty="0" smtClean="0">
                <a:solidFill>
                  <a:schemeClr val="tx1"/>
                </a:solidFill>
              </a:rPr>
              <a:t>)</a:t>
            </a:r>
            <a:endParaRPr lang="en-US" sz="2800" b="1" dirty="0">
              <a:solidFill>
                <a:schemeClr val="tx1"/>
              </a:solidFill>
            </a:endParaRPr>
          </a:p>
          <a:p>
            <a:pPr marL="457200" indent="-457200" algn="just">
              <a:buAutoNum type="arabicPeriod"/>
            </a:pPr>
            <a:r>
              <a:rPr lang="en-US" sz="2800" b="1" dirty="0" smtClean="0">
                <a:solidFill>
                  <a:schemeClr val="tx1"/>
                </a:solidFill>
              </a:rPr>
              <a:t>Technical </a:t>
            </a:r>
            <a:r>
              <a:rPr lang="en-US" sz="2800" b="1" dirty="0">
                <a:solidFill>
                  <a:schemeClr val="tx1"/>
                </a:solidFill>
              </a:rPr>
              <a:t>progress (</a:t>
            </a:r>
            <a:r>
              <a:rPr lang="en-US" sz="2800" b="1" i="1" dirty="0" err="1" smtClean="0">
                <a:solidFill>
                  <a:schemeClr val="tx1"/>
                </a:solidFill>
              </a:rPr>
              <a:t>Tp</a:t>
            </a:r>
            <a:r>
              <a:rPr lang="en-US" sz="2800" b="1" dirty="0" smtClean="0">
                <a:solidFill>
                  <a:schemeClr val="tx1"/>
                </a:solidFill>
              </a:rPr>
              <a:t>)</a:t>
            </a:r>
            <a:endParaRPr lang="en-US" sz="2800" dirty="0">
              <a:solidFill>
                <a:schemeClr val="tx1"/>
              </a:solidFill>
            </a:endParaRPr>
          </a:p>
          <a:p>
            <a:pPr marL="457200" indent="-457200" algn="just">
              <a:buAutoNum type="arabicPeriod"/>
            </a:pPr>
            <a:r>
              <a:rPr lang="en-US" sz="2800" b="1" dirty="0" smtClean="0">
                <a:solidFill>
                  <a:schemeClr val="tx1"/>
                </a:solidFill>
              </a:rPr>
              <a:t>Discovery </a:t>
            </a:r>
            <a:r>
              <a:rPr lang="en-US" sz="2800" b="1" dirty="0">
                <a:solidFill>
                  <a:schemeClr val="tx1"/>
                </a:solidFill>
              </a:rPr>
              <a:t>of cheap substitutes (</a:t>
            </a:r>
            <a:r>
              <a:rPr lang="en-US" sz="2800" b="1" i="1" dirty="0" smtClean="0">
                <a:solidFill>
                  <a:schemeClr val="tx1"/>
                </a:solidFill>
              </a:rPr>
              <a:t>Ds</a:t>
            </a:r>
            <a:r>
              <a:rPr lang="en-US" sz="2800" b="1" dirty="0" smtClean="0">
                <a:solidFill>
                  <a:schemeClr val="tx1"/>
                </a:solidFill>
              </a:rPr>
              <a:t>)</a:t>
            </a:r>
            <a:endParaRPr lang="en-US" sz="2800" dirty="0">
              <a:solidFill>
                <a:schemeClr val="tx1"/>
              </a:solidFill>
            </a:endParaRPr>
          </a:p>
          <a:p>
            <a:pPr marL="457200" indent="-457200" algn="just">
              <a:buAutoNum type="arabicPeriod"/>
            </a:pPr>
            <a:r>
              <a:rPr lang="en-US" sz="2800" b="1" dirty="0" smtClean="0">
                <a:solidFill>
                  <a:schemeClr val="tx1"/>
                </a:solidFill>
              </a:rPr>
              <a:t>Advertisement </a:t>
            </a:r>
            <a:r>
              <a:rPr lang="en-US" sz="2800" b="1" dirty="0">
                <a:solidFill>
                  <a:schemeClr val="tx1"/>
                </a:solidFill>
              </a:rPr>
              <a:t>(</a:t>
            </a:r>
            <a:r>
              <a:rPr lang="en-US" sz="2800" b="1" i="1" dirty="0" smtClean="0">
                <a:solidFill>
                  <a:schemeClr val="tx1"/>
                </a:solidFill>
              </a:rPr>
              <a:t>A</a:t>
            </a:r>
            <a:r>
              <a:rPr lang="en-US" sz="2800" b="1" dirty="0" smtClean="0">
                <a:solidFill>
                  <a:schemeClr val="tx1"/>
                </a:solidFill>
              </a:rPr>
              <a:t>)</a:t>
            </a:r>
            <a:endParaRPr lang="en-US" sz="2800" dirty="0">
              <a:solidFill>
                <a:schemeClr val="tx1"/>
              </a:solidFill>
            </a:endParaRPr>
          </a:p>
          <a:p>
            <a:pPr marL="457200" indent="-457200" algn="just">
              <a:buAutoNum type="arabicPeriod"/>
            </a:pPr>
            <a:r>
              <a:rPr lang="en-US" sz="2800" b="1" dirty="0" smtClean="0">
                <a:solidFill>
                  <a:schemeClr val="tx1"/>
                </a:solidFill>
              </a:rPr>
              <a:t>Weather </a:t>
            </a:r>
            <a:r>
              <a:rPr lang="en-US" sz="2800" b="1" dirty="0">
                <a:solidFill>
                  <a:schemeClr val="tx1"/>
                </a:solidFill>
              </a:rPr>
              <a:t>(</a:t>
            </a:r>
            <a:r>
              <a:rPr lang="en-US" sz="2800" b="1" i="1" dirty="0">
                <a:solidFill>
                  <a:schemeClr val="tx1"/>
                </a:solidFill>
              </a:rPr>
              <a:t>W</a:t>
            </a:r>
            <a:r>
              <a:rPr lang="en-US" sz="2800" b="1" dirty="0">
                <a:solidFill>
                  <a:schemeClr val="tx1"/>
                </a:solidFill>
              </a:rPr>
              <a:t>) </a:t>
            </a:r>
            <a:endParaRPr lang="en-US" sz="2800" b="1" dirty="0" smtClean="0">
              <a:solidFill>
                <a:schemeClr val="tx1"/>
              </a:solidFill>
            </a:endParaRPr>
          </a:p>
          <a:p>
            <a:pPr marL="457200" indent="-457200" algn="just">
              <a:buFont typeface="Arial" pitchFamily="34" charset="0"/>
              <a:buAutoNum type="arabicPeriod"/>
            </a:pPr>
            <a:r>
              <a:rPr lang="en-US" sz="2800" b="1" dirty="0">
                <a:solidFill>
                  <a:schemeClr val="tx1"/>
                </a:solidFill>
              </a:rPr>
              <a:t>Changes in propensity to consume (</a:t>
            </a:r>
            <a:r>
              <a:rPr lang="en-US" sz="2800" b="1" i="1" dirty="0">
                <a:solidFill>
                  <a:schemeClr val="tx1"/>
                </a:solidFill>
              </a:rPr>
              <a:t>P</a:t>
            </a:r>
            <a:r>
              <a:rPr lang="en-US" sz="2800" b="1" i="1" baseline="-25000" dirty="0">
                <a:solidFill>
                  <a:schemeClr val="tx1"/>
                </a:solidFill>
              </a:rPr>
              <a:t>c</a:t>
            </a:r>
            <a:r>
              <a:rPr lang="en-US" sz="2800" b="1" dirty="0">
                <a:solidFill>
                  <a:schemeClr val="tx1"/>
                </a:solidFill>
              </a:rPr>
              <a:t>)</a:t>
            </a:r>
          </a:p>
          <a:p>
            <a:pPr marL="457200" indent="-457200" algn="just">
              <a:buAutoNum type="arabicPeriod"/>
            </a:pPr>
            <a:endParaRPr lang="en-US" sz="2800" dirty="0">
              <a:solidFill>
                <a:schemeClr val="tx1"/>
              </a:solidFill>
            </a:endParaRPr>
          </a:p>
          <a:p>
            <a:pPr algn="just"/>
            <a:r>
              <a:rPr lang="en-US" sz="2800" dirty="0">
                <a:solidFill>
                  <a:schemeClr val="tx1"/>
                </a:solidFill>
              </a:rPr>
              <a:t>	</a:t>
            </a:r>
          </a:p>
        </p:txBody>
      </p:sp>
    </p:spTree>
    <p:extLst>
      <p:ext uri="{BB962C8B-B14F-4D97-AF65-F5344CB8AC3E}">
        <p14:creationId xmlns:p14="http://schemas.microsoft.com/office/powerpoint/2010/main" val="4520989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8305800" cy="838200"/>
          </a:xfrm>
        </p:spPr>
        <p:txBody>
          <a:bodyPr>
            <a:noAutofit/>
          </a:bodyPr>
          <a:lstStyle/>
          <a:p>
            <a:r>
              <a:rPr lang="en-US" sz="3200" b="1" dirty="0" smtClean="0"/>
              <a:t>Supply</a:t>
            </a:r>
            <a:endParaRPr lang="en-US" sz="3200" b="1" dirty="0"/>
          </a:p>
        </p:txBody>
      </p:sp>
      <p:sp>
        <p:nvSpPr>
          <p:cNvPr id="3" name="Subtitle 2"/>
          <p:cNvSpPr>
            <a:spLocks noGrp="1"/>
          </p:cNvSpPr>
          <p:nvPr>
            <p:ph type="subTitle" idx="1"/>
          </p:nvPr>
        </p:nvSpPr>
        <p:spPr>
          <a:xfrm>
            <a:off x="295656" y="1143000"/>
            <a:ext cx="8153400" cy="5410200"/>
          </a:xfrm>
        </p:spPr>
        <p:txBody>
          <a:bodyPr>
            <a:noAutofit/>
          </a:bodyPr>
          <a:lstStyle/>
          <a:p>
            <a:pPr algn="just"/>
            <a:r>
              <a:rPr lang="en-US" sz="2400" dirty="0" smtClean="0">
                <a:solidFill>
                  <a:schemeClr val="tx1"/>
                </a:solidFill>
              </a:rPr>
              <a:t>Supply </a:t>
            </a:r>
            <a:r>
              <a:rPr lang="en-US" sz="2400" dirty="0">
                <a:solidFill>
                  <a:schemeClr val="tx1"/>
                </a:solidFill>
              </a:rPr>
              <a:t>refers to the amount of goods or services that a producer or seller is willing and able to offer in the market at various prices during a specified period of time. Like demand supply is always explained with reference to price and time. There are two important points apply to supply. First the supply refers to what seller offer for sale, not necessarily to what they succeed in selling and second, supply is a flow concept. It means quantity supplied is so much per unit of time, per day, per week, and so on.</a:t>
            </a:r>
          </a:p>
          <a:p>
            <a:pPr algn="just"/>
            <a:r>
              <a:rPr lang="en-US" sz="2400" dirty="0">
                <a:solidFill>
                  <a:schemeClr val="tx1"/>
                </a:solidFill>
              </a:rPr>
              <a:t>Prof. R. G. </a:t>
            </a:r>
            <a:r>
              <a:rPr lang="en-US" sz="2400" dirty="0" err="1">
                <a:solidFill>
                  <a:schemeClr val="tx1"/>
                </a:solidFill>
              </a:rPr>
              <a:t>Lipsey</a:t>
            </a:r>
            <a:r>
              <a:rPr lang="en-US" sz="2400" dirty="0">
                <a:solidFill>
                  <a:schemeClr val="tx1"/>
                </a:solidFill>
              </a:rPr>
              <a:t> defines supply as “</a:t>
            </a:r>
            <a:r>
              <a:rPr lang="en-US" sz="2400" i="1" dirty="0">
                <a:solidFill>
                  <a:schemeClr val="tx1"/>
                </a:solidFill>
              </a:rPr>
              <a:t>The amount of a commodity that firms will be willing and able to offer for sale is called the quantity supplied of a commodity.” </a:t>
            </a:r>
            <a:r>
              <a:rPr lang="en-US" sz="2400" dirty="0">
                <a:solidFill>
                  <a:schemeClr val="tx1"/>
                </a:solidFill>
              </a:rPr>
              <a:t>Thus, supply refers to both the willingness and ability to sell goods at a certain price and period of time.</a:t>
            </a:r>
          </a:p>
          <a:p>
            <a:pPr algn="just"/>
            <a:endParaRPr lang="en-US" sz="2400" dirty="0">
              <a:solidFill>
                <a:schemeClr val="tx1"/>
              </a:solidFill>
            </a:endParaRPr>
          </a:p>
        </p:txBody>
      </p:sp>
    </p:spTree>
    <p:extLst>
      <p:ext uri="{BB962C8B-B14F-4D97-AF65-F5344CB8AC3E}">
        <p14:creationId xmlns:p14="http://schemas.microsoft.com/office/powerpoint/2010/main" val="25963920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8305800" cy="838200"/>
          </a:xfrm>
        </p:spPr>
        <p:txBody>
          <a:bodyPr>
            <a:noAutofit/>
          </a:bodyPr>
          <a:lstStyle/>
          <a:p>
            <a:r>
              <a:rPr lang="en-US" sz="3200" b="1" dirty="0" smtClean="0"/>
              <a:t>Supply and Stock</a:t>
            </a:r>
            <a:endParaRPr lang="en-US" sz="3200" b="1" dirty="0"/>
          </a:p>
        </p:txBody>
      </p:sp>
      <p:sp>
        <p:nvSpPr>
          <p:cNvPr id="3" name="Subtitle 2"/>
          <p:cNvSpPr>
            <a:spLocks noGrp="1"/>
          </p:cNvSpPr>
          <p:nvPr>
            <p:ph type="subTitle" idx="1"/>
          </p:nvPr>
        </p:nvSpPr>
        <p:spPr>
          <a:xfrm>
            <a:off x="295656" y="1143000"/>
            <a:ext cx="8153400" cy="5410200"/>
          </a:xfrm>
        </p:spPr>
        <p:txBody>
          <a:bodyPr>
            <a:noAutofit/>
          </a:bodyPr>
          <a:lstStyle/>
          <a:p>
            <a:pPr algn="just"/>
            <a:r>
              <a:rPr lang="en-US" sz="2400" b="1" dirty="0" smtClean="0">
                <a:solidFill>
                  <a:schemeClr val="tx1"/>
                </a:solidFill>
              </a:rPr>
              <a:t>Supply </a:t>
            </a:r>
            <a:r>
              <a:rPr lang="en-US" sz="2400" b="1" dirty="0">
                <a:solidFill>
                  <a:schemeClr val="tx1"/>
                </a:solidFill>
              </a:rPr>
              <a:t>and Stock</a:t>
            </a:r>
            <a:endParaRPr lang="en-US" sz="2400" dirty="0">
              <a:solidFill>
                <a:schemeClr val="tx1"/>
              </a:solidFill>
            </a:endParaRPr>
          </a:p>
          <a:p>
            <a:pPr algn="just"/>
            <a:r>
              <a:rPr lang="en-US" sz="2400" dirty="0">
                <a:solidFill>
                  <a:schemeClr val="tx1"/>
                </a:solidFill>
              </a:rPr>
              <a:t>In the supply market the two terms </a:t>
            </a:r>
            <a:r>
              <a:rPr lang="en-US" sz="2400" i="1" dirty="0">
                <a:solidFill>
                  <a:schemeClr val="tx1"/>
                </a:solidFill>
              </a:rPr>
              <a:t>supply</a:t>
            </a:r>
            <a:r>
              <a:rPr lang="en-US" sz="2400" dirty="0">
                <a:solidFill>
                  <a:schemeClr val="tx1"/>
                </a:solidFill>
              </a:rPr>
              <a:t> and </a:t>
            </a:r>
            <a:r>
              <a:rPr lang="en-US" sz="2400" i="1" dirty="0">
                <a:solidFill>
                  <a:schemeClr val="tx1"/>
                </a:solidFill>
              </a:rPr>
              <a:t>stock</a:t>
            </a:r>
            <a:r>
              <a:rPr lang="en-US" sz="2400" dirty="0">
                <a:solidFill>
                  <a:schemeClr val="tx1"/>
                </a:solidFill>
              </a:rPr>
              <a:t> are used frequently in the same sense. But supply should be carefully distinguished from stock. </a:t>
            </a:r>
            <a:r>
              <a:rPr lang="en-US" sz="2400" b="1" i="1" dirty="0">
                <a:solidFill>
                  <a:schemeClr val="tx1"/>
                </a:solidFill>
              </a:rPr>
              <a:t>Stock is the total volume of a commodity, which can be brought into the market for sale at a short notice, and supply means the quantity, which is actually brought into the market for sale</a:t>
            </a:r>
            <a:r>
              <a:rPr lang="en-US" sz="2400" b="1" dirty="0">
                <a:solidFill>
                  <a:schemeClr val="tx1"/>
                </a:solidFill>
              </a:rPr>
              <a:t>.</a:t>
            </a:r>
            <a:r>
              <a:rPr lang="en-US" sz="2400" dirty="0">
                <a:solidFill>
                  <a:schemeClr val="tx1"/>
                </a:solidFill>
              </a:rPr>
              <a:t> In case of other commodities the meaning of stock and supply is different while for </a:t>
            </a:r>
            <a:r>
              <a:rPr lang="en-US" sz="2400" b="1" dirty="0">
                <a:solidFill>
                  <a:schemeClr val="tx1"/>
                </a:solidFill>
              </a:rPr>
              <a:t>perishable</a:t>
            </a:r>
            <a:r>
              <a:rPr lang="en-US" sz="2400" dirty="0">
                <a:solidFill>
                  <a:schemeClr val="tx1"/>
                </a:solidFill>
              </a:rPr>
              <a:t> commodities like fish and fruits, supply and stock is the same thing because they cannot be store for future sale. In short, </a:t>
            </a:r>
            <a:r>
              <a:rPr lang="en-US" sz="2400" i="1" dirty="0">
                <a:solidFill>
                  <a:schemeClr val="tx1"/>
                </a:solidFill>
              </a:rPr>
              <a:t>stock is potential supply</a:t>
            </a:r>
            <a:r>
              <a:rPr lang="en-US" sz="2400" dirty="0">
                <a:solidFill>
                  <a:schemeClr val="tx1"/>
                </a:solidFill>
              </a:rPr>
              <a:t>.</a:t>
            </a:r>
          </a:p>
          <a:p>
            <a:pPr algn="just"/>
            <a:endParaRPr lang="en-US" sz="2400" dirty="0">
              <a:solidFill>
                <a:schemeClr val="tx1"/>
              </a:solidFill>
            </a:endParaRPr>
          </a:p>
        </p:txBody>
      </p:sp>
    </p:spTree>
    <p:extLst>
      <p:ext uri="{BB962C8B-B14F-4D97-AF65-F5344CB8AC3E}">
        <p14:creationId xmlns:p14="http://schemas.microsoft.com/office/powerpoint/2010/main" val="10839008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8305800" cy="838200"/>
          </a:xfrm>
        </p:spPr>
        <p:txBody>
          <a:bodyPr>
            <a:noAutofit/>
          </a:bodyPr>
          <a:lstStyle/>
          <a:p>
            <a:r>
              <a:rPr lang="en-US" sz="3200" b="1" dirty="0" smtClean="0"/>
              <a:t>Law of Supply</a:t>
            </a:r>
            <a:endParaRPr lang="en-US" sz="3200" b="1" dirty="0"/>
          </a:p>
        </p:txBody>
      </p:sp>
      <p:sp>
        <p:nvSpPr>
          <p:cNvPr id="3" name="Subtitle 2"/>
          <p:cNvSpPr>
            <a:spLocks noGrp="1"/>
          </p:cNvSpPr>
          <p:nvPr>
            <p:ph type="subTitle" idx="1"/>
          </p:nvPr>
        </p:nvSpPr>
        <p:spPr>
          <a:xfrm>
            <a:off x="295656" y="1143000"/>
            <a:ext cx="8153400" cy="5410200"/>
          </a:xfrm>
        </p:spPr>
        <p:txBody>
          <a:bodyPr>
            <a:noAutofit/>
          </a:bodyPr>
          <a:lstStyle/>
          <a:p>
            <a:pPr algn="just"/>
            <a:r>
              <a:rPr lang="en-US" sz="2400" dirty="0" err="1" smtClean="0">
                <a:solidFill>
                  <a:schemeClr val="tx1"/>
                </a:solidFill>
              </a:rPr>
              <a:t>Sx</a:t>
            </a:r>
            <a:r>
              <a:rPr lang="en-US" sz="2400" dirty="0" smtClean="0">
                <a:solidFill>
                  <a:schemeClr val="tx1"/>
                </a:solidFill>
              </a:rPr>
              <a:t>=f(</a:t>
            </a:r>
            <a:r>
              <a:rPr lang="en-US" sz="2400" dirty="0" err="1" smtClean="0">
                <a:solidFill>
                  <a:schemeClr val="tx1"/>
                </a:solidFill>
              </a:rPr>
              <a:t>Px</a:t>
            </a:r>
            <a:r>
              <a:rPr lang="en-US" sz="2400" dirty="0" smtClean="0">
                <a:solidFill>
                  <a:schemeClr val="tx1"/>
                </a:solidFill>
              </a:rPr>
              <a:t>)…….f'&gt;0 Supply Function </a:t>
            </a:r>
            <a:r>
              <a:rPr lang="en-US" sz="2800" b="1" dirty="0" smtClean="0">
                <a:solidFill>
                  <a:schemeClr val="tx1"/>
                </a:solidFill>
              </a:rPr>
              <a:t>other things remaining the same.</a:t>
            </a:r>
          </a:p>
          <a:p>
            <a:pPr algn="just"/>
            <a:r>
              <a:rPr lang="en-US" sz="2800" b="1" dirty="0" smtClean="0">
                <a:solidFill>
                  <a:schemeClr val="tx1"/>
                </a:solidFill>
              </a:rPr>
              <a:t>Functional or mathematical relationship between </a:t>
            </a:r>
            <a:r>
              <a:rPr lang="en-US" sz="2800" b="1" dirty="0" err="1" smtClean="0">
                <a:solidFill>
                  <a:schemeClr val="tx1"/>
                </a:solidFill>
              </a:rPr>
              <a:t>Px</a:t>
            </a:r>
            <a:r>
              <a:rPr lang="en-US" sz="2800" b="1" dirty="0" smtClean="0">
                <a:solidFill>
                  <a:schemeClr val="tx1"/>
                </a:solidFill>
              </a:rPr>
              <a:t> &amp; </a:t>
            </a:r>
            <a:r>
              <a:rPr lang="en-US" sz="2800" b="1" dirty="0" err="1" smtClean="0">
                <a:solidFill>
                  <a:schemeClr val="tx1"/>
                </a:solidFill>
              </a:rPr>
              <a:t>Sx</a:t>
            </a:r>
            <a:r>
              <a:rPr lang="en-US" sz="2800" b="1" dirty="0" smtClean="0">
                <a:solidFill>
                  <a:schemeClr val="tx1"/>
                </a:solidFill>
              </a:rPr>
              <a:t>.</a:t>
            </a:r>
          </a:p>
          <a:p>
            <a:pPr algn="just"/>
            <a:r>
              <a:rPr lang="en-US" sz="2800" b="1" dirty="0" smtClean="0">
                <a:solidFill>
                  <a:schemeClr val="tx1"/>
                </a:solidFill>
              </a:rPr>
              <a:t>As </a:t>
            </a:r>
            <a:r>
              <a:rPr lang="en-US" sz="2800" b="1" dirty="0" err="1" smtClean="0">
                <a:solidFill>
                  <a:schemeClr val="tx1"/>
                </a:solidFill>
              </a:rPr>
              <a:t>Px</a:t>
            </a:r>
            <a:r>
              <a:rPr lang="en-US" sz="2800" b="1" dirty="0" smtClean="0">
                <a:solidFill>
                  <a:schemeClr val="tx1"/>
                </a:solidFill>
              </a:rPr>
              <a:t> Increases </a:t>
            </a:r>
            <a:r>
              <a:rPr lang="en-US" sz="2800" b="1" dirty="0" err="1" smtClean="0">
                <a:solidFill>
                  <a:schemeClr val="tx1"/>
                </a:solidFill>
              </a:rPr>
              <a:t>QSx</a:t>
            </a:r>
            <a:r>
              <a:rPr lang="en-US" sz="2800" b="1" dirty="0" smtClean="0">
                <a:solidFill>
                  <a:schemeClr val="tx1"/>
                </a:solidFill>
              </a:rPr>
              <a:t> also Increases</a:t>
            </a:r>
          </a:p>
          <a:p>
            <a:pPr algn="just"/>
            <a:r>
              <a:rPr lang="en-US" sz="2400" b="1" dirty="0">
                <a:solidFill>
                  <a:schemeClr val="tx1"/>
                </a:solidFill>
              </a:rPr>
              <a:t>As </a:t>
            </a:r>
            <a:r>
              <a:rPr lang="en-US" sz="2400" b="1" dirty="0" err="1">
                <a:solidFill>
                  <a:schemeClr val="tx1"/>
                </a:solidFill>
              </a:rPr>
              <a:t>Px</a:t>
            </a:r>
            <a:r>
              <a:rPr lang="en-US" sz="2400" b="1" dirty="0">
                <a:solidFill>
                  <a:schemeClr val="tx1"/>
                </a:solidFill>
              </a:rPr>
              <a:t> </a:t>
            </a:r>
            <a:r>
              <a:rPr lang="en-US" sz="2400" b="1" dirty="0" smtClean="0">
                <a:solidFill>
                  <a:schemeClr val="tx1"/>
                </a:solidFill>
              </a:rPr>
              <a:t>Decreases </a:t>
            </a:r>
            <a:r>
              <a:rPr lang="en-US" sz="2400" b="1" dirty="0" err="1">
                <a:solidFill>
                  <a:schemeClr val="tx1"/>
                </a:solidFill>
              </a:rPr>
              <a:t>QSx</a:t>
            </a:r>
            <a:r>
              <a:rPr lang="en-US" sz="2400" b="1" dirty="0">
                <a:solidFill>
                  <a:schemeClr val="tx1"/>
                </a:solidFill>
              </a:rPr>
              <a:t> also </a:t>
            </a:r>
            <a:r>
              <a:rPr lang="en-US" sz="2400" b="1" dirty="0" smtClean="0">
                <a:solidFill>
                  <a:schemeClr val="tx1"/>
                </a:solidFill>
              </a:rPr>
              <a:t>decreases</a:t>
            </a:r>
            <a:endParaRPr lang="en-US" sz="2000" dirty="0">
              <a:solidFill>
                <a:schemeClr val="tx1"/>
              </a:solidFill>
            </a:endParaRPr>
          </a:p>
          <a:p>
            <a:pPr algn="just"/>
            <a:endParaRPr lang="en-US" sz="2400" dirty="0" smtClean="0">
              <a:solidFill>
                <a:schemeClr val="tx1"/>
              </a:solidFill>
            </a:endParaRPr>
          </a:p>
          <a:p>
            <a:pPr algn="just"/>
            <a:r>
              <a:rPr lang="en-US" sz="2400" dirty="0" smtClean="0">
                <a:solidFill>
                  <a:schemeClr val="tx1"/>
                </a:solidFill>
              </a:rPr>
              <a:t>Law </a:t>
            </a:r>
            <a:r>
              <a:rPr lang="en-US" sz="2400" dirty="0">
                <a:solidFill>
                  <a:schemeClr val="tx1"/>
                </a:solidFill>
              </a:rPr>
              <a:t>of supply relates to the functional relationship between price of a commodity and its quantity supplied, while keeping all the other factors affecting supply constant. The quantity supplied generally varies directly with price. It means when price of a commodity rises, quantity supplied also rises and when price of a commodity falls, quantity supplied also decreases. Thus, the direction of change in quantity supplied is the same as the direction of change in price. </a:t>
            </a:r>
            <a:r>
              <a:rPr lang="en-US" sz="2400" b="1" dirty="0">
                <a:solidFill>
                  <a:schemeClr val="tx1"/>
                </a:solidFill>
              </a:rPr>
              <a:t>This positive relationship between price and quantity supplied of a given commodity is known as the law of supply</a:t>
            </a:r>
            <a:r>
              <a:rPr lang="en-US" sz="2400" dirty="0">
                <a:solidFill>
                  <a:schemeClr val="tx1"/>
                </a:solidFill>
              </a:rPr>
              <a:t>. </a:t>
            </a:r>
            <a:r>
              <a:rPr lang="en-US" sz="2400" dirty="0" smtClean="0">
                <a:solidFill>
                  <a:schemeClr val="tx1"/>
                </a:solidFill>
              </a:rPr>
              <a:t>The </a:t>
            </a:r>
            <a:r>
              <a:rPr lang="en-US" sz="2400" dirty="0">
                <a:solidFill>
                  <a:schemeClr val="tx1"/>
                </a:solidFill>
              </a:rPr>
              <a:t>functional relationship between price of a commodity and its quantity supplied can be expressed with the help of supply function as:</a:t>
            </a:r>
          </a:p>
          <a:p>
            <a:pPr algn="just"/>
            <a:r>
              <a:rPr lang="en-US" sz="2400" i="1" dirty="0" err="1" smtClean="0">
                <a:solidFill>
                  <a:schemeClr val="tx1"/>
                </a:solidFill>
              </a:rPr>
              <a:t>QS</a:t>
            </a:r>
            <a:r>
              <a:rPr lang="en-US" sz="2400" i="1" baseline="-25000" dirty="0" err="1" smtClean="0">
                <a:solidFill>
                  <a:schemeClr val="tx1"/>
                </a:solidFill>
              </a:rPr>
              <a:t>x</a:t>
            </a:r>
            <a:r>
              <a:rPr lang="en-US" sz="2400" i="1" dirty="0" smtClean="0">
                <a:solidFill>
                  <a:schemeClr val="tx1"/>
                </a:solidFill>
              </a:rPr>
              <a:t> </a:t>
            </a:r>
            <a:r>
              <a:rPr lang="en-US" sz="2400" i="1" dirty="0">
                <a:solidFill>
                  <a:schemeClr val="tx1"/>
                </a:solidFill>
              </a:rPr>
              <a:t>= f (</a:t>
            </a:r>
            <a:r>
              <a:rPr lang="en-US" sz="2400" i="1" dirty="0" err="1">
                <a:solidFill>
                  <a:schemeClr val="tx1"/>
                </a:solidFill>
              </a:rPr>
              <a:t>P</a:t>
            </a:r>
            <a:r>
              <a:rPr lang="en-US" sz="2400" i="1" baseline="-25000" dirty="0" err="1">
                <a:solidFill>
                  <a:schemeClr val="tx1"/>
                </a:solidFill>
              </a:rPr>
              <a:t>x</a:t>
            </a:r>
            <a:r>
              <a:rPr lang="en-US" sz="2400" i="1" dirty="0">
                <a:solidFill>
                  <a:schemeClr val="tx1"/>
                </a:solidFill>
              </a:rPr>
              <a:t>), ceteris paribus</a:t>
            </a:r>
            <a:r>
              <a:rPr lang="en-US" sz="2400" i="1" dirty="0" smtClean="0">
                <a:solidFill>
                  <a:schemeClr val="tx1"/>
                </a:solidFill>
              </a:rPr>
              <a:t>................(i)        </a:t>
            </a:r>
            <a:r>
              <a:rPr lang="en-US" sz="2400" i="1" dirty="0">
                <a:solidFill>
                  <a:schemeClr val="tx1"/>
                </a:solidFill>
              </a:rPr>
              <a:t>f '  &gt; 0.</a:t>
            </a:r>
            <a:endParaRPr lang="en-US" sz="2400" dirty="0">
              <a:solidFill>
                <a:schemeClr val="tx1"/>
              </a:solidFill>
            </a:endParaRPr>
          </a:p>
        </p:txBody>
      </p:sp>
    </p:spTree>
    <p:extLst>
      <p:ext uri="{BB962C8B-B14F-4D97-AF65-F5344CB8AC3E}">
        <p14:creationId xmlns:p14="http://schemas.microsoft.com/office/powerpoint/2010/main" val="753644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8305800" cy="838200"/>
          </a:xfrm>
        </p:spPr>
        <p:txBody>
          <a:bodyPr>
            <a:noAutofit/>
          </a:bodyPr>
          <a:lstStyle/>
          <a:p>
            <a:r>
              <a:rPr lang="en-US" sz="3200" b="1" dirty="0" smtClean="0"/>
              <a:t>Assumptions of Law of Supply</a:t>
            </a:r>
            <a:endParaRPr lang="en-US" sz="3200" b="1" dirty="0"/>
          </a:p>
        </p:txBody>
      </p:sp>
      <p:sp>
        <p:nvSpPr>
          <p:cNvPr id="3" name="Subtitle 2"/>
          <p:cNvSpPr>
            <a:spLocks noGrp="1"/>
          </p:cNvSpPr>
          <p:nvPr>
            <p:ph type="subTitle" idx="1"/>
          </p:nvPr>
        </p:nvSpPr>
        <p:spPr>
          <a:xfrm>
            <a:off x="295656" y="1143000"/>
            <a:ext cx="8153400" cy="5410200"/>
          </a:xfrm>
        </p:spPr>
        <p:txBody>
          <a:bodyPr>
            <a:noAutofit/>
          </a:bodyPr>
          <a:lstStyle/>
          <a:p>
            <a:pPr lvl="0" algn="just"/>
            <a:r>
              <a:rPr lang="en-US" sz="2800" b="1" dirty="0" err="1" smtClean="0">
                <a:solidFill>
                  <a:schemeClr val="tx1"/>
                </a:solidFill>
              </a:rPr>
              <a:t>Sx</a:t>
            </a:r>
            <a:r>
              <a:rPr lang="en-US" sz="2800" b="1" dirty="0" smtClean="0">
                <a:solidFill>
                  <a:schemeClr val="tx1"/>
                </a:solidFill>
              </a:rPr>
              <a:t>= f(</a:t>
            </a:r>
            <a:r>
              <a:rPr lang="en-US" sz="2800" b="1" dirty="0" err="1" smtClean="0">
                <a:solidFill>
                  <a:schemeClr val="tx1"/>
                </a:solidFill>
              </a:rPr>
              <a:t>Px</a:t>
            </a:r>
            <a:r>
              <a:rPr lang="en-US" sz="2800" b="1" dirty="0" smtClean="0">
                <a:solidFill>
                  <a:schemeClr val="tx1"/>
                </a:solidFill>
              </a:rPr>
              <a:t>, </a:t>
            </a:r>
            <a:r>
              <a:rPr lang="en-US" sz="2800" b="1" dirty="0" smtClean="0">
                <a:solidFill>
                  <a:srgbClr val="FF0000"/>
                </a:solidFill>
              </a:rPr>
              <a:t>PI, T, TS, NF, Of, </a:t>
            </a:r>
            <a:r>
              <a:rPr lang="en-US" sz="2800" b="1" dirty="0" err="1" smtClean="0">
                <a:solidFill>
                  <a:srgbClr val="FF0000"/>
                </a:solidFill>
              </a:rPr>
              <a:t>Pe</a:t>
            </a:r>
            <a:r>
              <a:rPr lang="en-US" sz="2800" b="1" dirty="0" smtClean="0">
                <a:solidFill>
                  <a:srgbClr val="FF0000"/>
                </a:solidFill>
              </a:rPr>
              <a:t>, W</a:t>
            </a:r>
            <a:r>
              <a:rPr lang="en-US" sz="2800" b="1" dirty="0" smtClean="0">
                <a:solidFill>
                  <a:schemeClr val="tx1"/>
                </a:solidFill>
              </a:rPr>
              <a:t>)………..(ii) seller</a:t>
            </a:r>
          </a:p>
          <a:p>
            <a:pPr marL="457200" lvl="0" indent="-457200" algn="just">
              <a:buFont typeface="+mj-lt"/>
              <a:buAutoNum type="arabicPeriod"/>
            </a:pPr>
            <a:r>
              <a:rPr lang="en-US" sz="2400" dirty="0" smtClean="0">
                <a:solidFill>
                  <a:schemeClr val="tx1"/>
                </a:solidFill>
              </a:rPr>
              <a:t>There </a:t>
            </a:r>
            <a:r>
              <a:rPr lang="en-US" sz="2400" dirty="0">
                <a:solidFill>
                  <a:schemeClr val="tx1"/>
                </a:solidFill>
              </a:rPr>
              <a:t>is no change in cost of production or prices of inputs</a:t>
            </a:r>
            <a:r>
              <a:rPr lang="en-US" sz="2400" dirty="0" smtClean="0">
                <a:solidFill>
                  <a:schemeClr val="tx1"/>
                </a:solidFill>
              </a:rPr>
              <a:t>. (P</a:t>
            </a:r>
            <a:r>
              <a:rPr lang="en-US" sz="2400" baseline="-25000" dirty="0" smtClean="0">
                <a:solidFill>
                  <a:schemeClr val="tx1"/>
                </a:solidFill>
              </a:rPr>
              <a:t>I</a:t>
            </a:r>
            <a:r>
              <a:rPr lang="en-US" sz="2400" dirty="0" smtClean="0">
                <a:solidFill>
                  <a:schemeClr val="tx1"/>
                </a:solidFill>
              </a:rPr>
              <a:t>)</a:t>
            </a:r>
            <a:endParaRPr lang="en-US" sz="2400" dirty="0">
              <a:solidFill>
                <a:schemeClr val="tx1"/>
              </a:solidFill>
            </a:endParaRPr>
          </a:p>
          <a:p>
            <a:pPr marL="457200" lvl="0" indent="-457200" algn="just">
              <a:buFont typeface="+mj-lt"/>
              <a:buAutoNum type="arabicPeriod"/>
            </a:pPr>
            <a:r>
              <a:rPr lang="en-US" sz="2400" dirty="0">
                <a:solidFill>
                  <a:schemeClr val="tx1"/>
                </a:solidFill>
              </a:rPr>
              <a:t>The state of technology will remain constant</a:t>
            </a:r>
            <a:r>
              <a:rPr lang="en-US" sz="2400" dirty="0" smtClean="0">
                <a:solidFill>
                  <a:schemeClr val="tx1"/>
                </a:solidFill>
              </a:rPr>
              <a:t>. (T)</a:t>
            </a:r>
            <a:endParaRPr lang="en-US" sz="2400" dirty="0">
              <a:solidFill>
                <a:schemeClr val="tx1"/>
              </a:solidFill>
            </a:endParaRPr>
          </a:p>
          <a:p>
            <a:pPr marL="457200" lvl="0" indent="-457200" algn="just">
              <a:buFont typeface="+mj-lt"/>
              <a:buAutoNum type="arabicPeriod"/>
            </a:pPr>
            <a:r>
              <a:rPr lang="en-US" sz="2400" dirty="0">
                <a:solidFill>
                  <a:schemeClr val="tx1"/>
                </a:solidFill>
              </a:rPr>
              <a:t>There is no change in government policy regarding tax and subsidy</a:t>
            </a:r>
            <a:r>
              <a:rPr lang="en-US" sz="2400" dirty="0" smtClean="0">
                <a:solidFill>
                  <a:schemeClr val="tx1"/>
                </a:solidFill>
              </a:rPr>
              <a:t>. (TS)</a:t>
            </a:r>
            <a:endParaRPr lang="en-US" sz="2400" dirty="0">
              <a:solidFill>
                <a:schemeClr val="tx1"/>
              </a:solidFill>
            </a:endParaRPr>
          </a:p>
          <a:p>
            <a:pPr marL="457200" lvl="0" indent="-457200" algn="just">
              <a:buFont typeface="+mj-lt"/>
              <a:buAutoNum type="arabicPeriod"/>
            </a:pPr>
            <a:r>
              <a:rPr lang="en-US" sz="2400" dirty="0">
                <a:solidFill>
                  <a:schemeClr val="tx1"/>
                </a:solidFill>
              </a:rPr>
              <a:t>There is no change in number of firms in the market</a:t>
            </a:r>
            <a:r>
              <a:rPr lang="en-US" sz="2400" dirty="0" smtClean="0">
                <a:solidFill>
                  <a:schemeClr val="tx1"/>
                </a:solidFill>
              </a:rPr>
              <a:t>. (NF)</a:t>
            </a:r>
            <a:endParaRPr lang="en-US" sz="2400" dirty="0">
              <a:solidFill>
                <a:schemeClr val="tx1"/>
              </a:solidFill>
            </a:endParaRPr>
          </a:p>
          <a:p>
            <a:pPr marL="457200" lvl="0" indent="-457200" algn="just">
              <a:buFont typeface="+mj-lt"/>
              <a:buAutoNum type="arabicPeriod"/>
            </a:pPr>
            <a:r>
              <a:rPr lang="en-US" sz="2400" dirty="0">
                <a:solidFill>
                  <a:schemeClr val="tx1"/>
                </a:solidFill>
              </a:rPr>
              <a:t>There is no change in the objective of the firm</a:t>
            </a:r>
            <a:r>
              <a:rPr lang="en-US" sz="2400" dirty="0" smtClean="0">
                <a:solidFill>
                  <a:schemeClr val="tx1"/>
                </a:solidFill>
              </a:rPr>
              <a:t>. (OF)</a:t>
            </a:r>
            <a:endParaRPr lang="en-US" sz="2400" dirty="0">
              <a:solidFill>
                <a:schemeClr val="tx1"/>
              </a:solidFill>
            </a:endParaRPr>
          </a:p>
          <a:p>
            <a:pPr marL="457200" lvl="0" indent="-457200" algn="just">
              <a:buFont typeface="+mj-lt"/>
              <a:buAutoNum type="arabicPeriod"/>
            </a:pPr>
            <a:r>
              <a:rPr lang="en-US" sz="2400" dirty="0">
                <a:solidFill>
                  <a:schemeClr val="tx1"/>
                </a:solidFill>
              </a:rPr>
              <a:t>There is no change in seller’s expectation about future price of the commodity</a:t>
            </a:r>
            <a:r>
              <a:rPr lang="en-US" sz="2400" dirty="0" smtClean="0">
                <a:solidFill>
                  <a:schemeClr val="tx1"/>
                </a:solidFill>
              </a:rPr>
              <a:t>. (</a:t>
            </a:r>
            <a:r>
              <a:rPr lang="en-US" sz="2400" dirty="0" err="1" smtClean="0">
                <a:solidFill>
                  <a:schemeClr val="tx1"/>
                </a:solidFill>
              </a:rPr>
              <a:t>Pe</a:t>
            </a:r>
            <a:r>
              <a:rPr lang="en-US" sz="2400" dirty="0" smtClean="0">
                <a:solidFill>
                  <a:schemeClr val="tx1"/>
                </a:solidFill>
              </a:rPr>
              <a:t>)</a:t>
            </a:r>
            <a:endParaRPr lang="en-US" sz="2400" dirty="0">
              <a:solidFill>
                <a:schemeClr val="tx1"/>
              </a:solidFill>
            </a:endParaRPr>
          </a:p>
          <a:p>
            <a:pPr marL="457200" indent="-457200" algn="just">
              <a:buFont typeface="+mj-lt"/>
              <a:buAutoNum type="arabicPeriod"/>
            </a:pPr>
            <a:r>
              <a:rPr lang="en-US" sz="2400" dirty="0">
                <a:solidFill>
                  <a:schemeClr val="tx1"/>
                </a:solidFill>
              </a:rPr>
              <a:t>There is no change in season or weather and such other factors that influence supply</a:t>
            </a:r>
            <a:r>
              <a:rPr lang="en-US" sz="2400" dirty="0" smtClean="0">
                <a:solidFill>
                  <a:schemeClr val="tx1"/>
                </a:solidFill>
              </a:rPr>
              <a:t>. (W)</a:t>
            </a:r>
            <a:endParaRPr lang="en-US" sz="2400" dirty="0">
              <a:solidFill>
                <a:schemeClr val="tx1"/>
              </a:solidFill>
            </a:endParaRPr>
          </a:p>
        </p:txBody>
      </p:sp>
    </p:spTree>
    <p:extLst>
      <p:ext uri="{BB962C8B-B14F-4D97-AF65-F5344CB8AC3E}">
        <p14:creationId xmlns:p14="http://schemas.microsoft.com/office/powerpoint/2010/main" val="27296243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52022"/>
            <a:ext cx="8305800" cy="790977"/>
          </a:xfrm>
        </p:spPr>
        <p:txBody>
          <a:bodyPr>
            <a:noAutofit/>
          </a:bodyPr>
          <a:lstStyle/>
          <a:p>
            <a:r>
              <a:rPr lang="en-US" sz="3200" b="1" dirty="0" smtClean="0"/>
              <a:t>Supply Schedule</a:t>
            </a:r>
            <a:endParaRPr lang="en-US" sz="3200" b="1" dirty="0"/>
          </a:p>
        </p:txBody>
      </p:sp>
      <p:sp>
        <p:nvSpPr>
          <p:cNvPr id="3" name="Subtitle 2"/>
          <p:cNvSpPr>
            <a:spLocks noGrp="1"/>
          </p:cNvSpPr>
          <p:nvPr>
            <p:ph type="subTitle" idx="1"/>
          </p:nvPr>
        </p:nvSpPr>
        <p:spPr>
          <a:xfrm>
            <a:off x="295656" y="1447800"/>
            <a:ext cx="8153400" cy="5105400"/>
          </a:xfrm>
        </p:spPr>
        <p:txBody>
          <a:bodyPr>
            <a:noAutofit/>
          </a:bodyPr>
          <a:lstStyle/>
          <a:p>
            <a:pPr lvl="0" algn="just"/>
            <a:endParaRPr lang="en-US" sz="2400"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232796958"/>
              </p:ext>
            </p:extLst>
          </p:nvPr>
        </p:nvGraphicFramePr>
        <p:xfrm>
          <a:off x="381000" y="1524000"/>
          <a:ext cx="7924800" cy="4837064"/>
        </p:xfrm>
        <a:graphic>
          <a:graphicData uri="http://schemas.openxmlformats.org/drawingml/2006/table">
            <a:tbl>
              <a:tblPr firstRow="1">
                <a:tableStyleId>{7E9639D4-E3E2-4D34-9284-5A2195B3D0D7}</a:tableStyleId>
              </a:tblPr>
              <a:tblGrid>
                <a:gridCol w="1704604"/>
                <a:gridCol w="2191327"/>
                <a:gridCol w="4028869"/>
              </a:tblGrid>
              <a:tr h="847581">
                <a:tc>
                  <a:txBody>
                    <a:bodyPr/>
                    <a:lstStyle/>
                    <a:p>
                      <a:pPr marL="0" marR="0" algn="ctr">
                        <a:lnSpc>
                          <a:spcPct val="110000"/>
                        </a:lnSpc>
                        <a:spcBef>
                          <a:spcPts val="300"/>
                        </a:spcBef>
                        <a:spcAft>
                          <a:spcPts val="300"/>
                        </a:spcAft>
                        <a:tabLst>
                          <a:tab pos="360045" algn="l"/>
                        </a:tabLst>
                      </a:pPr>
                      <a:r>
                        <a:rPr lang="en-US" sz="2800" dirty="0">
                          <a:effectLst/>
                        </a:rPr>
                        <a:t>Combination</a:t>
                      </a:r>
                      <a:endParaRPr lang="en-US" sz="2800" dirty="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800">
                          <a:effectLst/>
                        </a:rPr>
                        <a:t>Prices (in Rs.)</a:t>
                      </a:r>
                      <a:endParaRPr lang="en-US" sz="28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800" dirty="0">
                          <a:effectLst/>
                        </a:rPr>
                        <a:t>Quantity Supplied(in Units)</a:t>
                      </a:r>
                      <a:endParaRPr lang="en-US" sz="2800" dirty="0">
                        <a:solidFill>
                          <a:srgbClr val="000000"/>
                        </a:solidFill>
                        <a:effectLst/>
                        <a:latin typeface="Times New Roman"/>
                        <a:ea typeface="Times New Roman"/>
                        <a:cs typeface="Times New Roman"/>
                      </a:endParaRPr>
                    </a:p>
                  </a:txBody>
                  <a:tcPr marL="68580" marR="68580" marT="0" marB="0"/>
                </a:tc>
              </a:tr>
              <a:tr h="779656">
                <a:tc>
                  <a:txBody>
                    <a:bodyPr/>
                    <a:lstStyle/>
                    <a:p>
                      <a:pPr marL="0" marR="0" algn="ctr">
                        <a:lnSpc>
                          <a:spcPct val="110000"/>
                        </a:lnSpc>
                        <a:spcBef>
                          <a:spcPts val="300"/>
                        </a:spcBef>
                        <a:spcAft>
                          <a:spcPts val="300"/>
                        </a:spcAft>
                        <a:tabLst>
                          <a:tab pos="360045" algn="l"/>
                        </a:tabLst>
                      </a:pPr>
                      <a:r>
                        <a:rPr lang="en-US" sz="2800">
                          <a:effectLst/>
                        </a:rPr>
                        <a:t>A</a:t>
                      </a:r>
                      <a:endParaRPr lang="en-US" sz="28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800">
                          <a:effectLst/>
                        </a:rPr>
                        <a:t>2</a:t>
                      </a:r>
                      <a:endParaRPr lang="en-US" sz="28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800">
                          <a:effectLst/>
                        </a:rPr>
                        <a:t>2</a:t>
                      </a:r>
                      <a:endParaRPr lang="en-US" sz="2800">
                        <a:solidFill>
                          <a:srgbClr val="000000"/>
                        </a:solidFill>
                        <a:effectLst/>
                        <a:latin typeface="Times New Roman"/>
                        <a:ea typeface="Times New Roman"/>
                        <a:cs typeface="Times New Roman"/>
                      </a:endParaRPr>
                    </a:p>
                  </a:txBody>
                  <a:tcPr marL="68580" marR="68580" marT="0" marB="0"/>
                </a:tc>
              </a:tr>
              <a:tr h="779656">
                <a:tc>
                  <a:txBody>
                    <a:bodyPr/>
                    <a:lstStyle/>
                    <a:p>
                      <a:pPr marL="0" marR="0" algn="ctr">
                        <a:lnSpc>
                          <a:spcPct val="110000"/>
                        </a:lnSpc>
                        <a:spcBef>
                          <a:spcPts val="300"/>
                        </a:spcBef>
                        <a:spcAft>
                          <a:spcPts val="300"/>
                        </a:spcAft>
                        <a:tabLst>
                          <a:tab pos="360045" algn="l"/>
                        </a:tabLst>
                      </a:pPr>
                      <a:r>
                        <a:rPr lang="en-US" sz="2800">
                          <a:effectLst/>
                        </a:rPr>
                        <a:t>B</a:t>
                      </a:r>
                      <a:endParaRPr lang="en-US" sz="28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800" dirty="0">
                          <a:effectLst/>
                        </a:rPr>
                        <a:t>4</a:t>
                      </a:r>
                      <a:endParaRPr lang="en-US" sz="2800" dirty="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800" dirty="0">
                          <a:effectLst/>
                        </a:rPr>
                        <a:t>4</a:t>
                      </a:r>
                      <a:endParaRPr lang="en-US" sz="2800" dirty="0">
                        <a:solidFill>
                          <a:srgbClr val="000000"/>
                        </a:solidFill>
                        <a:effectLst/>
                        <a:latin typeface="Times New Roman"/>
                        <a:ea typeface="Times New Roman"/>
                        <a:cs typeface="Times New Roman"/>
                      </a:endParaRPr>
                    </a:p>
                  </a:txBody>
                  <a:tcPr marL="68580" marR="68580" marT="0" marB="0"/>
                </a:tc>
              </a:tr>
              <a:tr h="779656">
                <a:tc>
                  <a:txBody>
                    <a:bodyPr/>
                    <a:lstStyle/>
                    <a:p>
                      <a:pPr marL="0" marR="0" algn="ctr">
                        <a:lnSpc>
                          <a:spcPct val="110000"/>
                        </a:lnSpc>
                        <a:spcBef>
                          <a:spcPts val="300"/>
                        </a:spcBef>
                        <a:spcAft>
                          <a:spcPts val="300"/>
                        </a:spcAft>
                        <a:tabLst>
                          <a:tab pos="360045" algn="l"/>
                        </a:tabLst>
                      </a:pPr>
                      <a:r>
                        <a:rPr lang="en-US" sz="2800">
                          <a:effectLst/>
                        </a:rPr>
                        <a:t>C</a:t>
                      </a:r>
                      <a:endParaRPr lang="en-US" sz="28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800">
                          <a:effectLst/>
                        </a:rPr>
                        <a:t>6</a:t>
                      </a:r>
                      <a:endParaRPr lang="en-US" sz="28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800">
                          <a:effectLst/>
                        </a:rPr>
                        <a:t>6</a:t>
                      </a:r>
                      <a:endParaRPr lang="en-US" sz="2800">
                        <a:solidFill>
                          <a:srgbClr val="000000"/>
                        </a:solidFill>
                        <a:effectLst/>
                        <a:latin typeface="Times New Roman"/>
                        <a:ea typeface="Times New Roman"/>
                        <a:cs typeface="Times New Roman"/>
                      </a:endParaRPr>
                    </a:p>
                  </a:txBody>
                  <a:tcPr marL="68580" marR="68580" marT="0" marB="0"/>
                </a:tc>
              </a:tr>
              <a:tr h="779656">
                <a:tc>
                  <a:txBody>
                    <a:bodyPr/>
                    <a:lstStyle/>
                    <a:p>
                      <a:pPr marL="0" marR="0" algn="ctr">
                        <a:lnSpc>
                          <a:spcPct val="110000"/>
                        </a:lnSpc>
                        <a:spcBef>
                          <a:spcPts val="300"/>
                        </a:spcBef>
                        <a:spcAft>
                          <a:spcPts val="300"/>
                        </a:spcAft>
                        <a:tabLst>
                          <a:tab pos="360045" algn="l"/>
                        </a:tabLst>
                      </a:pPr>
                      <a:r>
                        <a:rPr lang="en-US" sz="2800">
                          <a:effectLst/>
                        </a:rPr>
                        <a:t>D</a:t>
                      </a:r>
                      <a:endParaRPr lang="en-US" sz="28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800" dirty="0">
                          <a:effectLst/>
                        </a:rPr>
                        <a:t>8</a:t>
                      </a:r>
                      <a:endParaRPr lang="en-US" sz="2800" dirty="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800" dirty="0">
                          <a:effectLst/>
                        </a:rPr>
                        <a:t>8</a:t>
                      </a:r>
                      <a:endParaRPr lang="en-US" sz="2800" dirty="0">
                        <a:solidFill>
                          <a:srgbClr val="000000"/>
                        </a:solidFill>
                        <a:effectLst/>
                        <a:latin typeface="Times New Roman"/>
                        <a:ea typeface="Times New Roman"/>
                        <a:cs typeface="Times New Roman"/>
                      </a:endParaRPr>
                    </a:p>
                  </a:txBody>
                  <a:tcPr marL="68580" marR="68580" marT="0" marB="0"/>
                </a:tc>
              </a:tr>
              <a:tr h="779656">
                <a:tc>
                  <a:txBody>
                    <a:bodyPr/>
                    <a:lstStyle/>
                    <a:p>
                      <a:pPr marL="0" marR="0" algn="ctr">
                        <a:lnSpc>
                          <a:spcPct val="110000"/>
                        </a:lnSpc>
                        <a:spcBef>
                          <a:spcPts val="300"/>
                        </a:spcBef>
                        <a:spcAft>
                          <a:spcPts val="300"/>
                        </a:spcAft>
                        <a:tabLst>
                          <a:tab pos="360045" algn="l"/>
                        </a:tabLst>
                      </a:pPr>
                      <a:r>
                        <a:rPr lang="en-US" sz="2800">
                          <a:effectLst/>
                        </a:rPr>
                        <a:t>E</a:t>
                      </a:r>
                      <a:endParaRPr lang="en-US" sz="28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800" dirty="0">
                          <a:effectLst/>
                        </a:rPr>
                        <a:t>10</a:t>
                      </a:r>
                      <a:endParaRPr lang="en-US" sz="2800" dirty="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800" dirty="0">
                          <a:effectLst/>
                        </a:rPr>
                        <a:t>10</a:t>
                      </a:r>
                      <a:endParaRPr lang="en-US" sz="2800" dirty="0">
                        <a:solidFill>
                          <a:srgbClr val="000000"/>
                        </a:solidFill>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18846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7772400" cy="838200"/>
          </a:xfrm>
        </p:spPr>
        <p:txBody>
          <a:bodyPr>
            <a:noAutofit/>
          </a:bodyPr>
          <a:lstStyle/>
          <a:p>
            <a:r>
              <a:rPr lang="en-US" sz="3600" b="1" dirty="0" smtClean="0"/>
              <a:t>Theory of Demand</a:t>
            </a:r>
            <a:endParaRPr lang="en-US" b="1" dirty="0"/>
          </a:p>
        </p:txBody>
      </p:sp>
      <p:sp>
        <p:nvSpPr>
          <p:cNvPr id="3" name="Subtitle 2"/>
          <p:cNvSpPr>
            <a:spLocks noGrp="1"/>
          </p:cNvSpPr>
          <p:nvPr>
            <p:ph type="subTitle" idx="1"/>
          </p:nvPr>
        </p:nvSpPr>
        <p:spPr>
          <a:xfrm>
            <a:off x="295656" y="1286256"/>
            <a:ext cx="8153400" cy="5029200"/>
          </a:xfrm>
        </p:spPr>
        <p:txBody>
          <a:bodyPr>
            <a:normAutofit fontScale="85000" lnSpcReduction="10000"/>
          </a:bodyPr>
          <a:lstStyle/>
          <a:p>
            <a:pPr algn="just"/>
            <a:r>
              <a:rPr lang="en-US" sz="2000" b="1" dirty="0" smtClean="0">
                <a:solidFill>
                  <a:schemeClr val="tx1"/>
                </a:solidFill>
              </a:rPr>
              <a:t>Meaning </a:t>
            </a:r>
            <a:r>
              <a:rPr lang="en-US" sz="2000" b="1" dirty="0">
                <a:solidFill>
                  <a:schemeClr val="tx1"/>
                </a:solidFill>
              </a:rPr>
              <a:t>of Demand and Desire</a:t>
            </a:r>
          </a:p>
          <a:p>
            <a:pPr algn="just"/>
            <a:r>
              <a:rPr lang="en-US" sz="2000" dirty="0" smtClean="0">
                <a:solidFill>
                  <a:schemeClr val="tx1"/>
                </a:solidFill>
              </a:rPr>
              <a:t>Prof</a:t>
            </a:r>
            <a:r>
              <a:rPr lang="en-US" sz="2000" dirty="0">
                <a:solidFill>
                  <a:schemeClr val="tx1"/>
                </a:solidFill>
              </a:rPr>
              <a:t>. </a:t>
            </a:r>
            <a:r>
              <a:rPr lang="en-US" sz="2000" dirty="0" err="1">
                <a:solidFill>
                  <a:schemeClr val="tx1"/>
                </a:solidFill>
              </a:rPr>
              <a:t>Bober</a:t>
            </a:r>
            <a:r>
              <a:rPr lang="en-US" sz="2000" dirty="0">
                <a:solidFill>
                  <a:schemeClr val="tx1"/>
                </a:solidFill>
              </a:rPr>
              <a:t> defines demand as </a:t>
            </a:r>
            <a:r>
              <a:rPr lang="en-US" sz="3300" b="1" i="1" dirty="0">
                <a:solidFill>
                  <a:schemeClr val="tx1"/>
                </a:solidFill>
              </a:rPr>
              <a:t>“</a:t>
            </a:r>
            <a:r>
              <a:rPr lang="en-US" sz="3300" b="1" i="1" cap="all" dirty="0">
                <a:solidFill>
                  <a:schemeClr val="tx1"/>
                </a:solidFill>
              </a:rPr>
              <a:t>v</a:t>
            </a:r>
            <a:r>
              <a:rPr lang="en-US" sz="3300" b="1" i="1" dirty="0">
                <a:solidFill>
                  <a:schemeClr val="tx1"/>
                </a:solidFill>
              </a:rPr>
              <a:t>arious quantities of a given commodity or service which consumers would buy in one market in a given period of time at various prices, or at various incomes or at various prices of related goods.”</a:t>
            </a:r>
            <a:r>
              <a:rPr lang="en-US" sz="3300" b="1" dirty="0">
                <a:solidFill>
                  <a:schemeClr val="tx1"/>
                </a:solidFill>
              </a:rPr>
              <a:t> </a:t>
            </a:r>
          </a:p>
          <a:p>
            <a:pPr algn="just"/>
            <a:r>
              <a:rPr lang="en-US" sz="2000" dirty="0">
                <a:solidFill>
                  <a:schemeClr val="tx1"/>
                </a:solidFill>
              </a:rPr>
              <a:t>Similarly in the words of Pappas and Brigham </a:t>
            </a:r>
            <a:r>
              <a:rPr lang="en-US" sz="2000" b="1" i="1" dirty="0">
                <a:solidFill>
                  <a:schemeClr val="tx1"/>
                </a:solidFill>
              </a:rPr>
              <a:t>“The term demand is defined as the number of units of a particular good or service that consumers are willing to purchase during a specific period and under a given set of conditions.”</a:t>
            </a:r>
            <a:endParaRPr lang="en-US" sz="2000" b="1" dirty="0">
              <a:solidFill>
                <a:schemeClr val="tx1"/>
              </a:solidFill>
            </a:endParaRPr>
          </a:p>
          <a:p>
            <a:pPr algn="just"/>
            <a:r>
              <a:rPr lang="en-US" sz="2000" dirty="0">
                <a:solidFill>
                  <a:schemeClr val="tx1"/>
                </a:solidFill>
              </a:rPr>
              <a:t>Two things are to be noted about quantity demanded. One is that quantity demanded is always expressed at a given price. At different prices different quantities of a commodity are generally demanded. The second thing is that quantity demanded is a flow. It means demand is expressed per period of time for example one thousand Kg. apple per day, seven thousand Kg. per week and so on.</a:t>
            </a:r>
          </a:p>
          <a:p>
            <a:pPr algn="just"/>
            <a:endParaRPr lang="en-US" dirty="0">
              <a:solidFill>
                <a:schemeClr val="tx1"/>
              </a:solidFill>
            </a:endParaRPr>
          </a:p>
        </p:txBody>
      </p:sp>
    </p:spTree>
    <p:extLst>
      <p:ext uri="{BB962C8B-B14F-4D97-AF65-F5344CB8AC3E}">
        <p14:creationId xmlns:p14="http://schemas.microsoft.com/office/powerpoint/2010/main" val="38312824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52022"/>
            <a:ext cx="6477000" cy="790977"/>
          </a:xfrm>
        </p:spPr>
        <p:txBody>
          <a:bodyPr>
            <a:noAutofit/>
          </a:bodyPr>
          <a:lstStyle/>
          <a:p>
            <a:r>
              <a:rPr lang="en-US" sz="3200" b="1" dirty="0" smtClean="0"/>
              <a:t>Supply Curve</a:t>
            </a:r>
            <a:endParaRPr lang="en-US" sz="3200" b="1" dirty="0"/>
          </a:p>
        </p:txBody>
      </p:sp>
      <p:sp>
        <p:nvSpPr>
          <p:cNvPr id="3" name="Subtitle 2"/>
          <p:cNvSpPr>
            <a:spLocks noGrp="1"/>
          </p:cNvSpPr>
          <p:nvPr>
            <p:ph type="subTitle" idx="1"/>
          </p:nvPr>
        </p:nvSpPr>
        <p:spPr>
          <a:xfrm>
            <a:off x="685800" y="1447800"/>
            <a:ext cx="7315200" cy="5105400"/>
          </a:xfrm>
        </p:spPr>
        <p:txBody>
          <a:bodyPr>
            <a:noAutofit/>
          </a:bodyPr>
          <a:lstStyle/>
          <a:p>
            <a:pPr lvl="0" algn="just"/>
            <a:r>
              <a:rPr lang="en-US" sz="2400" dirty="0" smtClean="0">
                <a:solidFill>
                  <a:schemeClr val="tx1"/>
                </a:solidFill>
              </a:rPr>
              <a:t>SS curve has positive upward slope</a:t>
            </a:r>
            <a:endParaRPr lang="en-US" sz="2400" dirty="0">
              <a:solidFill>
                <a:schemeClr val="tx1"/>
              </a:solidFill>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4999" y="2057400"/>
            <a:ext cx="6400801"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47032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8305800" cy="838200"/>
          </a:xfrm>
        </p:spPr>
        <p:txBody>
          <a:bodyPr>
            <a:noAutofit/>
          </a:bodyPr>
          <a:lstStyle/>
          <a:p>
            <a:r>
              <a:rPr lang="en-US" sz="3200" b="1" dirty="0"/>
              <a:t>Derivation of Single Producer’s Supply Curve</a:t>
            </a:r>
            <a:r>
              <a:rPr lang="en-US" sz="3200" dirty="0"/>
              <a:t> </a:t>
            </a:r>
            <a:endParaRPr lang="en-US" sz="3200" b="1" dirty="0"/>
          </a:p>
        </p:txBody>
      </p:sp>
      <p:sp>
        <p:nvSpPr>
          <p:cNvPr id="3" name="Subtitle 2"/>
          <p:cNvSpPr>
            <a:spLocks noGrp="1"/>
          </p:cNvSpPr>
          <p:nvPr>
            <p:ph type="subTitle" idx="1"/>
          </p:nvPr>
        </p:nvSpPr>
        <p:spPr>
          <a:xfrm>
            <a:off x="295656" y="1143000"/>
            <a:ext cx="8153400" cy="5410200"/>
          </a:xfrm>
        </p:spPr>
        <p:txBody>
          <a:bodyPr>
            <a:noAutofit/>
          </a:bodyPr>
          <a:lstStyle/>
          <a:p>
            <a:pPr algn="just"/>
            <a:r>
              <a:rPr lang="en-US" b="1" dirty="0" smtClean="0">
                <a:solidFill>
                  <a:schemeClr val="tx1"/>
                </a:solidFill>
              </a:rPr>
              <a:t>Single </a:t>
            </a:r>
            <a:r>
              <a:rPr lang="en-US" b="1" dirty="0">
                <a:solidFill>
                  <a:schemeClr val="tx1"/>
                </a:solidFill>
              </a:rPr>
              <a:t>producer’s supply curve is derived from single producer’s supply schedule</a:t>
            </a:r>
            <a:r>
              <a:rPr lang="en-US" dirty="0">
                <a:solidFill>
                  <a:schemeClr val="tx1"/>
                </a:solidFill>
              </a:rPr>
              <a:t>.</a:t>
            </a:r>
            <a:r>
              <a:rPr lang="en-US" sz="2400" dirty="0">
                <a:solidFill>
                  <a:schemeClr val="tx1"/>
                </a:solidFill>
              </a:rPr>
              <a:t> The schedule which shows different quantities of a commodity supplied per time period at various alternative prices </a:t>
            </a:r>
            <a:r>
              <a:rPr lang="en-US" sz="2800" b="1" dirty="0">
                <a:solidFill>
                  <a:schemeClr val="tx1"/>
                </a:solidFill>
              </a:rPr>
              <a:t>by an individual firm or producer </a:t>
            </a:r>
            <a:r>
              <a:rPr lang="en-US" sz="2400" dirty="0">
                <a:solidFill>
                  <a:schemeClr val="tx1"/>
                </a:solidFill>
              </a:rPr>
              <a:t>while keeping all the other factors affecting the supply constant is called single producer’s (or individual) supply schedule. Hence, it shows the relationship between prices of a commodity and its quantity supplied by an individual firm. </a:t>
            </a:r>
          </a:p>
          <a:p>
            <a:pPr algn="just"/>
            <a:r>
              <a:rPr lang="en-US" sz="2400" dirty="0" smtClean="0">
                <a:solidFill>
                  <a:schemeClr val="tx1"/>
                </a:solidFill>
              </a:rPr>
              <a:t>The </a:t>
            </a:r>
            <a:r>
              <a:rPr lang="en-US" sz="2400" dirty="0">
                <a:solidFill>
                  <a:schemeClr val="tx1"/>
                </a:solidFill>
              </a:rPr>
              <a:t>single producer’s supply schedule of commodity </a:t>
            </a:r>
            <a:r>
              <a:rPr lang="en-US" sz="2400" i="1" dirty="0">
                <a:solidFill>
                  <a:schemeClr val="tx1"/>
                </a:solidFill>
              </a:rPr>
              <a:t>X</a:t>
            </a:r>
            <a:r>
              <a:rPr lang="en-US" sz="2400" dirty="0">
                <a:solidFill>
                  <a:schemeClr val="tx1"/>
                </a:solidFill>
              </a:rPr>
              <a:t> </a:t>
            </a:r>
            <a:r>
              <a:rPr lang="en-US" sz="2400" dirty="0" smtClean="0">
                <a:solidFill>
                  <a:schemeClr val="tx1"/>
                </a:solidFill>
              </a:rPr>
              <a:t>derivation of single producer's supply curve can be explained with the help of schedule and curve as shown in the law of supply.</a:t>
            </a:r>
            <a:endParaRPr lang="en-US" sz="2400" dirty="0">
              <a:solidFill>
                <a:schemeClr val="tx1"/>
              </a:solidFill>
            </a:endParaRPr>
          </a:p>
        </p:txBody>
      </p:sp>
    </p:spTree>
    <p:extLst>
      <p:ext uri="{BB962C8B-B14F-4D97-AF65-F5344CB8AC3E}">
        <p14:creationId xmlns:p14="http://schemas.microsoft.com/office/powerpoint/2010/main" val="6245490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8305800" cy="838200"/>
          </a:xfrm>
        </p:spPr>
        <p:txBody>
          <a:bodyPr>
            <a:noAutofit/>
          </a:bodyPr>
          <a:lstStyle/>
          <a:p>
            <a:r>
              <a:rPr lang="en-US" sz="3200" b="1" dirty="0"/>
              <a:t>Derivation of </a:t>
            </a:r>
            <a:r>
              <a:rPr lang="en-US" sz="3200" b="1" dirty="0" smtClean="0"/>
              <a:t>Market Supply </a:t>
            </a:r>
            <a:r>
              <a:rPr lang="en-US" sz="3200" b="1" dirty="0"/>
              <a:t>Curve</a:t>
            </a:r>
            <a:r>
              <a:rPr lang="en-US" sz="3200" dirty="0"/>
              <a:t> </a:t>
            </a:r>
            <a:endParaRPr lang="en-US" sz="3200" b="1" dirty="0"/>
          </a:p>
        </p:txBody>
      </p:sp>
      <p:sp>
        <p:nvSpPr>
          <p:cNvPr id="3" name="Subtitle 2"/>
          <p:cNvSpPr>
            <a:spLocks noGrp="1"/>
          </p:cNvSpPr>
          <p:nvPr>
            <p:ph type="subTitle" idx="1"/>
          </p:nvPr>
        </p:nvSpPr>
        <p:spPr>
          <a:xfrm>
            <a:off x="295656" y="1143000"/>
            <a:ext cx="8153400" cy="5410200"/>
          </a:xfrm>
        </p:spPr>
        <p:txBody>
          <a:bodyPr>
            <a:noAutofit/>
          </a:bodyPr>
          <a:lstStyle/>
          <a:p>
            <a:pPr algn="just"/>
            <a:r>
              <a:rPr lang="en-US" dirty="0">
                <a:solidFill>
                  <a:schemeClr val="tx1"/>
                </a:solidFill>
              </a:rPr>
              <a:t>Like single producer’s supply curve market supply curve is derived from the market supply schedule of a commodity. The market supply schedule gives the alternative amounts of the commodity supplied per time period at various alternative prices by all the producers of a commodity in the market while keeping other factors affecting supply constant. When supply schedules of all the producers (or, firms) of commodity are summed up, we get market supply schedule. </a:t>
            </a:r>
          </a:p>
        </p:txBody>
      </p:sp>
    </p:spTree>
    <p:extLst>
      <p:ext uri="{BB962C8B-B14F-4D97-AF65-F5344CB8AC3E}">
        <p14:creationId xmlns:p14="http://schemas.microsoft.com/office/powerpoint/2010/main" val="40177287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8305800" cy="838200"/>
          </a:xfrm>
        </p:spPr>
        <p:txBody>
          <a:bodyPr>
            <a:noAutofit/>
          </a:bodyPr>
          <a:lstStyle/>
          <a:p>
            <a:r>
              <a:rPr lang="en-US" sz="3200" b="1" dirty="0"/>
              <a:t>Derivation of </a:t>
            </a:r>
            <a:r>
              <a:rPr lang="en-US" sz="3200" b="1" dirty="0" smtClean="0"/>
              <a:t>Market Supply </a:t>
            </a:r>
            <a:r>
              <a:rPr lang="en-US" sz="3200" b="1" dirty="0"/>
              <a:t>Curve</a:t>
            </a:r>
            <a:r>
              <a:rPr lang="en-US" sz="3200" dirty="0"/>
              <a:t> </a:t>
            </a:r>
            <a:endParaRPr lang="en-US" sz="3200" b="1" dirty="0"/>
          </a:p>
        </p:txBody>
      </p:sp>
      <p:sp>
        <p:nvSpPr>
          <p:cNvPr id="3" name="Subtitle 2"/>
          <p:cNvSpPr>
            <a:spLocks noGrp="1"/>
          </p:cNvSpPr>
          <p:nvPr>
            <p:ph type="subTitle" idx="1"/>
          </p:nvPr>
        </p:nvSpPr>
        <p:spPr>
          <a:xfrm>
            <a:off x="295656" y="1143000"/>
            <a:ext cx="8153400" cy="5410200"/>
          </a:xfrm>
        </p:spPr>
        <p:txBody>
          <a:bodyPr>
            <a:noAutofit/>
          </a:bodyPr>
          <a:lstStyle/>
          <a:p>
            <a:pPr algn="just"/>
            <a:r>
              <a:rPr lang="en-US" dirty="0">
                <a:solidFill>
                  <a:schemeClr val="tx1"/>
                </a:solidFill>
              </a:rPr>
              <a:t>Like single producer’s supply curve </a:t>
            </a:r>
            <a:r>
              <a:rPr lang="en-US" b="1" dirty="0">
                <a:solidFill>
                  <a:schemeClr val="tx1"/>
                </a:solidFill>
              </a:rPr>
              <a:t>market supply curve is derived from the market supply schedule of a commodity. </a:t>
            </a:r>
            <a:r>
              <a:rPr lang="en-US" dirty="0">
                <a:solidFill>
                  <a:schemeClr val="tx1"/>
                </a:solidFill>
              </a:rPr>
              <a:t>The market supply schedule gives the alternative amounts of the commodity supplied per time period at various alternative prices by all the producers of a commodity in the market while keeping other factors affecting supply constant. When supply schedules of all the producers (or, firms) of commodity are summed up, we get market supply schedule. </a:t>
            </a:r>
          </a:p>
        </p:txBody>
      </p:sp>
    </p:spTree>
    <p:extLst>
      <p:ext uri="{BB962C8B-B14F-4D97-AF65-F5344CB8AC3E}">
        <p14:creationId xmlns:p14="http://schemas.microsoft.com/office/powerpoint/2010/main" val="2551763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8305800" cy="838200"/>
          </a:xfrm>
        </p:spPr>
        <p:txBody>
          <a:bodyPr>
            <a:noAutofit/>
          </a:bodyPr>
          <a:lstStyle/>
          <a:p>
            <a:r>
              <a:rPr lang="en-US" sz="3200" b="1" dirty="0"/>
              <a:t>Derivation of </a:t>
            </a:r>
            <a:r>
              <a:rPr lang="en-US" sz="3200" b="1" dirty="0" smtClean="0"/>
              <a:t>Market Supply </a:t>
            </a:r>
            <a:r>
              <a:rPr lang="en-US" sz="3200" b="1" dirty="0"/>
              <a:t>Curve</a:t>
            </a:r>
            <a:r>
              <a:rPr lang="en-US" sz="3200" dirty="0"/>
              <a:t> </a:t>
            </a:r>
            <a:endParaRPr lang="en-US" sz="3200" b="1" dirty="0"/>
          </a:p>
        </p:txBody>
      </p:sp>
      <p:sp>
        <p:nvSpPr>
          <p:cNvPr id="3" name="Subtitle 2"/>
          <p:cNvSpPr>
            <a:spLocks noGrp="1"/>
          </p:cNvSpPr>
          <p:nvPr>
            <p:ph type="subTitle" idx="1"/>
          </p:nvPr>
        </p:nvSpPr>
        <p:spPr>
          <a:xfrm>
            <a:off x="295656" y="1295400"/>
            <a:ext cx="8153400" cy="5257800"/>
          </a:xfrm>
        </p:spPr>
        <p:txBody>
          <a:bodyPr>
            <a:noAutofit/>
          </a:bodyPr>
          <a:lstStyle/>
          <a:p>
            <a:pPr algn="just"/>
            <a:r>
              <a:rPr lang="en-US" sz="2400" dirty="0">
                <a:solidFill>
                  <a:schemeClr val="tx1"/>
                </a:solidFill>
              </a:rPr>
              <a:t>Suppose, there are only two firms or producers </a:t>
            </a:r>
            <a:r>
              <a:rPr lang="en-US" sz="2400" i="1" dirty="0">
                <a:solidFill>
                  <a:schemeClr val="tx1"/>
                </a:solidFill>
              </a:rPr>
              <a:t>A</a:t>
            </a:r>
            <a:r>
              <a:rPr lang="en-US" sz="2400" dirty="0">
                <a:solidFill>
                  <a:schemeClr val="tx1"/>
                </a:solidFill>
              </a:rPr>
              <a:t> and </a:t>
            </a:r>
            <a:r>
              <a:rPr lang="en-US" sz="2400" i="1" dirty="0">
                <a:solidFill>
                  <a:schemeClr val="tx1"/>
                </a:solidFill>
              </a:rPr>
              <a:t>B</a:t>
            </a:r>
            <a:r>
              <a:rPr lang="en-US" sz="2400" dirty="0">
                <a:solidFill>
                  <a:schemeClr val="tx1"/>
                </a:solidFill>
              </a:rPr>
              <a:t> supplying commodity </a:t>
            </a:r>
            <a:r>
              <a:rPr lang="en-US" sz="2400" i="1" dirty="0">
                <a:solidFill>
                  <a:schemeClr val="tx1"/>
                </a:solidFill>
              </a:rPr>
              <a:t>X </a:t>
            </a:r>
            <a:r>
              <a:rPr lang="en-US" sz="2400" dirty="0">
                <a:solidFill>
                  <a:schemeClr val="tx1"/>
                </a:solidFill>
              </a:rPr>
              <a:t>in the market.</a:t>
            </a:r>
          </a:p>
        </p:txBody>
      </p:sp>
      <p:graphicFrame>
        <p:nvGraphicFramePr>
          <p:cNvPr id="4" name="Table 3"/>
          <p:cNvGraphicFramePr>
            <a:graphicFrameLocks noGrp="1"/>
          </p:cNvGraphicFramePr>
          <p:nvPr>
            <p:extLst>
              <p:ext uri="{D42A27DB-BD31-4B8C-83A1-F6EECF244321}">
                <p14:modId xmlns:p14="http://schemas.microsoft.com/office/powerpoint/2010/main" val="3978424097"/>
              </p:ext>
            </p:extLst>
          </p:nvPr>
        </p:nvGraphicFramePr>
        <p:xfrm>
          <a:off x="457200" y="2133600"/>
          <a:ext cx="8153400" cy="4458148"/>
        </p:xfrm>
        <a:graphic>
          <a:graphicData uri="http://schemas.openxmlformats.org/drawingml/2006/table">
            <a:tbl>
              <a:tblPr firstRow="1">
                <a:tableStyleId>{7E9639D4-E3E2-4D34-9284-5A2195B3D0D7}</a:tableStyleId>
              </a:tblPr>
              <a:tblGrid>
                <a:gridCol w="1604876"/>
                <a:gridCol w="2320252"/>
                <a:gridCol w="2348574"/>
                <a:gridCol w="1879698"/>
              </a:tblGrid>
              <a:tr h="1229422">
                <a:tc>
                  <a:txBody>
                    <a:bodyPr/>
                    <a:lstStyle/>
                    <a:p>
                      <a:pPr marL="0" marR="0" algn="ctr">
                        <a:lnSpc>
                          <a:spcPct val="110000"/>
                        </a:lnSpc>
                        <a:spcBef>
                          <a:spcPts val="300"/>
                        </a:spcBef>
                        <a:spcAft>
                          <a:spcPts val="300"/>
                        </a:spcAft>
                        <a:tabLst>
                          <a:tab pos="360045" algn="l"/>
                        </a:tabLst>
                      </a:pPr>
                      <a:r>
                        <a:rPr lang="en-US" sz="2800" dirty="0">
                          <a:effectLst/>
                        </a:rPr>
                        <a:t>Prices</a:t>
                      </a:r>
                    </a:p>
                    <a:p>
                      <a:pPr marL="0" marR="0" algn="ctr">
                        <a:lnSpc>
                          <a:spcPct val="110000"/>
                        </a:lnSpc>
                        <a:spcBef>
                          <a:spcPts val="300"/>
                        </a:spcBef>
                        <a:spcAft>
                          <a:spcPts val="300"/>
                        </a:spcAft>
                        <a:tabLst>
                          <a:tab pos="360045" algn="l"/>
                        </a:tabLst>
                      </a:pPr>
                      <a:r>
                        <a:rPr lang="en-US" sz="2800" dirty="0">
                          <a:effectLst/>
                        </a:rPr>
                        <a:t>(</a:t>
                      </a:r>
                      <a:r>
                        <a:rPr lang="en-US" sz="2800" dirty="0" err="1">
                          <a:effectLst/>
                        </a:rPr>
                        <a:t>Rs</a:t>
                      </a:r>
                      <a:r>
                        <a:rPr lang="en-US" sz="2800" dirty="0">
                          <a:effectLst/>
                        </a:rPr>
                        <a:t>. per unit)</a:t>
                      </a:r>
                      <a:endParaRPr lang="en-US" sz="2800" dirty="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800" dirty="0">
                          <a:effectLst/>
                        </a:rPr>
                        <a:t>Quantity Supplied by firm A </a:t>
                      </a:r>
                      <a:r>
                        <a:rPr lang="en-US" sz="2800" dirty="0" smtClean="0">
                          <a:effectLst/>
                        </a:rPr>
                        <a:t>(units per day)</a:t>
                      </a:r>
                      <a:endParaRPr lang="en-US" sz="2800" dirty="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800" dirty="0">
                          <a:effectLst/>
                        </a:rPr>
                        <a:t>Quantity Supplied by firm </a:t>
                      </a:r>
                      <a:r>
                        <a:rPr lang="en-US" sz="2800" dirty="0" smtClean="0">
                          <a:effectLst/>
                        </a:rPr>
                        <a:t>B (units per day)</a:t>
                      </a:r>
                      <a:endParaRPr lang="en-US" sz="2800" dirty="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800">
                          <a:effectLst/>
                        </a:rPr>
                        <a:t>Market Supplied</a:t>
                      </a:r>
                    </a:p>
                    <a:p>
                      <a:pPr marL="0" marR="0" algn="ctr">
                        <a:lnSpc>
                          <a:spcPct val="110000"/>
                        </a:lnSpc>
                        <a:spcBef>
                          <a:spcPts val="300"/>
                        </a:spcBef>
                        <a:spcAft>
                          <a:spcPts val="300"/>
                        </a:spcAft>
                        <a:tabLst>
                          <a:tab pos="360045" algn="l"/>
                        </a:tabLst>
                      </a:pPr>
                      <a:r>
                        <a:rPr lang="en-US" sz="2800">
                          <a:effectLst/>
                        </a:rPr>
                        <a:t>(units per day)</a:t>
                      </a:r>
                      <a:endParaRPr lang="en-US" sz="2800">
                        <a:solidFill>
                          <a:srgbClr val="000000"/>
                        </a:solidFill>
                        <a:effectLst/>
                        <a:latin typeface="Times New Roman"/>
                        <a:ea typeface="Times New Roman"/>
                        <a:cs typeface="Times New Roman"/>
                      </a:endParaRPr>
                    </a:p>
                  </a:txBody>
                  <a:tcPr marL="68580" marR="68580" marT="0" marB="0"/>
                </a:tc>
              </a:tr>
              <a:tr h="500876">
                <a:tc>
                  <a:txBody>
                    <a:bodyPr/>
                    <a:lstStyle/>
                    <a:p>
                      <a:pPr marL="0" marR="0" algn="ctr">
                        <a:lnSpc>
                          <a:spcPct val="110000"/>
                        </a:lnSpc>
                        <a:spcBef>
                          <a:spcPts val="300"/>
                        </a:spcBef>
                        <a:spcAft>
                          <a:spcPts val="300"/>
                        </a:spcAft>
                        <a:tabLst>
                          <a:tab pos="360045" algn="l"/>
                        </a:tabLst>
                      </a:pPr>
                      <a:r>
                        <a:rPr lang="en-US" sz="2800">
                          <a:effectLst/>
                        </a:rPr>
                        <a:t>1</a:t>
                      </a:r>
                      <a:endParaRPr lang="en-US" sz="28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800">
                          <a:effectLst/>
                        </a:rPr>
                        <a:t>2</a:t>
                      </a:r>
                      <a:endParaRPr lang="en-US" sz="28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800" dirty="0">
                          <a:effectLst/>
                        </a:rPr>
                        <a:t>1</a:t>
                      </a:r>
                      <a:endParaRPr lang="en-US" sz="2800" dirty="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800">
                          <a:effectLst/>
                        </a:rPr>
                        <a:t>3</a:t>
                      </a:r>
                      <a:endParaRPr lang="en-US" sz="2800">
                        <a:solidFill>
                          <a:srgbClr val="000000"/>
                        </a:solidFill>
                        <a:effectLst/>
                        <a:latin typeface="Times New Roman"/>
                        <a:ea typeface="Times New Roman"/>
                        <a:cs typeface="Times New Roman"/>
                      </a:endParaRPr>
                    </a:p>
                  </a:txBody>
                  <a:tcPr marL="68580" marR="68580" marT="0" marB="0"/>
                </a:tc>
              </a:tr>
              <a:tr h="500876">
                <a:tc>
                  <a:txBody>
                    <a:bodyPr/>
                    <a:lstStyle/>
                    <a:p>
                      <a:pPr marL="0" marR="0" algn="ctr">
                        <a:lnSpc>
                          <a:spcPct val="110000"/>
                        </a:lnSpc>
                        <a:spcBef>
                          <a:spcPts val="300"/>
                        </a:spcBef>
                        <a:spcAft>
                          <a:spcPts val="300"/>
                        </a:spcAft>
                        <a:tabLst>
                          <a:tab pos="360045" algn="l"/>
                        </a:tabLst>
                      </a:pPr>
                      <a:r>
                        <a:rPr lang="en-US" sz="2800">
                          <a:effectLst/>
                        </a:rPr>
                        <a:t>2</a:t>
                      </a:r>
                      <a:endParaRPr lang="en-US" sz="28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800">
                          <a:effectLst/>
                        </a:rPr>
                        <a:t>4</a:t>
                      </a:r>
                      <a:endParaRPr lang="en-US" sz="28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800" dirty="0">
                          <a:effectLst/>
                        </a:rPr>
                        <a:t>2</a:t>
                      </a:r>
                      <a:endParaRPr lang="en-US" sz="2800" dirty="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800" dirty="0">
                          <a:effectLst/>
                        </a:rPr>
                        <a:t>6</a:t>
                      </a:r>
                      <a:endParaRPr lang="en-US" sz="2800" dirty="0">
                        <a:solidFill>
                          <a:srgbClr val="000000"/>
                        </a:solidFill>
                        <a:effectLst/>
                        <a:latin typeface="Times New Roman"/>
                        <a:ea typeface="Times New Roman"/>
                        <a:cs typeface="Times New Roman"/>
                      </a:endParaRPr>
                    </a:p>
                  </a:txBody>
                  <a:tcPr marL="68580" marR="68580" marT="0" marB="0"/>
                </a:tc>
              </a:tr>
              <a:tr h="500876">
                <a:tc>
                  <a:txBody>
                    <a:bodyPr/>
                    <a:lstStyle/>
                    <a:p>
                      <a:pPr marL="0" marR="0" algn="ctr">
                        <a:lnSpc>
                          <a:spcPct val="110000"/>
                        </a:lnSpc>
                        <a:spcBef>
                          <a:spcPts val="300"/>
                        </a:spcBef>
                        <a:spcAft>
                          <a:spcPts val="300"/>
                        </a:spcAft>
                        <a:tabLst>
                          <a:tab pos="360045" algn="l"/>
                        </a:tabLst>
                      </a:pPr>
                      <a:r>
                        <a:rPr lang="en-US" sz="2800">
                          <a:effectLst/>
                        </a:rPr>
                        <a:t>3</a:t>
                      </a:r>
                      <a:endParaRPr lang="en-US" sz="28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800">
                          <a:effectLst/>
                        </a:rPr>
                        <a:t>6</a:t>
                      </a:r>
                      <a:endParaRPr lang="en-US" sz="28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800" dirty="0">
                          <a:effectLst/>
                        </a:rPr>
                        <a:t>3</a:t>
                      </a:r>
                      <a:endParaRPr lang="en-US" sz="2800" dirty="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800" dirty="0">
                          <a:effectLst/>
                        </a:rPr>
                        <a:t>9</a:t>
                      </a:r>
                      <a:endParaRPr lang="en-US" sz="2800" dirty="0">
                        <a:solidFill>
                          <a:srgbClr val="000000"/>
                        </a:solidFill>
                        <a:effectLst/>
                        <a:latin typeface="Times New Roman"/>
                        <a:ea typeface="Times New Roman"/>
                        <a:cs typeface="Times New Roman"/>
                      </a:endParaRPr>
                    </a:p>
                  </a:txBody>
                  <a:tcPr marL="68580" marR="68580" marT="0" marB="0"/>
                </a:tc>
              </a:tr>
              <a:tr h="500876">
                <a:tc>
                  <a:txBody>
                    <a:bodyPr/>
                    <a:lstStyle/>
                    <a:p>
                      <a:pPr marL="0" marR="0" algn="ctr">
                        <a:lnSpc>
                          <a:spcPct val="110000"/>
                        </a:lnSpc>
                        <a:spcBef>
                          <a:spcPts val="300"/>
                        </a:spcBef>
                        <a:spcAft>
                          <a:spcPts val="300"/>
                        </a:spcAft>
                        <a:tabLst>
                          <a:tab pos="360045" algn="l"/>
                        </a:tabLst>
                      </a:pPr>
                      <a:r>
                        <a:rPr lang="en-US" sz="2800">
                          <a:effectLst/>
                        </a:rPr>
                        <a:t>4</a:t>
                      </a:r>
                      <a:endParaRPr lang="en-US" sz="28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800">
                          <a:effectLst/>
                        </a:rPr>
                        <a:t>8</a:t>
                      </a:r>
                      <a:endParaRPr lang="en-US" sz="28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800">
                          <a:effectLst/>
                        </a:rPr>
                        <a:t>4</a:t>
                      </a:r>
                      <a:endParaRPr lang="en-US" sz="28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800" dirty="0">
                          <a:effectLst/>
                        </a:rPr>
                        <a:t>12</a:t>
                      </a:r>
                      <a:endParaRPr lang="en-US" sz="2800" dirty="0">
                        <a:solidFill>
                          <a:srgbClr val="000000"/>
                        </a:solidFill>
                        <a:effectLst/>
                        <a:latin typeface="Times New Roman"/>
                        <a:ea typeface="Times New Roman"/>
                        <a:cs typeface="Times New Roman"/>
                      </a:endParaRPr>
                    </a:p>
                  </a:txBody>
                  <a:tcPr marL="68580" marR="68580" marT="0" marB="0"/>
                </a:tc>
              </a:tr>
              <a:tr h="500876">
                <a:tc>
                  <a:txBody>
                    <a:bodyPr/>
                    <a:lstStyle/>
                    <a:p>
                      <a:pPr marL="0" marR="0" algn="ctr">
                        <a:lnSpc>
                          <a:spcPct val="110000"/>
                        </a:lnSpc>
                        <a:spcBef>
                          <a:spcPts val="300"/>
                        </a:spcBef>
                        <a:spcAft>
                          <a:spcPts val="300"/>
                        </a:spcAft>
                        <a:tabLst>
                          <a:tab pos="360045" algn="l"/>
                        </a:tabLst>
                      </a:pPr>
                      <a:r>
                        <a:rPr lang="en-US" sz="2800">
                          <a:effectLst/>
                        </a:rPr>
                        <a:t>5</a:t>
                      </a:r>
                      <a:endParaRPr lang="en-US" sz="28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800">
                          <a:effectLst/>
                        </a:rPr>
                        <a:t>10</a:t>
                      </a:r>
                      <a:endParaRPr lang="en-US" sz="28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800" dirty="0">
                          <a:effectLst/>
                        </a:rPr>
                        <a:t>5</a:t>
                      </a:r>
                      <a:endParaRPr lang="en-US" sz="2800" dirty="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300"/>
                        </a:spcBef>
                        <a:spcAft>
                          <a:spcPts val="300"/>
                        </a:spcAft>
                        <a:tabLst>
                          <a:tab pos="360045" algn="l"/>
                        </a:tabLst>
                      </a:pPr>
                      <a:r>
                        <a:rPr lang="en-US" sz="2800" dirty="0">
                          <a:effectLst/>
                        </a:rPr>
                        <a:t>15</a:t>
                      </a:r>
                      <a:endParaRPr lang="en-US" sz="2800" dirty="0">
                        <a:solidFill>
                          <a:srgbClr val="000000"/>
                        </a:solidFill>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11537224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52022"/>
            <a:ext cx="8305800" cy="790977"/>
          </a:xfrm>
        </p:spPr>
        <p:txBody>
          <a:bodyPr>
            <a:noAutofit/>
          </a:bodyPr>
          <a:lstStyle/>
          <a:p>
            <a:r>
              <a:rPr lang="en-US" sz="3600" b="1" dirty="0" smtClean="0"/>
              <a:t>Derivation of Market Supply Curve</a:t>
            </a:r>
            <a:endParaRPr lang="en-US" sz="3600" b="1" dirty="0"/>
          </a:p>
        </p:txBody>
      </p:sp>
      <p:sp>
        <p:nvSpPr>
          <p:cNvPr id="3" name="Subtitle 2"/>
          <p:cNvSpPr>
            <a:spLocks noGrp="1"/>
          </p:cNvSpPr>
          <p:nvPr>
            <p:ph type="subTitle" idx="1"/>
          </p:nvPr>
        </p:nvSpPr>
        <p:spPr>
          <a:xfrm>
            <a:off x="295656" y="1447800"/>
            <a:ext cx="8153400" cy="5105400"/>
          </a:xfrm>
        </p:spPr>
        <p:txBody>
          <a:bodyPr>
            <a:noAutofit/>
          </a:bodyPr>
          <a:lstStyle/>
          <a:p>
            <a:pPr algn="just"/>
            <a:r>
              <a:rPr lang="en-US" sz="2400" b="1" dirty="0" smtClean="0">
                <a:solidFill>
                  <a:schemeClr val="tx1"/>
                </a:solidFill>
              </a:rPr>
              <a:t>Market supply curve is the horizontal or lateral summation of individual supply curve.</a:t>
            </a:r>
            <a:endParaRPr lang="en-US" sz="2400" b="1" dirty="0">
              <a:solidFill>
                <a:schemeClr val="tx1"/>
              </a:solidFill>
            </a:endParaRPr>
          </a:p>
        </p:txBody>
      </p:sp>
      <p:pic>
        <p:nvPicPr>
          <p:cNvPr id="5" name="Picture 4"/>
          <p:cNvPicPr/>
          <p:nvPr/>
        </p:nvPicPr>
        <p:blipFill>
          <a:blip r:embed="rId2"/>
          <a:srcRect/>
          <a:stretch>
            <a:fillRect/>
          </a:stretch>
        </p:blipFill>
        <p:spPr bwMode="auto">
          <a:xfrm>
            <a:off x="533400" y="2286000"/>
            <a:ext cx="7696200" cy="3429000"/>
          </a:xfrm>
          <a:prstGeom prst="rect">
            <a:avLst/>
          </a:prstGeom>
          <a:noFill/>
          <a:ln w="9525">
            <a:noFill/>
            <a:miter lim="800000"/>
            <a:headEnd/>
            <a:tailEnd/>
          </a:ln>
        </p:spPr>
      </p:pic>
    </p:spTree>
    <p:extLst>
      <p:ext uri="{BB962C8B-B14F-4D97-AF65-F5344CB8AC3E}">
        <p14:creationId xmlns:p14="http://schemas.microsoft.com/office/powerpoint/2010/main" val="25717985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52022"/>
            <a:ext cx="8305800" cy="790977"/>
          </a:xfrm>
        </p:spPr>
        <p:txBody>
          <a:bodyPr>
            <a:noAutofit/>
          </a:bodyPr>
          <a:lstStyle/>
          <a:p>
            <a:r>
              <a:rPr lang="en-US" sz="3600" b="1" dirty="0"/>
              <a:t>Movement along a Supply Curve</a:t>
            </a:r>
          </a:p>
        </p:txBody>
      </p:sp>
      <p:sp>
        <p:nvSpPr>
          <p:cNvPr id="3" name="Subtitle 2"/>
          <p:cNvSpPr>
            <a:spLocks noGrp="1"/>
          </p:cNvSpPr>
          <p:nvPr>
            <p:ph type="subTitle" idx="1"/>
          </p:nvPr>
        </p:nvSpPr>
        <p:spPr>
          <a:xfrm>
            <a:off x="381000" y="1447800"/>
            <a:ext cx="8153400" cy="5105400"/>
          </a:xfrm>
        </p:spPr>
        <p:txBody>
          <a:bodyPr>
            <a:noAutofit/>
          </a:bodyPr>
          <a:lstStyle/>
          <a:p>
            <a:pPr algn="just"/>
            <a:r>
              <a:rPr lang="en-US" dirty="0">
                <a:solidFill>
                  <a:schemeClr val="tx1"/>
                </a:solidFill>
              </a:rPr>
              <a:t>A movement along a given supply curve for a commodity refers to the </a:t>
            </a:r>
            <a:r>
              <a:rPr lang="en-US" i="1" dirty="0">
                <a:solidFill>
                  <a:schemeClr val="tx1"/>
                </a:solidFill>
              </a:rPr>
              <a:t>expansion and contraction</a:t>
            </a:r>
            <a:r>
              <a:rPr lang="en-US" dirty="0">
                <a:solidFill>
                  <a:schemeClr val="tx1"/>
                </a:solidFill>
              </a:rPr>
              <a:t> in supply of that commodity as a result of change in its own price while keeping all the other factors affecting its supply constant. The term expansion and contraction in supply are used for changes in quantity supplied as a result of change in price of a commodity</a:t>
            </a:r>
          </a:p>
        </p:txBody>
      </p:sp>
    </p:spTree>
    <p:extLst>
      <p:ext uri="{BB962C8B-B14F-4D97-AF65-F5344CB8AC3E}">
        <p14:creationId xmlns:p14="http://schemas.microsoft.com/office/powerpoint/2010/main" val="20882174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52022"/>
            <a:ext cx="8305800" cy="790977"/>
          </a:xfrm>
        </p:spPr>
        <p:txBody>
          <a:bodyPr>
            <a:noAutofit/>
          </a:bodyPr>
          <a:lstStyle/>
          <a:p>
            <a:r>
              <a:rPr lang="en-US" sz="3600" b="1" dirty="0" smtClean="0"/>
              <a:t>Movement along a Supply Curve</a:t>
            </a:r>
            <a:endParaRPr lang="en-US" sz="3600" b="1" dirty="0"/>
          </a:p>
        </p:txBody>
      </p:sp>
      <p:sp>
        <p:nvSpPr>
          <p:cNvPr id="3" name="Subtitle 2"/>
          <p:cNvSpPr>
            <a:spLocks noGrp="1"/>
          </p:cNvSpPr>
          <p:nvPr>
            <p:ph type="subTitle" idx="1"/>
          </p:nvPr>
        </p:nvSpPr>
        <p:spPr>
          <a:xfrm>
            <a:off x="295656" y="1447800"/>
            <a:ext cx="8153400" cy="5105400"/>
          </a:xfrm>
        </p:spPr>
        <p:txBody>
          <a:bodyPr>
            <a:noAutofit/>
          </a:bodyPr>
          <a:lstStyle/>
          <a:p>
            <a:pPr algn="just"/>
            <a:r>
              <a:rPr lang="en-US" sz="2400" dirty="0" smtClean="0">
                <a:solidFill>
                  <a:schemeClr val="tx1"/>
                </a:solidFill>
              </a:rPr>
              <a:t>Expansion and contraction in supply</a:t>
            </a:r>
            <a:endParaRPr lang="en-US" sz="2400" dirty="0">
              <a:solidFill>
                <a:schemeClr val="tx1"/>
              </a:solidFill>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05000"/>
            <a:ext cx="811530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06576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52022"/>
            <a:ext cx="8305800" cy="790977"/>
          </a:xfrm>
        </p:spPr>
        <p:txBody>
          <a:bodyPr>
            <a:noAutofit/>
          </a:bodyPr>
          <a:lstStyle/>
          <a:p>
            <a:r>
              <a:rPr lang="en-US" sz="3600" b="1" dirty="0" smtClean="0"/>
              <a:t>Shift in Supply </a:t>
            </a:r>
            <a:r>
              <a:rPr lang="en-US" sz="3600" b="1" dirty="0"/>
              <a:t>Curve</a:t>
            </a:r>
          </a:p>
        </p:txBody>
      </p:sp>
      <p:sp>
        <p:nvSpPr>
          <p:cNvPr id="3" name="Subtitle 2"/>
          <p:cNvSpPr>
            <a:spLocks noGrp="1"/>
          </p:cNvSpPr>
          <p:nvPr>
            <p:ph type="subTitle" idx="1"/>
          </p:nvPr>
        </p:nvSpPr>
        <p:spPr>
          <a:xfrm>
            <a:off x="381000" y="1676400"/>
            <a:ext cx="8153400" cy="4572000"/>
          </a:xfrm>
        </p:spPr>
        <p:txBody>
          <a:bodyPr>
            <a:noAutofit/>
          </a:bodyPr>
          <a:lstStyle/>
          <a:p>
            <a:pPr algn="just"/>
            <a:r>
              <a:rPr lang="en-US" sz="2000" dirty="0">
                <a:solidFill>
                  <a:schemeClr val="tx1"/>
                </a:solidFill>
              </a:rPr>
              <a:t>A shift in the entire supply curve of a commodity refers to the change in supply (i.e. decrease or increase in supply) as a result of change in other factors (one or more) keeping price of the commodity constant. For example, when prices of inputs such as </a:t>
            </a:r>
            <a:r>
              <a:rPr lang="en-US" sz="2000" dirty="0" err="1">
                <a:solidFill>
                  <a:schemeClr val="tx1"/>
                </a:solidFill>
              </a:rPr>
              <a:t>labour</a:t>
            </a:r>
            <a:r>
              <a:rPr lang="en-US" sz="2000" dirty="0">
                <a:solidFill>
                  <a:schemeClr val="tx1"/>
                </a:solidFill>
              </a:rPr>
              <a:t> and raw materials used for the production of a commodity decrease, it will lead to decline in cost of production which will induce the producers to produce more and make available greater quantity of the commodity in the market than before at each price. As a result the entire supply curves shift to the right from </a:t>
            </a:r>
            <a:r>
              <a:rPr lang="en-US" sz="2000" i="1" dirty="0">
                <a:solidFill>
                  <a:schemeClr val="tx1"/>
                </a:solidFill>
              </a:rPr>
              <a:t>S</a:t>
            </a:r>
            <a:r>
              <a:rPr lang="en-US" sz="2000" i="1" baseline="-25000" dirty="0">
                <a:solidFill>
                  <a:schemeClr val="tx1"/>
                </a:solidFill>
              </a:rPr>
              <a:t>0</a:t>
            </a:r>
            <a:r>
              <a:rPr lang="en-US" sz="2000" i="1" dirty="0">
                <a:solidFill>
                  <a:schemeClr val="tx1"/>
                </a:solidFill>
              </a:rPr>
              <a:t>S</a:t>
            </a:r>
            <a:r>
              <a:rPr lang="en-US" sz="2000" i="1" baseline="-25000" dirty="0">
                <a:solidFill>
                  <a:schemeClr val="tx1"/>
                </a:solidFill>
              </a:rPr>
              <a:t>0</a:t>
            </a:r>
            <a:r>
              <a:rPr lang="en-US" sz="2000" dirty="0">
                <a:solidFill>
                  <a:schemeClr val="tx1"/>
                </a:solidFill>
              </a:rPr>
              <a:t> to</a:t>
            </a:r>
            <a:r>
              <a:rPr lang="en-US" sz="2000" i="1" dirty="0">
                <a:solidFill>
                  <a:schemeClr val="tx1"/>
                </a:solidFill>
              </a:rPr>
              <a:t> S</a:t>
            </a:r>
            <a:r>
              <a:rPr lang="en-US" sz="2000" i="1" baseline="-25000" dirty="0">
                <a:solidFill>
                  <a:schemeClr val="tx1"/>
                </a:solidFill>
              </a:rPr>
              <a:t>2</a:t>
            </a:r>
            <a:r>
              <a:rPr lang="en-US" sz="2000" i="1" dirty="0">
                <a:solidFill>
                  <a:schemeClr val="tx1"/>
                </a:solidFill>
              </a:rPr>
              <a:t>S</a:t>
            </a:r>
            <a:r>
              <a:rPr lang="en-US" sz="2000" i="1" baseline="-25000" dirty="0">
                <a:solidFill>
                  <a:schemeClr val="tx1"/>
                </a:solidFill>
              </a:rPr>
              <a:t>2</a:t>
            </a:r>
            <a:r>
              <a:rPr lang="en-US" sz="2000" dirty="0">
                <a:solidFill>
                  <a:schemeClr val="tx1"/>
                </a:solidFill>
              </a:rPr>
              <a:t> </a:t>
            </a:r>
            <a:r>
              <a:rPr lang="en-US" sz="2000" dirty="0" smtClean="0">
                <a:solidFill>
                  <a:schemeClr val="tx1"/>
                </a:solidFill>
              </a:rPr>
              <a:t>and alternatively</a:t>
            </a:r>
            <a:r>
              <a:rPr lang="en-US" sz="2000" dirty="0">
                <a:solidFill>
                  <a:schemeClr val="tx1"/>
                </a:solidFill>
              </a:rPr>
              <a:t>, when prices of inputs used for the production of a commodity increases it leads to increase in cost of production which reduces production and supply in the market. As a result of decrease in supply, the supply curve shifts to the left from</a:t>
            </a:r>
            <a:r>
              <a:rPr lang="en-US" sz="2000" i="1" dirty="0">
                <a:solidFill>
                  <a:schemeClr val="tx1"/>
                </a:solidFill>
              </a:rPr>
              <a:t> S</a:t>
            </a:r>
            <a:r>
              <a:rPr lang="en-US" sz="2000" i="1" baseline="-25000" dirty="0">
                <a:solidFill>
                  <a:schemeClr val="tx1"/>
                </a:solidFill>
              </a:rPr>
              <a:t>0</a:t>
            </a:r>
            <a:r>
              <a:rPr lang="en-US" sz="2000" i="1" dirty="0">
                <a:solidFill>
                  <a:schemeClr val="tx1"/>
                </a:solidFill>
              </a:rPr>
              <a:t>S</a:t>
            </a:r>
            <a:r>
              <a:rPr lang="en-US" sz="2000" i="1" baseline="-25000" dirty="0">
                <a:solidFill>
                  <a:schemeClr val="tx1"/>
                </a:solidFill>
              </a:rPr>
              <a:t>0</a:t>
            </a:r>
            <a:r>
              <a:rPr lang="en-US" sz="2000" dirty="0">
                <a:solidFill>
                  <a:schemeClr val="tx1"/>
                </a:solidFill>
              </a:rPr>
              <a:t> to</a:t>
            </a:r>
            <a:r>
              <a:rPr lang="en-US" sz="2000" i="1" dirty="0">
                <a:solidFill>
                  <a:schemeClr val="tx1"/>
                </a:solidFill>
              </a:rPr>
              <a:t> S</a:t>
            </a:r>
            <a:r>
              <a:rPr lang="en-US" sz="2000" i="1" baseline="-25000" dirty="0">
                <a:solidFill>
                  <a:schemeClr val="tx1"/>
                </a:solidFill>
              </a:rPr>
              <a:t>1</a:t>
            </a:r>
            <a:r>
              <a:rPr lang="en-US" sz="2000" i="1" dirty="0">
                <a:solidFill>
                  <a:schemeClr val="tx1"/>
                </a:solidFill>
              </a:rPr>
              <a:t>S</a:t>
            </a:r>
            <a:r>
              <a:rPr lang="en-US" sz="2000" i="1" baseline="-25000" dirty="0">
                <a:solidFill>
                  <a:schemeClr val="tx1"/>
                </a:solidFill>
              </a:rPr>
              <a:t>1</a:t>
            </a:r>
            <a:r>
              <a:rPr lang="en-US" sz="2000" i="1" dirty="0">
                <a:solidFill>
                  <a:schemeClr val="tx1"/>
                </a:solidFill>
              </a:rPr>
              <a:t> </a:t>
            </a:r>
            <a:r>
              <a:rPr lang="en-US" sz="2000" dirty="0">
                <a:solidFill>
                  <a:schemeClr val="tx1"/>
                </a:solidFill>
              </a:rPr>
              <a:t>as shown in the</a:t>
            </a:r>
            <a:r>
              <a:rPr lang="en-US" sz="2000" i="1" dirty="0">
                <a:solidFill>
                  <a:schemeClr val="tx1"/>
                </a:solidFill>
              </a:rPr>
              <a:t> </a:t>
            </a:r>
            <a:r>
              <a:rPr lang="en-US" sz="2000" dirty="0">
                <a:solidFill>
                  <a:schemeClr val="tx1"/>
                </a:solidFill>
              </a:rPr>
              <a:t> figure. It means lower quantity is supplied in the market than before as supply curve shift towards left</a:t>
            </a:r>
            <a:r>
              <a:rPr lang="en-US" sz="2000" dirty="0" smtClean="0">
                <a:solidFill>
                  <a:schemeClr val="tx1"/>
                </a:solidFill>
              </a:rPr>
              <a:t>.</a:t>
            </a:r>
            <a:endParaRPr lang="en-US" sz="2000" dirty="0">
              <a:solidFill>
                <a:schemeClr val="tx1"/>
              </a:solidFill>
            </a:endParaRPr>
          </a:p>
        </p:txBody>
      </p:sp>
    </p:spTree>
    <p:extLst>
      <p:ext uri="{BB962C8B-B14F-4D97-AF65-F5344CB8AC3E}">
        <p14:creationId xmlns:p14="http://schemas.microsoft.com/office/powerpoint/2010/main" val="42286263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52022"/>
            <a:ext cx="8305800" cy="790977"/>
          </a:xfrm>
        </p:spPr>
        <p:txBody>
          <a:bodyPr>
            <a:noAutofit/>
          </a:bodyPr>
          <a:lstStyle/>
          <a:p>
            <a:r>
              <a:rPr lang="en-US" sz="3600" b="1" dirty="0" smtClean="0"/>
              <a:t>Shift in Supply </a:t>
            </a:r>
            <a:r>
              <a:rPr lang="en-US" sz="3600" b="1" dirty="0"/>
              <a:t>Curve</a:t>
            </a:r>
          </a:p>
        </p:txBody>
      </p:sp>
      <p:sp>
        <p:nvSpPr>
          <p:cNvPr id="3" name="Subtitle 2"/>
          <p:cNvSpPr>
            <a:spLocks noGrp="1"/>
          </p:cNvSpPr>
          <p:nvPr>
            <p:ph type="subTitle" idx="1"/>
          </p:nvPr>
        </p:nvSpPr>
        <p:spPr>
          <a:xfrm>
            <a:off x="381000" y="1447800"/>
            <a:ext cx="8153400" cy="5105400"/>
          </a:xfrm>
        </p:spPr>
        <p:txBody>
          <a:bodyPr>
            <a:noAutofit/>
          </a:bodyPr>
          <a:lstStyle/>
          <a:p>
            <a:pPr algn="just"/>
            <a:r>
              <a:rPr lang="en-US" sz="2400" b="1" dirty="0" smtClean="0">
                <a:solidFill>
                  <a:schemeClr val="tx1"/>
                </a:solidFill>
              </a:rPr>
              <a:t>Decrease or Increase in Supply</a:t>
            </a:r>
            <a:endParaRPr lang="en-US" sz="2400" b="1" dirty="0">
              <a:solidFill>
                <a:schemeClr val="tx1"/>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003612"/>
            <a:ext cx="7467600" cy="432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1779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7772400" cy="838200"/>
          </a:xfrm>
        </p:spPr>
        <p:txBody>
          <a:bodyPr>
            <a:noAutofit/>
          </a:bodyPr>
          <a:lstStyle/>
          <a:p>
            <a:r>
              <a:rPr lang="en-US" sz="3600" b="1" dirty="0" smtClean="0"/>
              <a:t>Types of Demand</a:t>
            </a:r>
            <a:endParaRPr lang="en-US" b="1" dirty="0"/>
          </a:p>
        </p:txBody>
      </p:sp>
      <p:sp>
        <p:nvSpPr>
          <p:cNvPr id="3" name="Subtitle 2"/>
          <p:cNvSpPr>
            <a:spLocks noGrp="1"/>
          </p:cNvSpPr>
          <p:nvPr>
            <p:ph type="subTitle" idx="1"/>
          </p:nvPr>
        </p:nvSpPr>
        <p:spPr>
          <a:xfrm>
            <a:off x="304800" y="1066800"/>
            <a:ext cx="8153400" cy="5791200"/>
          </a:xfrm>
        </p:spPr>
        <p:txBody>
          <a:bodyPr>
            <a:noAutofit/>
          </a:bodyPr>
          <a:lstStyle/>
          <a:p>
            <a:pPr marL="457200" indent="-457200" algn="just">
              <a:spcBef>
                <a:spcPts val="0"/>
              </a:spcBef>
              <a:buAutoNum type="arabicPeriod"/>
            </a:pPr>
            <a:r>
              <a:rPr lang="en-US" sz="2400" b="1" dirty="0" smtClean="0">
                <a:solidFill>
                  <a:schemeClr val="tx1"/>
                </a:solidFill>
              </a:rPr>
              <a:t>Price demand</a:t>
            </a:r>
            <a:r>
              <a:rPr lang="en-US" sz="2400" dirty="0" smtClean="0">
                <a:solidFill>
                  <a:schemeClr val="tx1"/>
                </a:solidFill>
              </a:rPr>
              <a:t>: </a:t>
            </a:r>
          </a:p>
          <a:p>
            <a:pPr algn="just">
              <a:spcBef>
                <a:spcPts val="0"/>
              </a:spcBef>
            </a:pPr>
            <a:r>
              <a:rPr lang="en-US" sz="2400" b="1" i="1" dirty="0" err="1" smtClean="0">
                <a:solidFill>
                  <a:schemeClr val="tx1"/>
                </a:solidFill>
              </a:rPr>
              <a:t>Qd</a:t>
            </a:r>
            <a:r>
              <a:rPr lang="en-US" sz="2400" b="1" i="1" baseline="-25000" dirty="0" err="1" smtClean="0">
                <a:solidFill>
                  <a:schemeClr val="tx1"/>
                </a:solidFill>
              </a:rPr>
              <a:t>x</a:t>
            </a:r>
            <a:r>
              <a:rPr lang="en-US" sz="2400" b="1" i="1" dirty="0" smtClean="0">
                <a:solidFill>
                  <a:schemeClr val="tx1"/>
                </a:solidFill>
              </a:rPr>
              <a:t> </a:t>
            </a:r>
            <a:r>
              <a:rPr lang="en-US" sz="2400" b="1" i="1" dirty="0">
                <a:solidFill>
                  <a:schemeClr val="tx1"/>
                </a:solidFill>
              </a:rPr>
              <a:t>= f (</a:t>
            </a:r>
            <a:r>
              <a:rPr lang="en-US" sz="2400" b="1" i="1" dirty="0" err="1">
                <a:solidFill>
                  <a:schemeClr val="tx1"/>
                </a:solidFill>
              </a:rPr>
              <a:t>P</a:t>
            </a:r>
            <a:r>
              <a:rPr lang="en-US" sz="2400" b="1" i="1" baseline="-25000" dirty="0" err="1">
                <a:solidFill>
                  <a:schemeClr val="tx1"/>
                </a:solidFill>
              </a:rPr>
              <a:t>x</a:t>
            </a:r>
            <a:r>
              <a:rPr lang="en-US" sz="2400" b="1" i="1" dirty="0">
                <a:solidFill>
                  <a:schemeClr val="tx1"/>
                </a:solidFill>
              </a:rPr>
              <a:t>)</a:t>
            </a:r>
            <a:r>
              <a:rPr lang="en-US" sz="2400" b="1" dirty="0">
                <a:solidFill>
                  <a:schemeClr val="tx1"/>
                </a:solidFill>
              </a:rPr>
              <a:t>, ceteris </a:t>
            </a:r>
            <a:r>
              <a:rPr lang="en-US" sz="2400" b="1" dirty="0" smtClean="0">
                <a:solidFill>
                  <a:schemeClr val="tx1"/>
                </a:solidFill>
              </a:rPr>
              <a:t>paribus…(</a:t>
            </a:r>
            <a:r>
              <a:rPr lang="en-US" sz="2400" b="1" dirty="0">
                <a:solidFill>
                  <a:schemeClr val="tx1"/>
                </a:solidFill>
              </a:rPr>
              <a:t>2.1)            </a:t>
            </a:r>
            <a:r>
              <a:rPr lang="en-US" sz="2400" b="1" i="1" dirty="0">
                <a:solidFill>
                  <a:schemeClr val="tx1"/>
                </a:solidFill>
              </a:rPr>
              <a:t>f '&lt; 0.</a:t>
            </a:r>
            <a:endParaRPr lang="en-US" sz="2400" b="1" dirty="0">
              <a:solidFill>
                <a:schemeClr val="tx1"/>
              </a:solidFill>
            </a:endParaRPr>
          </a:p>
          <a:p>
            <a:pPr algn="just">
              <a:spcBef>
                <a:spcPts val="0"/>
              </a:spcBef>
            </a:pPr>
            <a:r>
              <a:rPr lang="en-US" sz="2400" b="1" dirty="0" smtClean="0">
                <a:solidFill>
                  <a:schemeClr val="tx1"/>
                </a:solidFill>
              </a:rPr>
              <a:t>Keeping other factors constant</a:t>
            </a:r>
          </a:p>
          <a:p>
            <a:pPr algn="just">
              <a:spcBef>
                <a:spcPts val="0"/>
              </a:spcBef>
            </a:pPr>
            <a:r>
              <a:rPr lang="en-US" sz="2400" b="1" dirty="0" smtClean="0">
                <a:solidFill>
                  <a:schemeClr val="tx1"/>
                </a:solidFill>
              </a:rPr>
              <a:t>Inverse relationship</a:t>
            </a:r>
          </a:p>
          <a:p>
            <a:pPr algn="just">
              <a:spcBef>
                <a:spcPts val="0"/>
              </a:spcBef>
            </a:pPr>
            <a:r>
              <a:rPr lang="en-US" sz="2400" b="1" dirty="0" smtClean="0">
                <a:solidFill>
                  <a:schemeClr val="tx1"/>
                </a:solidFill>
              </a:rPr>
              <a:t>2</a:t>
            </a:r>
            <a:r>
              <a:rPr lang="en-US" sz="2400" b="1" dirty="0">
                <a:solidFill>
                  <a:schemeClr val="tx1"/>
                </a:solidFill>
              </a:rPr>
              <a:t>. </a:t>
            </a:r>
            <a:r>
              <a:rPr lang="en-US" sz="2400" b="1" dirty="0" smtClean="0">
                <a:solidFill>
                  <a:schemeClr val="tx1"/>
                </a:solidFill>
              </a:rPr>
              <a:t>Income </a:t>
            </a:r>
            <a:r>
              <a:rPr lang="en-US" sz="2400" b="1" dirty="0">
                <a:solidFill>
                  <a:schemeClr val="tx1"/>
                </a:solidFill>
              </a:rPr>
              <a:t>demand</a:t>
            </a:r>
            <a:r>
              <a:rPr lang="en-US" sz="2400" dirty="0">
                <a:solidFill>
                  <a:schemeClr val="tx1"/>
                </a:solidFill>
              </a:rPr>
              <a:t>: </a:t>
            </a:r>
          </a:p>
          <a:p>
            <a:pPr algn="just">
              <a:spcBef>
                <a:spcPts val="0"/>
              </a:spcBef>
            </a:pPr>
            <a:r>
              <a:rPr lang="en-US" sz="2400" b="1" i="1" dirty="0" err="1">
                <a:solidFill>
                  <a:schemeClr val="tx1"/>
                </a:solidFill>
              </a:rPr>
              <a:t>Qd</a:t>
            </a:r>
            <a:r>
              <a:rPr lang="en-US" sz="2400" b="1" i="1" baseline="-25000" dirty="0" err="1">
                <a:solidFill>
                  <a:schemeClr val="tx1"/>
                </a:solidFill>
              </a:rPr>
              <a:t>x</a:t>
            </a:r>
            <a:r>
              <a:rPr lang="en-US" sz="2400" b="1" i="1" dirty="0">
                <a:solidFill>
                  <a:schemeClr val="tx1"/>
                </a:solidFill>
              </a:rPr>
              <a:t> = f </a:t>
            </a:r>
            <a:r>
              <a:rPr lang="en-US" sz="2400" b="1" i="1" dirty="0" smtClean="0">
                <a:solidFill>
                  <a:schemeClr val="tx1"/>
                </a:solidFill>
              </a:rPr>
              <a:t>(</a:t>
            </a:r>
            <a:r>
              <a:rPr lang="en-US" sz="2400" b="1" i="1" dirty="0" err="1" smtClean="0">
                <a:solidFill>
                  <a:schemeClr val="tx1"/>
                </a:solidFill>
              </a:rPr>
              <a:t>Yc</a:t>
            </a:r>
            <a:r>
              <a:rPr lang="en-US" sz="2400" b="1" i="1" dirty="0" smtClean="0">
                <a:solidFill>
                  <a:schemeClr val="tx1"/>
                </a:solidFill>
              </a:rPr>
              <a:t>)</a:t>
            </a:r>
            <a:r>
              <a:rPr lang="en-US" sz="2400" b="1" dirty="0" smtClean="0">
                <a:solidFill>
                  <a:schemeClr val="tx1"/>
                </a:solidFill>
              </a:rPr>
              <a:t>, </a:t>
            </a:r>
            <a:r>
              <a:rPr lang="en-US" sz="2400" b="1" dirty="0">
                <a:solidFill>
                  <a:schemeClr val="tx1"/>
                </a:solidFill>
              </a:rPr>
              <a:t>ceteris paribus…(</a:t>
            </a:r>
            <a:r>
              <a:rPr lang="en-US" sz="2400" b="1" dirty="0" smtClean="0">
                <a:solidFill>
                  <a:schemeClr val="tx1"/>
                </a:solidFill>
              </a:rPr>
              <a:t>2.2)     </a:t>
            </a:r>
            <a:r>
              <a:rPr lang="en-US" sz="2800" b="1" i="1" dirty="0" smtClean="0">
                <a:solidFill>
                  <a:schemeClr val="tx1"/>
                </a:solidFill>
                <a:latin typeface="+mj-lt"/>
              </a:rPr>
              <a:t>f'&gt; 0, f'&lt;0 &amp; f'=0</a:t>
            </a:r>
            <a:endParaRPr lang="en-US" sz="2800" b="1" dirty="0">
              <a:solidFill>
                <a:schemeClr val="tx1"/>
              </a:solidFill>
              <a:latin typeface="+mj-lt"/>
            </a:endParaRPr>
          </a:p>
          <a:p>
            <a:pPr algn="just">
              <a:spcBef>
                <a:spcPts val="0"/>
              </a:spcBef>
            </a:pPr>
            <a:r>
              <a:rPr lang="en-US" sz="2400" b="1" dirty="0">
                <a:solidFill>
                  <a:schemeClr val="tx1"/>
                </a:solidFill>
              </a:rPr>
              <a:t>Keeping other factors constant</a:t>
            </a:r>
          </a:p>
          <a:p>
            <a:pPr algn="just">
              <a:spcBef>
                <a:spcPts val="0"/>
              </a:spcBef>
            </a:pPr>
            <a:r>
              <a:rPr lang="en-US" sz="2400" b="1" dirty="0" smtClean="0">
                <a:solidFill>
                  <a:schemeClr val="tx1"/>
                </a:solidFill>
              </a:rPr>
              <a:t>Normal goods: Positive (elastic</a:t>
            </a:r>
            <a:r>
              <a:rPr lang="en-US" sz="2400" b="1" dirty="0">
                <a:solidFill>
                  <a:schemeClr val="tx1"/>
                </a:solidFill>
              </a:rPr>
              <a:t>, inelastic, </a:t>
            </a:r>
            <a:r>
              <a:rPr lang="en-US" sz="2400" b="1" dirty="0" smtClean="0">
                <a:solidFill>
                  <a:schemeClr val="tx1"/>
                </a:solidFill>
              </a:rPr>
              <a:t>unitary) </a:t>
            </a:r>
          </a:p>
          <a:p>
            <a:pPr algn="just">
              <a:spcBef>
                <a:spcPts val="0"/>
              </a:spcBef>
            </a:pPr>
            <a:r>
              <a:rPr lang="en-US" sz="2400" b="1" dirty="0" smtClean="0">
                <a:solidFill>
                  <a:schemeClr val="tx1"/>
                </a:solidFill>
              </a:rPr>
              <a:t>Luxuries:  elastic</a:t>
            </a:r>
          </a:p>
          <a:p>
            <a:pPr algn="just">
              <a:spcBef>
                <a:spcPts val="0"/>
              </a:spcBef>
            </a:pPr>
            <a:r>
              <a:rPr lang="en-US" sz="2400" b="1" dirty="0" smtClean="0">
                <a:solidFill>
                  <a:schemeClr val="tx1"/>
                </a:solidFill>
              </a:rPr>
              <a:t>Inferior (low quality, </a:t>
            </a:r>
            <a:r>
              <a:rPr lang="en-US" sz="2400" b="1" dirty="0" err="1" smtClean="0">
                <a:solidFill>
                  <a:schemeClr val="tx1"/>
                </a:solidFill>
              </a:rPr>
              <a:t>Giffen</a:t>
            </a:r>
            <a:r>
              <a:rPr lang="en-US" sz="2400" b="1" dirty="0" smtClean="0">
                <a:solidFill>
                  <a:schemeClr val="tx1"/>
                </a:solidFill>
              </a:rPr>
              <a:t>): Inverse  &amp; no relationship</a:t>
            </a:r>
          </a:p>
          <a:p>
            <a:pPr algn="just">
              <a:spcBef>
                <a:spcPts val="0"/>
              </a:spcBef>
            </a:pPr>
            <a:r>
              <a:rPr lang="en-US" sz="2400" b="1" dirty="0" smtClean="0">
                <a:solidFill>
                  <a:schemeClr val="tx1"/>
                </a:solidFill>
              </a:rPr>
              <a:t>Neutral goods: salt</a:t>
            </a:r>
          </a:p>
          <a:p>
            <a:pPr algn="just">
              <a:spcBef>
                <a:spcPts val="0"/>
              </a:spcBef>
            </a:pPr>
            <a:r>
              <a:rPr lang="en-US" sz="2400" b="1" dirty="0" smtClean="0">
                <a:solidFill>
                  <a:schemeClr val="tx1"/>
                </a:solidFill>
              </a:rPr>
              <a:t>3. Cross demand:</a:t>
            </a:r>
          </a:p>
          <a:p>
            <a:pPr algn="just">
              <a:spcBef>
                <a:spcPts val="0"/>
              </a:spcBef>
            </a:pPr>
            <a:r>
              <a:rPr lang="en-US" sz="2400" b="1" i="1" dirty="0" err="1">
                <a:solidFill>
                  <a:schemeClr val="tx1"/>
                </a:solidFill>
                <a:latin typeface="+mj-lt"/>
              </a:rPr>
              <a:t>Qd</a:t>
            </a:r>
            <a:r>
              <a:rPr lang="en-US" sz="2400" b="1" i="1" baseline="-25000" dirty="0" err="1">
                <a:solidFill>
                  <a:schemeClr val="tx1"/>
                </a:solidFill>
                <a:latin typeface="+mj-lt"/>
              </a:rPr>
              <a:t>x</a:t>
            </a:r>
            <a:r>
              <a:rPr lang="en-US" sz="2400" b="1" i="1" dirty="0">
                <a:solidFill>
                  <a:schemeClr val="tx1"/>
                </a:solidFill>
                <a:latin typeface="+mj-lt"/>
              </a:rPr>
              <a:t> = f </a:t>
            </a:r>
            <a:r>
              <a:rPr lang="en-US" sz="2400" b="1" i="1" dirty="0" smtClean="0">
                <a:solidFill>
                  <a:schemeClr val="tx1"/>
                </a:solidFill>
                <a:latin typeface="+mj-lt"/>
              </a:rPr>
              <a:t>(</a:t>
            </a:r>
            <a:r>
              <a:rPr lang="en-US" sz="2400" b="1" i="1" dirty="0" err="1" smtClean="0">
                <a:solidFill>
                  <a:schemeClr val="tx1"/>
                </a:solidFill>
                <a:latin typeface="+mj-lt"/>
              </a:rPr>
              <a:t>Py</a:t>
            </a:r>
            <a:r>
              <a:rPr lang="en-US" sz="2400" b="1" i="1" dirty="0" smtClean="0">
                <a:solidFill>
                  <a:schemeClr val="tx1"/>
                </a:solidFill>
                <a:latin typeface="+mj-lt"/>
              </a:rPr>
              <a:t>)</a:t>
            </a:r>
            <a:r>
              <a:rPr lang="en-US" sz="2400" b="1" dirty="0" smtClean="0">
                <a:solidFill>
                  <a:schemeClr val="tx1"/>
                </a:solidFill>
                <a:latin typeface="+mj-lt"/>
              </a:rPr>
              <a:t>, </a:t>
            </a:r>
            <a:r>
              <a:rPr lang="en-US" sz="2400" b="1" dirty="0">
                <a:solidFill>
                  <a:schemeClr val="tx1"/>
                </a:solidFill>
                <a:latin typeface="+mj-lt"/>
              </a:rPr>
              <a:t>ceteris paribus…(</a:t>
            </a:r>
            <a:r>
              <a:rPr lang="en-US" sz="2400" b="1" dirty="0" smtClean="0">
                <a:solidFill>
                  <a:schemeClr val="tx1"/>
                </a:solidFill>
                <a:latin typeface="+mj-lt"/>
              </a:rPr>
              <a:t>2.2)     </a:t>
            </a:r>
            <a:r>
              <a:rPr lang="en-US" sz="2800" b="1" i="1" dirty="0">
                <a:solidFill>
                  <a:schemeClr val="tx1"/>
                </a:solidFill>
                <a:latin typeface="+mj-lt"/>
              </a:rPr>
              <a:t>f'&gt; 0, f'&lt;0 &amp; f'=0</a:t>
            </a:r>
            <a:endParaRPr lang="en-US" sz="2800" b="1" dirty="0">
              <a:solidFill>
                <a:schemeClr val="tx1"/>
              </a:solidFill>
              <a:latin typeface="+mj-lt"/>
            </a:endParaRPr>
          </a:p>
          <a:p>
            <a:pPr algn="just">
              <a:spcBef>
                <a:spcPts val="0"/>
              </a:spcBef>
            </a:pPr>
            <a:r>
              <a:rPr lang="en-US" sz="2400" b="1" dirty="0" smtClean="0">
                <a:solidFill>
                  <a:schemeClr val="tx1"/>
                </a:solidFill>
                <a:latin typeface="+mj-lt"/>
              </a:rPr>
              <a:t>Substitute: if X &amp; Y are perfectly substitute- +</a:t>
            </a:r>
            <a:r>
              <a:rPr lang="en-US" sz="2400" b="1" dirty="0" err="1" smtClean="0">
                <a:solidFill>
                  <a:schemeClr val="tx1"/>
                </a:solidFill>
                <a:latin typeface="+mj-lt"/>
              </a:rPr>
              <a:t>ve</a:t>
            </a:r>
            <a:endParaRPr lang="en-US" sz="2400" b="1" dirty="0" smtClean="0">
              <a:solidFill>
                <a:schemeClr val="tx1"/>
              </a:solidFill>
              <a:latin typeface="+mj-lt"/>
            </a:endParaRPr>
          </a:p>
          <a:p>
            <a:pPr algn="just">
              <a:spcBef>
                <a:spcPts val="0"/>
              </a:spcBef>
            </a:pPr>
            <a:r>
              <a:rPr lang="en-US" sz="2400" b="1" dirty="0" smtClean="0">
                <a:solidFill>
                  <a:schemeClr val="tx1"/>
                </a:solidFill>
                <a:latin typeface="+mj-lt"/>
              </a:rPr>
              <a:t>Complementary: </a:t>
            </a:r>
            <a:r>
              <a:rPr lang="en-US" sz="2000" b="1" dirty="0" smtClean="0">
                <a:solidFill>
                  <a:schemeClr val="tx1"/>
                </a:solidFill>
              </a:rPr>
              <a:t>if </a:t>
            </a:r>
            <a:r>
              <a:rPr lang="en-US" sz="2000" b="1" dirty="0">
                <a:solidFill>
                  <a:schemeClr val="tx1"/>
                </a:solidFill>
              </a:rPr>
              <a:t>X &amp; Y are perfectly </a:t>
            </a:r>
            <a:r>
              <a:rPr lang="en-US" sz="2000" b="1" dirty="0" smtClean="0">
                <a:solidFill>
                  <a:schemeClr val="tx1"/>
                </a:solidFill>
              </a:rPr>
              <a:t>complementary </a:t>
            </a:r>
            <a:r>
              <a:rPr lang="en-US" sz="2000" b="1" dirty="0">
                <a:solidFill>
                  <a:schemeClr val="tx1"/>
                </a:solidFill>
              </a:rPr>
              <a:t>-</a:t>
            </a:r>
            <a:r>
              <a:rPr lang="en-US" sz="2000" b="1" dirty="0" err="1" smtClean="0">
                <a:solidFill>
                  <a:schemeClr val="tx1"/>
                </a:solidFill>
              </a:rPr>
              <a:t>ve</a:t>
            </a:r>
            <a:endParaRPr lang="en-US" sz="2000" b="1" dirty="0">
              <a:solidFill>
                <a:schemeClr val="tx1"/>
              </a:solidFill>
            </a:endParaRPr>
          </a:p>
          <a:p>
            <a:pPr algn="just">
              <a:spcBef>
                <a:spcPts val="0"/>
              </a:spcBef>
            </a:pPr>
            <a:endParaRPr lang="en-US" sz="2400" b="1" dirty="0" smtClean="0">
              <a:solidFill>
                <a:schemeClr val="tx1"/>
              </a:solidFill>
              <a:latin typeface="+mj-lt"/>
            </a:endParaRPr>
          </a:p>
          <a:p>
            <a:pPr algn="just">
              <a:spcBef>
                <a:spcPts val="0"/>
              </a:spcBef>
            </a:pPr>
            <a:endParaRPr lang="en-US" sz="2400" b="1" dirty="0">
              <a:solidFill>
                <a:schemeClr val="tx1"/>
              </a:solidFill>
              <a:latin typeface="+mj-lt"/>
            </a:endParaRPr>
          </a:p>
          <a:p>
            <a:pPr algn="just">
              <a:spcBef>
                <a:spcPts val="0"/>
              </a:spcBef>
            </a:pPr>
            <a:endParaRPr lang="en-US" sz="2400" b="1" dirty="0" smtClean="0">
              <a:solidFill>
                <a:schemeClr val="tx1"/>
              </a:solidFill>
            </a:endParaRPr>
          </a:p>
        </p:txBody>
      </p:sp>
    </p:spTree>
    <p:extLst>
      <p:ext uri="{BB962C8B-B14F-4D97-AF65-F5344CB8AC3E}">
        <p14:creationId xmlns:p14="http://schemas.microsoft.com/office/powerpoint/2010/main" val="14567694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52022"/>
            <a:ext cx="8305800" cy="790977"/>
          </a:xfrm>
        </p:spPr>
        <p:txBody>
          <a:bodyPr>
            <a:noAutofit/>
          </a:bodyPr>
          <a:lstStyle/>
          <a:p>
            <a:r>
              <a:rPr lang="en-US" sz="2400" b="1" dirty="0" smtClean="0"/>
              <a:t>Determinants/Factors </a:t>
            </a:r>
            <a:r>
              <a:rPr lang="en-US" sz="2400" b="1" dirty="0"/>
              <a:t>Causing the Shift in Supply Curve</a:t>
            </a:r>
          </a:p>
        </p:txBody>
      </p:sp>
      <p:sp>
        <p:nvSpPr>
          <p:cNvPr id="3" name="Subtitle 2"/>
          <p:cNvSpPr>
            <a:spLocks noGrp="1"/>
          </p:cNvSpPr>
          <p:nvPr>
            <p:ph type="subTitle" idx="1"/>
          </p:nvPr>
        </p:nvSpPr>
        <p:spPr>
          <a:xfrm>
            <a:off x="381000" y="1447800"/>
            <a:ext cx="8153400" cy="5334000"/>
          </a:xfrm>
        </p:spPr>
        <p:txBody>
          <a:bodyPr>
            <a:noAutofit/>
          </a:bodyPr>
          <a:lstStyle/>
          <a:p>
            <a:pPr algn="just"/>
            <a:r>
              <a:rPr lang="en-US" sz="2000" dirty="0" smtClean="0">
                <a:solidFill>
                  <a:schemeClr val="tx1"/>
                </a:solidFill>
              </a:rPr>
              <a:t>Other </a:t>
            </a:r>
            <a:r>
              <a:rPr lang="en-US" sz="2000" dirty="0">
                <a:solidFill>
                  <a:schemeClr val="tx1"/>
                </a:solidFill>
              </a:rPr>
              <a:t>things remaining the same quantity supply of a commodity is a positive function of its price. </a:t>
            </a:r>
          </a:p>
          <a:p>
            <a:pPr algn="just"/>
            <a:r>
              <a:rPr lang="en-US" sz="2000" dirty="0" smtClean="0">
                <a:solidFill>
                  <a:schemeClr val="tx1"/>
                </a:solidFill>
              </a:rPr>
              <a:t>In general </a:t>
            </a:r>
            <a:r>
              <a:rPr lang="en-US" sz="2000" dirty="0">
                <a:solidFill>
                  <a:schemeClr val="tx1"/>
                </a:solidFill>
              </a:rPr>
              <a:t>supply function can be written as:</a:t>
            </a:r>
          </a:p>
          <a:p>
            <a:pPr algn="just"/>
            <a:r>
              <a:rPr lang="en-US" sz="2000" i="1" dirty="0">
                <a:solidFill>
                  <a:schemeClr val="tx1"/>
                </a:solidFill>
              </a:rPr>
              <a:t>	</a:t>
            </a:r>
            <a:r>
              <a:rPr lang="en-US" sz="2000" b="1" i="1" dirty="0" err="1" smtClean="0">
                <a:solidFill>
                  <a:schemeClr val="tx1"/>
                </a:solidFill>
              </a:rPr>
              <a:t>Q</a:t>
            </a:r>
            <a:r>
              <a:rPr lang="en-US" sz="2000" b="1" i="1" baseline="30000" dirty="0" err="1" smtClean="0">
                <a:solidFill>
                  <a:schemeClr val="tx1"/>
                </a:solidFill>
              </a:rPr>
              <a:t>s</a:t>
            </a:r>
            <a:r>
              <a:rPr lang="en-US" sz="2000" b="1" i="1" baseline="-25000" dirty="0" err="1" smtClean="0">
                <a:solidFill>
                  <a:schemeClr val="tx1"/>
                </a:solidFill>
              </a:rPr>
              <a:t>x</a:t>
            </a:r>
            <a:r>
              <a:rPr lang="en-US" sz="2000" b="1" i="1" dirty="0" smtClean="0">
                <a:solidFill>
                  <a:schemeClr val="tx1"/>
                </a:solidFill>
              </a:rPr>
              <a:t> </a:t>
            </a:r>
            <a:r>
              <a:rPr lang="en-US" sz="2000" b="1" i="1" dirty="0">
                <a:solidFill>
                  <a:schemeClr val="tx1"/>
                </a:solidFill>
              </a:rPr>
              <a:t>= f (</a:t>
            </a:r>
            <a:r>
              <a:rPr lang="en-US" sz="2000" b="1" i="1" dirty="0" err="1">
                <a:solidFill>
                  <a:schemeClr val="tx1"/>
                </a:solidFill>
              </a:rPr>
              <a:t>P</a:t>
            </a:r>
            <a:r>
              <a:rPr lang="en-US" sz="2000" b="1" i="1" baseline="-25000" dirty="0" err="1">
                <a:solidFill>
                  <a:schemeClr val="tx1"/>
                </a:solidFill>
              </a:rPr>
              <a:t>x</a:t>
            </a:r>
            <a:r>
              <a:rPr lang="en-US" sz="2000" b="1" i="1" dirty="0" smtClean="0">
                <a:solidFill>
                  <a:schemeClr val="tx1"/>
                </a:solidFill>
              </a:rPr>
              <a:t>)........................................(i)         </a:t>
            </a:r>
            <a:r>
              <a:rPr lang="en-US" sz="2000" b="1" i="1" dirty="0">
                <a:solidFill>
                  <a:schemeClr val="tx1"/>
                </a:solidFill>
              </a:rPr>
              <a:t>f'&gt;0</a:t>
            </a:r>
            <a:endParaRPr lang="en-US" sz="2000" b="1" dirty="0">
              <a:solidFill>
                <a:schemeClr val="tx1"/>
              </a:solidFill>
            </a:endParaRPr>
          </a:p>
          <a:p>
            <a:pPr algn="just"/>
            <a:r>
              <a:rPr lang="en-US" sz="2000" b="1" dirty="0" smtClean="0">
                <a:solidFill>
                  <a:schemeClr val="tx1"/>
                </a:solidFill>
              </a:rPr>
              <a:t>Multivariable or true </a:t>
            </a:r>
            <a:r>
              <a:rPr lang="en-US" sz="2000" b="1" dirty="0">
                <a:solidFill>
                  <a:schemeClr val="tx1"/>
                </a:solidFill>
              </a:rPr>
              <a:t>supply function can be written as:</a:t>
            </a:r>
          </a:p>
          <a:p>
            <a:pPr algn="just"/>
            <a:r>
              <a:rPr lang="en-US" sz="2000" i="1" dirty="0">
                <a:solidFill>
                  <a:schemeClr val="tx1"/>
                </a:solidFill>
              </a:rPr>
              <a:t>	</a:t>
            </a:r>
            <a:r>
              <a:rPr lang="en-US" sz="2000" b="1" i="1" dirty="0" err="1" smtClean="0">
                <a:solidFill>
                  <a:schemeClr val="tx1"/>
                </a:solidFill>
              </a:rPr>
              <a:t>Q</a:t>
            </a:r>
            <a:r>
              <a:rPr lang="en-US" sz="2000" b="1" i="1" baseline="30000" dirty="0" err="1" smtClean="0">
                <a:solidFill>
                  <a:schemeClr val="tx1"/>
                </a:solidFill>
              </a:rPr>
              <a:t>s</a:t>
            </a:r>
            <a:r>
              <a:rPr lang="en-US" sz="2000" b="1" i="1" baseline="-25000" dirty="0" err="1" smtClean="0">
                <a:solidFill>
                  <a:schemeClr val="tx1"/>
                </a:solidFill>
              </a:rPr>
              <a:t>x</a:t>
            </a:r>
            <a:r>
              <a:rPr lang="en-US" sz="2000" b="1" i="1" dirty="0" smtClean="0">
                <a:solidFill>
                  <a:schemeClr val="tx1"/>
                </a:solidFill>
              </a:rPr>
              <a:t> </a:t>
            </a:r>
            <a:r>
              <a:rPr lang="en-US" sz="2000" b="1" i="1" dirty="0">
                <a:solidFill>
                  <a:schemeClr val="tx1"/>
                </a:solidFill>
              </a:rPr>
              <a:t>= f (</a:t>
            </a:r>
            <a:r>
              <a:rPr lang="en-US" sz="2000" b="1" i="1" dirty="0" err="1">
                <a:solidFill>
                  <a:schemeClr val="tx1"/>
                </a:solidFill>
              </a:rPr>
              <a:t>P</a:t>
            </a:r>
            <a:r>
              <a:rPr lang="en-US" sz="2000" b="1" i="1" baseline="-25000" dirty="0" err="1">
                <a:solidFill>
                  <a:schemeClr val="tx1"/>
                </a:solidFill>
              </a:rPr>
              <a:t>x</a:t>
            </a:r>
            <a:r>
              <a:rPr lang="en-US" sz="2000" b="1" i="1" dirty="0">
                <a:solidFill>
                  <a:schemeClr val="tx1"/>
                </a:solidFill>
              </a:rPr>
              <a:t>, P</a:t>
            </a:r>
            <a:r>
              <a:rPr lang="en-US" sz="2000" b="1" i="1" baseline="-25000" dirty="0">
                <a:solidFill>
                  <a:schemeClr val="tx1"/>
                </a:solidFill>
              </a:rPr>
              <a:t>0</a:t>
            </a:r>
            <a:r>
              <a:rPr lang="en-US" sz="2000" b="1" i="1" dirty="0">
                <a:solidFill>
                  <a:schemeClr val="tx1"/>
                </a:solidFill>
              </a:rPr>
              <a:t>, P</a:t>
            </a:r>
            <a:r>
              <a:rPr lang="en-US" sz="2000" b="1" i="1" baseline="-25000" dirty="0">
                <a:solidFill>
                  <a:schemeClr val="tx1"/>
                </a:solidFill>
              </a:rPr>
              <a:t>I, </a:t>
            </a:r>
            <a:r>
              <a:rPr lang="en-US" sz="2000" b="1" i="1" dirty="0">
                <a:solidFill>
                  <a:schemeClr val="tx1"/>
                </a:solidFill>
              </a:rPr>
              <a:t>T, O</a:t>
            </a:r>
            <a:r>
              <a:rPr lang="en-US" sz="2000" b="1" i="1" baseline="-25000" dirty="0">
                <a:solidFill>
                  <a:schemeClr val="tx1"/>
                </a:solidFill>
              </a:rPr>
              <a:t>f</a:t>
            </a:r>
            <a:r>
              <a:rPr lang="en-US" sz="2000" b="1" i="1" dirty="0">
                <a:solidFill>
                  <a:schemeClr val="tx1"/>
                </a:solidFill>
              </a:rPr>
              <a:t>, E, T</a:t>
            </a:r>
            <a:r>
              <a:rPr lang="en-US" sz="2000" b="1" i="1" baseline="-25000" dirty="0">
                <a:solidFill>
                  <a:schemeClr val="tx1"/>
                </a:solidFill>
              </a:rPr>
              <a:t>S</a:t>
            </a:r>
            <a:r>
              <a:rPr lang="en-US" sz="2000" b="1" i="1" dirty="0">
                <a:solidFill>
                  <a:schemeClr val="tx1"/>
                </a:solidFill>
              </a:rPr>
              <a:t>, W…) </a:t>
            </a:r>
            <a:r>
              <a:rPr lang="en-US" sz="2000" b="1" i="1" dirty="0" smtClean="0">
                <a:solidFill>
                  <a:schemeClr val="tx1"/>
                </a:solidFill>
              </a:rPr>
              <a:t>......................................(i</a:t>
            </a:r>
            <a:r>
              <a:rPr lang="en-US" sz="2000" b="1" i="1" dirty="0">
                <a:solidFill>
                  <a:schemeClr val="tx1"/>
                </a:solidFill>
              </a:rPr>
              <a:t>)     </a:t>
            </a:r>
            <a:endParaRPr lang="en-US" sz="2000" b="1" dirty="0">
              <a:solidFill>
                <a:schemeClr val="tx1"/>
              </a:solidFill>
            </a:endParaRPr>
          </a:p>
          <a:p>
            <a:pPr algn="just"/>
            <a:r>
              <a:rPr lang="en-US" sz="2000" b="1" dirty="0" smtClean="0">
                <a:solidFill>
                  <a:schemeClr val="tx1"/>
                </a:solidFill>
              </a:rPr>
              <a:t>Where,</a:t>
            </a:r>
          </a:p>
          <a:p>
            <a:pPr marL="457200" indent="-457200" algn="just">
              <a:buFont typeface="+mj-lt"/>
              <a:buAutoNum type="arabicPeriod"/>
            </a:pPr>
            <a:r>
              <a:rPr lang="en-US" sz="2000" b="1" dirty="0">
                <a:solidFill>
                  <a:schemeClr val="tx1"/>
                </a:solidFill>
              </a:rPr>
              <a:t>Prices of other products</a:t>
            </a:r>
            <a:r>
              <a:rPr lang="en-US" sz="2000" b="1" i="1" dirty="0">
                <a:solidFill>
                  <a:schemeClr val="tx1"/>
                </a:solidFill>
              </a:rPr>
              <a:t> </a:t>
            </a:r>
            <a:r>
              <a:rPr lang="en-US" sz="2000" b="1" dirty="0">
                <a:solidFill>
                  <a:schemeClr val="tx1"/>
                </a:solidFill>
              </a:rPr>
              <a:t>(</a:t>
            </a:r>
            <a:r>
              <a:rPr lang="en-US" sz="2000" b="1" i="1" dirty="0" smtClean="0">
                <a:solidFill>
                  <a:schemeClr val="tx1"/>
                </a:solidFill>
              </a:rPr>
              <a:t>P</a:t>
            </a:r>
            <a:r>
              <a:rPr lang="en-US" sz="2000" b="1" i="1" baseline="-25000" dirty="0" smtClean="0">
                <a:solidFill>
                  <a:schemeClr val="tx1"/>
                </a:solidFill>
              </a:rPr>
              <a:t>0</a:t>
            </a:r>
            <a:r>
              <a:rPr lang="en-US" sz="2000" b="1" dirty="0" smtClean="0">
                <a:solidFill>
                  <a:schemeClr val="tx1"/>
                </a:solidFill>
              </a:rPr>
              <a:t>)</a:t>
            </a:r>
            <a:endParaRPr lang="en-US" sz="2000" dirty="0">
              <a:solidFill>
                <a:schemeClr val="tx1"/>
              </a:solidFill>
            </a:endParaRPr>
          </a:p>
          <a:p>
            <a:pPr marL="457200" indent="-457200" algn="just">
              <a:buFont typeface="+mj-lt"/>
              <a:buAutoNum type="arabicPeriod"/>
            </a:pPr>
            <a:r>
              <a:rPr lang="en-US" sz="2000" b="1" dirty="0" smtClean="0">
                <a:solidFill>
                  <a:schemeClr val="tx1"/>
                </a:solidFill>
              </a:rPr>
              <a:t>Prices </a:t>
            </a:r>
            <a:r>
              <a:rPr lang="en-US" sz="2000" b="1" dirty="0">
                <a:solidFill>
                  <a:schemeClr val="tx1"/>
                </a:solidFill>
              </a:rPr>
              <a:t>of inputs (</a:t>
            </a:r>
            <a:r>
              <a:rPr lang="en-US" sz="2000" b="1" i="1" dirty="0" smtClean="0">
                <a:solidFill>
                  <a:schemeClr val="tx1"/>
                </a:solidFill>
              </a:rPr>
              <a:t>P</a:t>
            </a:r>
            <a:r>
              <a:rPr lang="en-US" sz="2000" b="1" i="1" baseline="-25000" dirty="0" smtClean="0">
                <a:solidFill>
                  <a:schemeClr val="tx1"/>
                </a:solidFill>
              </a:rPr>
              <a:t>I</a:t>
            </a:r>
            <a:r>
              <a:rPr lang="en-US" sz="2000" b="1" i="1" dirty="0" smtClean="0">
                <a:solidFill>
                  <a:schemeClr val="tx1"/>
                </a:solidFill>
              </a:rPr>
              <a:t>): PI decrease–Cost decrease- more production- increase in supply- SS curve shift towards right</a:t>
            </a:r>
            <a:endParaRPr lang="en-US" sz="2000" dirty="0">
              <a:solidFill>
                <a:schemeClr val="tx1"/>
              </a:solidFill>
            </a:endParaRPr>
          </a:p>
          <a:p>
            <a:pPr marL="457200" indent="-457200" algn="just">
              <a:buFont typeface="+mj-lt"/>
              <a:buAutoNum type="arabicPeriod"/>
            </a:pPr>
            <a:r>
              <a:rPr lang="en-US" sz="2000" b="1" dirty="0" smtClean="0">
                <a:solidFill>
                  <a:schemeClr val="tx1"/>
                </a:solidFill>
              </a:rPr>
              <a:t>State </a:t>
            </a:r>
            <a:r>
              <a:rPr lang="en-US" sz="2000" b="1" dirty="0">
                <a:solidFill>
                  <a:schemeClr val="tx1"/>
                </a:solidFill>
              </a:rPr>
              <a:t>of production technology (</a:t>
            </a:r>
            <a:r>
              <a:rPr lang="en-US" sz="2000" b="1" i="1" dirty="0" smtClean="0">
                <a:solidFill>
                  <a:schemeClr val="tx1"/>
                </a:solidFill>
              </a:rPr>
              <a:t>T</a:t>
            </a:r>
            <a:r>
              <a:rPr lang="en-US" sz="2000" b="1" dirty="0" smtClean="0">
                <a:solidFill>
                  <a:schemeClr val="tx1"/>
                </a:solidFill>
              </a:rPr>
              <a:t>)</a:t>
            </a:r>
            <a:endParaRPr lang="en-US" sz="2000" dirty="0">
              <a:solidFill>
                <a:schemeClr val="tx1"/>
              </a:solidFill>
            </a:endParaRPr>
          </a:p>
          <a:p>
            <a:pPr marL="457200" indent="-457200" algn="just">
              <a:buFont typeface="+mj-lt"/>
              <a:buAutoNum type="arabicPeriod"/>
            </a:pPr>
            <a:r>
              <a:rPr lang="en-US" sz="2000" b="1" dirty="0" smtClean="0">
                <a:solidFill>
                  <a:schemeClr val="tx1"/>
                </a:solidFill>
              </a:rPr>
              <a:t>Objective </a:t>
            </a:r>
            <a:r>
              <a:rPr lang="en-US" sz="2000" b="1" dirty="0">
                <a:solidFill>
                  <a:schemeClr val="tx1"/>
                </a:solidFill>
              </a:rPr>
              <a:t>of the firm</a:t>
            </a:r>
            <a:r>
              <a:rPr lang="en-US" sz="2000" b="1" i="1" dirty="0">
                <a:solidFill>
                  <a:schemeClr val="tx1"/>
                </a:solidFill>
              </a:rPr>
              <a:t> </a:t>
            </a:r>
            <a:r>
              <a:rPr lang="en-US" sz="2000" b="1" dirty="0">
                <a:solidFill>
                  <a:schemeClr val="tx1"/>
                </a:solidFill>
              </a:rPr>
              <a:t>(</a:t>
            </a:r>
            <a:r>
              <a:rPr lang="en-US" sz="2000" b="1" i="1" dirty="0">
                <a:solidFill>
                  <a:schemeClr val="tx1"/>
                </a:solidFill>
              </a:rPr>
              <a:t>O</a:t>
            </a:r>
            <a:r>
              <a:rPr lang="en-US" sz="2000" b="1" i="1" baseline="-25000" dirty="0">
                <a:solidFill>
                  <a:schemeClr val="tx1"/>
                </a:solidFill>
              </a:rPr>
              <a:t>f </a:t>
            </a:r>
            <a:r>
              <a:rPr lang="en-US" sz="2000" b="1" i="1" dirty="0" smtClean="0">
                <a:solidFill>
                  <a:schemeClr val="tx1"/>
                </a:solidFill>
              </a:rPr>
              <a:t>): profit maximize or sales maximize</a:t>
            </a:r>
          </a:p>
          <a:p>
            <a:pPr marL="457200" indent="-457200" algn="just">
              <a:buFont typeface="+mj-lt"/>
              <a:buAutoNum type="arabicPeriod"/>
            </a:pPr>
            <a:r>
              <a:rPr lang="en-US" sz="2000" b="1" dirty="0">
                <a:solidFill>
                  <a:schemeClr val="tx1"/>
                </a:solidFill>
              </a:rPr>
              <a:t>Future price expectations (</a:t>
            </a:r>
            <a:r>
              <a:rPr lang="en-US" sz="2000" b="1" i="1" dirty="0" smtClean="0">
                <a:solidFill>
                  <a:schemeClr val="tx1"/>
                </a:solidFill>
              </a:rPr>
              <a:t>E</a:t>
            </a:r>
            <a:r>
              <a:rPr lang="en-US" sz="2000" b="1" dirty="0" smtClean="0">
                <a:solidFill>
                  <a:schemeClr val="tx1"/>
                </a:solidFill>
              </a:rPr>
              <a:t>):</a:t>
            </a:r>
          </a:p>
          <a:p>
            <a:pPr marL="457200" indent="-457200" algn="just">
              <a:buFont typeface="+mj-lt"/>
              <a:buAutoNum type="arabicPeriod"/>
            </a:pPr>
            <a:r>
              <a:rPr lang="en-US" sz="2000" b="1" dirty="0" smtClean="0">
                <a:solidFill>
                  <a:schemeClr val="tx1"/>
                </a:solidFill>
              </a:rPr>
              <a:t>Taxes </a:t>
            </a:r>
            <a:r>
              <a:rPr lang="en-US" sz="2000" b="1" dirty="0">
                <a:solidFill>
                  <a:schemeClr val="tx1"/>
                </a:solidFill>
              </a:rPr>
              <a:t>and subsidies (</a:t>
            </a:r>
            <a:r>
              <a:rPr lang="en-US" sz="2000" b="1" i="1" dirty="0" smtClean="0">
                <a:solidFill>
                  <a:schemeClr val="tx1"/>
                </a:solidFill>
              </a:rPr>
              <a:t>T</a:t>
            </a:r>
            <a:r>
              <a:rPr lang="en-US" sz="2000" b="1" i="1" baseline="-25000" dirty="0" smtClean="0">
                <a:solidFill>
                  <a:schemeClr val="tx1"/>
                </a:solidFill>
              </a:rPr>
              <a:t>S</a:t>
            </a:r>
            <a:r>
              <a:rPr lang="en-US" sz="2000" b="1" dirty="0" smtClean="0">
                <a:solidFill>
                  <a:schemeClr val="tx1"/>
                </a:solidFill>
              </a:rPr>
              <a:t>)</a:t>
            </a:r>
            <a:endParaRPr lang="en-US" sz="2000" dirty="0">
              <a:solidFill>
                <a:schemeClr val="tx1"/>
              </a:solidFill>
            </a:endParaRPr>
          </a:p>
          <a:p>
            <a:pPr marL="457200" indent="-457200" algn="just">
              <a:buFont typeface="+mj-lt"/>
              <a:buAutoNum type="arabicPeriod"/>
            </a:pPr>
            <a:r>
              <a:rPr lang="en-US" sz="2000" b="1" dirty="0" smtClean="0">
                <a:solidFill>
                  <a:schemeClr val="tx1"/>
                </a:solidFill>
              </a:rPr>
              <a:t>Weather </a:t>
            </a:r>
            <a:r>
              <a:rPr lang="en-US" sz="2000" b="1" dirty="0">
                <a:solidFill>
                  <a:schemeClr val="tx1"/>
                </a:solidFill>
              </a:rPr>
              <a:t>or Season (</a:t>
            </a:r>
            <a:r>
              <a:rPr lang="en-US" sz="2000" b="1" i="1" dirty="0">
                <a:solidFill>
                  <a:schemeClr val="tx1"/>
                </a:solidFill>
              </a:rPr>
              <a:t>w</a:t>
            </a:r>
            <a:r>
              <a:rPr lang="en-US" sz="2000" b="1" dirty="0">
                <a:solidFill>
                  <a:schemeClr val="tx1"/>
                </a:solidFill>
              </a:rPr>
              <a:t>)</a:t>
            </a:r>
            <a:endParaRPr lang="en-US" sz="2000" dirty="0">
              <a:solidFill>
                <a:schemeClr val="tx1"/>
              </a:solidFill>
            </a:endParaRPr>
          </a:p>
          <a:p>
            <a:pPr marL="457200" indent="-457200" algn="just">
              <a:buFont typeface="+mj-lt"/>
              <a:buAutoNum type="arabicPeriod"/>
            </a:pPr>
            <a:endParaRPr lang="en-US" sz="2000" dirty="0">
              <a:solidFill>
                <a:schemeClr val="tx1"/>
              </a:solidFill>
            </a:endParaRPr>
          </a:p>
          <a:p>
            <a:pPr marL="457200" indent="-457200" algn="just">
              <a:buFont typeface="+mj-lt"/>
              <a:buAutoNum type="arabicPeriod"/>
            </a:pPr>
            <a:endParaRPr lang="en-US" sz="2000" b="1" i="1" dirty="0" smtClean="0">
              <a:solidFill>
                <a:schemeClr val="tx1"/>
              </a:solidFill>
            </a:endParaRPr>
          </a:p>
          <a:p>
            <a:pPr marL="457200" indent="-457200" algn="just">
              <a:buFont typeface="+mj-lt"/>
              <a:buAutoNum type="arabicPeriod"/>
            </a:pPr>
            <a:endParaRPr lang="en-US" sz="2000" dirty="0">
              <a:solidFill>
                <a:schemeClr val="tx1"/>
              </a:solidFill>
            </a:endParaRPr>
          </a:p>
          <a:p>
            <a:pPr marL="457200" indent="-457200" algn="just">
              <a:buFont typeface="+mj-lt"/>
              <a:buAutoNum type="arabicPeriod"/>
            </a:pPr>
            <a:endParaRPr lang="en-US" sz="2000" b="1" dirty="0">
              <a:solidFill>
                <a:schemeClr val="tx1"/>
              </a:solidFill>
            </a:endParaRPr>
          </a:p>
        </p:txBody>
      </p:sp>
    </p:spTree>
    <p:extLst>
      <p:ext uri="{BB962C8B-B14F-4D97-AF65-F5344CB8AC3E}">
        <p14:creationId xmlns:p14="http://schemas.microsoft.com/office/powerpoint/2010/main" val="41829029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52022"/>
            <a:ext cx="8305800" cy="1019578"/>
          </a:xfrm>
        </p:spPr>
        <p:txBody>
          <a:bodyPr>
            <a:noAutofit/>
          </a:bodyPr>
          <a:lstStyle/>
          <a:p>
            <a:r>
              <a:rPr lang="en-US" sz="3600" b="1" dirty="0" smtClean="0"/>
              <a:t>Equilibrium Position: Interaction between Demand &amp; Supply</a:t>
            </a:r>
            <a:endParaRPr lang="en-US" sz="3600" b="1" dirty="0"/>
          </a:p>
        </p:txBody>
      </p:sp>
      <p:sp>
        <p:nvSpPr>
          <p:cNvPr id="3" name="Subtitle 2"/>
          <p:cNvSpPr>
            <a:spLocks noGrp="1"/>
          </p:cNvSpPr>
          <p:nvPr>
            <p:ph type="subTitle" idx="1"/>
          </p:nvPr>
        </p:nvSpPr>
        <p:spPr>
          <a:xfrm>
            <a:off x="381000" y="1676400"/>
            <a:ext cx="8153400" cy="4876800"/>
          </a:xfrm>
        </p:spPr>
        <p:txBody>
          <a:bodyPr>
            <a:noAutofit/>
          </a:bodyPr>
          <a:lstStyle/>
          <a:p>
            <a:pPr marL="285750" indent="-285750" algn="just">
              <a:buFont typeface="Arial" pitchFamily="34" charset="0"/>
              <a:buChar char="•"/>
            </a:pPr>
            <a:r>
              <a:rPr lang="en-US" sz="1800" dirty="0" smtClean="0">
                <a:solidFill>
                  <a:schemeClr val="tx1"/>
                </a:solidFill>
              </a:rPr>
              <a:t>The </a:t>
            </a:r>
            <a:r>
              <a:rPr lang="en-US" sz="1800" dirty="0">
                <a:solidFill>
                  <a:schemeClr val="tx1"/>
                </a:solidFill>
              </a:rPr>
              <a:t>term equilibrium means the </a:t>
            </a:r>
            <a:r>
              <a:rPr lang="en-US" sz="1800" i="1" dirty="0">
                <a:solidFill>
                  <a:schemeClr val="tx1"/>
                </a:solidFill>
              </a:rPr>
              <a:t>state of rest</a:t>
            </a:r>
            <a:r>
              <a:rPr lang="en-US" sz="1800" dirty="0">
                <a:solidFill>
                  <a:schemeClr val="tx1"/>
                </a:solidFill>
              </a:rPr>
              <a:t>. </a:t>
            </a:r>
            <a:r>
              <a:rPr lang="en-US" sz="1800" dirty="0" smtClean="0">
                <a:solidFill>
                  <a:schemeClr val="tx1"/>
                </a:solidFill>
              </a:rPr>
              <a:t>it </a:t>
            </a:r>
            <a:r>
              <a:rPr lang="en-US" sz="1800" dirty="0">
                <a:solidFill>
                  <a:schemeClr val="tx1"/>
                </a:solidFill>
              </a:rPr>
              <a:t>refers balance in opposite forces. </a:t>
            </a:r>
            <a:endParaRPr lang="en-US" sz="1800" dirty="0" smtClean="0">
              <a:solidFill>
                <a:schemeClr val="tx1"/>
              </a:solidFill>
            </a:endParaRPr>
          </a:p>
          <a:p>
            <a:pPr marL="285750" indent="-285750" algn="just">
              <a:buFont typeface="Arial" pitchFamily="34" charset="0"/>
              <a:buChar char="•"/>
            </a:pPr>
            <a:r>
              <a:rPr lang="en-US" sz="1800" dirty="0" smtClean="0">
                <a:solidFill>
                  <a:schemeClr val="tx1"/>
                </a:solidFill>
              </a:rPr>
              <a:t>In </a:t>
            </a:r>
            <a:r>
              <a:rPr lang="en-US" sz="1800" dirty="0">
                <a:solidFill>
                  <a:schemeClr val="tx1"/>
                </a:solidFill>
              </a:rPr>
              <a:t>the context of market analysis, equilibrium refers to a state of market in which quantity demanded of a commodity demanded of a commodity equals to the quantity supplied of the commodity. </a:t>
            </a:r>
            <a:endParaRPr lang="en-US" sz="1800" dirty="0" smtClean="0">
              <a:solidFill>
                <a:schemeClr val="tx1"/>
              </a:solidFill>
            </a:endParaRPr>
          </a:p>
          <a:p>
            <a:pPr marL="285750" indent="-285750" algn="just">
              <a:buFont typeface="Arial" pitchFamily="34" charset="0"/>
              <a:buChar char="•"/>
            </a:pPr>
            <a:r>
              <a:rPr lang="en-US" sz="1800" dirty="0" smtClean="0">
                <a:solidFill>
                  <a:schemeClr val="tx1"/>
                </a:solidFill>
              </a:rPr>
              <a:t>The </a:t>
            </a:r>
            <a:r>
              <a:rPr lang="en-US" sz="1800" dirty="0">
                <a:solidFill>
                  <a:schemeClr val="tx1"/>
                </a:solidFill>
              </a:rPr>
              <a:t>interaction between demand and supply determines the equilibrium price as well as quantity of any goods and services in the market. </a:t>
            </a:r>
            <a:endParaRPr lang="en-US" sz="1800" dirty="0" smtClean="0">
              <a:solidFill>
                <a:schemeClr val="tx1"/>
              </a:solidFill>
            </a:endParaRPr>
          </a:p>
          <a:p>
            <a:pPr marL="285750" indent="-285750" algn="just">
              <a:buFont typeface="Arial" pitchFamily="34" charset="0"/>
              <a:buChar char="•"/>
            </a:pPr>
            <a:r>
              <a:rPr lang="en-US" sz="1800" dirty="0" smtClean="0">
                <a:solidFill>
                  <a:schemeClr val="tx1"/>
                </a:solidFill>
              </a:rPr>
              <a:t>At </a:t>
            </a:r>
            <a:r>
              <a:rPr lang="en-US" sz="1800" dirty="0">
                <a:solidFill>
                  <a:schemeClr val="tx1"/>
                </a:solidFill>
              </a:rPr>
              <a:t>the equilibrium price, the quantity of the goods that buyers are willing and able to buy exactly balances the quantity that sellers are willing and able to sell. The equilibrium price is sometimes called the market-clearing price. </a:t>
            </a:r>
            <a:endParaRPr lang="en-US" sz="1800" dirty="0" smtClean="0">
              <a:solidFill>
                <a:schemeClr val="tx1"/>
              </a:solidFill>
            </a:endParaRPr>
          </a:p>
          <a:p>
            <a:pPr marL="285750" indent="-285750" algn="just">
              <a:buFont typeface="Arial" pitchFamily="34" charset="0"/>
              <a:buChar char="•"/>
            </a:pPr>
            <a:r>
              <a:rPr lang="en-US" sz="1800" b="1" dirty="0" smtClean="0">
                <a:solidFill>
                  <a:schemeClr val="tx1"/>
                </a:solidFill>
              </a:rPr>
              <a:t>Before Marshall there were two views about the equilibrium: Classical (cost of production or Supply side) and Austrian school of thought (Marginal utility of the commodity or Demand side)</a:t>
            </a:r>
          </a:p>
          <a:p>
            <a:pPr marL="285750" indent="-285750" algn="just">
              <a:buFont typeface="Arial" pitchFamily="34" charset="0"/>
              <a:buChar char="•"/>
            </a:pPr>
            <a:r>
              <a:rPr lang="en-US" sz="1800" b="1" dirty="0" smtClean="0">
                <a:solidFill>
                  <a:schemeClr val="tx1"/>
                </a:solidFill>
              </a:rPr>
              <a:t>According </a:t>
            </a:r>
            <a:r>
              <a:rPr lang="en-US" sz="1800" b="1" dirty="0">
                <a:solidFill>
                  <a:schemeClr val="tx1"/>
                </a:solidFill>
              </a:rPr>
              <a:t>to Marshall </a:t>
            </a:r>
            <a:r>
              <a:rPr lang="en-US" sz="1800" b="1" i="1" dirty="0">
                <a:solidFill>
                  <a:schemeClr val="tx1"/>
                </a:solidFill>
              </a:rPr>
              <a:t>“As both blades of a scissors are important to cut a piece of cloth, so is demand and supply essential for the determination of price.”</a:t>
            </a:r>
            <a:r>
              <a:rPr lang="en-US" sz="1800" b="1" dirty="0">
                <a:solidFill>
                  <a:schemeClr val="tx1"/>
                </a:solidFill>
              </a:rPr>
              <a:t> </a:t>
            </a:r>
          </a:p>
        </p:txBody>
      </p:sp>
    </p:spTree>
    <p:extLst>
      <p:ext uri="{BB962C8B-B14F-4D97-AF65-F5344CB8AC3E}">
        <p14:creationId xmlns:p14="http://schemas.microsoft.com/office/powerpoint/2010/main" val="13614243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52022"/>
            <a:ext cx="8305800" cy="1019578"/>
          </a:xfrm>
        </p:spPr>
        <p:txBody>
          <a:bodyPr>
            <a:noAutofit/>
          </a:bodyPr>
          <a:lstStyle/>
          <a:p>
            <a:r>
              <a:rPr lang="en-US" sz="3600" b="1" dirty="0" smtClean="0"/>
              <a:t>Interaction between Demand &amp; Supply</a:t>
            </a:r>
            <a:endParaRPr lang="en-US" sz="3600" b="1" dirty="0"/>
          </a:p>
        </p:txBody>
      </p:sp>
      <p:sp>
        <p:nvSpPr>
          <p:cNvPr id="3" name="Subtitle 2"/>
          <p:cNvSpPr>
            <a:spLocks noGrp="1"/>
          </p:cNvSpPr>
          <p:nvPr>
            <p:ph type="subTitle" idx="1"/>
          </p:nvPr>
        </p:nvSpPr>
        <p:spPr>
          <a:xfrm>
            <a:off x="381000" y="1676400"/>
            <a:ext cx="8153400" cy="4876800"/>
          </a:xfrm>
        </p:spPr>
        <p:txBody>
          <a:bodyPr>
            <a:noAutofit/>
          </a:bodyPr>
          <a:lstStyle/>
          <a:p>
            <a:pPr algn="just"/>
            <a:r>
              <a:rPr lang="en-US" sz="1800" dirty="0" smtClean="0">
                <a:solidFill>
                  <a:schemeClr val="tx1"/>
                </a:solidFill>
              </a:rPr>
              <a:t>.</a:t>
            </a:r>
            <a:endParaRPr lang="en-US" sz="1800"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88852931"/>
              </p:ext>
            </p:extLst>
          </p:nvPr>
        </p:nvGraphicFramePr>
        <p:xfrm>
          <a:off x="533400" y="1966171"/>
          <a:ext cx="8229600" cy="3452807"/>
        </p:xfrm>
        <a:graphic>
          <a:graphicData uri="http://schemas.openxmlformats.org/drawingml/2006/table">
            <a:tbl>
              <a:tblPr firstRow="1">
                <a:tableStyleId>{793D81CF-94F2-401A-BA57-92F5A7B2D0C5}</a:tableStyleId>
              </a:tblPr>
              <a:tblGrid>
                <a:gridCol w="1024128"/>
                <a:gridCol w="1344168"/>
                <a:gridCol w="1344168"/>
                <a:gridCol w="1773936"/>
                <a:gridCol w="1371600"/>
                <a:gridCol w="1371600"/>
              </a:tblGrid>
              <a:tr h="1143000">
                <a:tc>
                  <a:txBody>
                    <a:bodyPr/>
                    <a:lstStyle/>
                    <a:p>
                      <a:pPr marL="0" marR="0" algn="ctr">
                        <a:lnSpc>
                          <a:spcPct val="110000"/>
                        </a:lnSpc>
                        <a:spcBef>
                          <a:spcPts val="200"/>
                        </a:spcBef>
                        <a:spcAft>
                          <a:spcPts val="200"/>
                        </a:spcAft>
                        <a:tabLst>
                          <a:tab pos="360045" algn="l"/>
                        </a:tabLst>
                      </a:pPr>
                      <a:r>
                        <a:rPr lang="en-US" sz="2000" dirty="0" smtClean="0">
                          <a:effectLst/>
                        </a:rPr>
                        <a:t>Prices</a:t>
                      </a:r>
                    </a:p>
                    <a:p>
                      <a:pPr marL="0" marR="0" algn="ctr">
                        <a:lnSpc>
                          <a:spcPct val="110000"/>
                        </a:lnSpc>
                        <a:spcBef>
                          <a:spcPts val="200"/>
                        </a:spcBef>
                        <a:spcAft>
                          <a:spcPts val="200"/>
                        </a:spcAft>
                        <a:tabLst>
                          <a:tab pos="360045" algn="l"/>
                        </a:tabLst>
                      </a:pPr>
                      <a:r>
                        <a:rPr lang="en-US" sz="2000" dirty="0" smtClean="0">
                          <a:effectLst/>
                        </a:rPr>
                        <a:t>(</a:t>
                      </a:r>
                      <a:r>
                        <a:rPr lang="en-US" sz="2000" dirty="0" err="1" smtClean="0">
                          <a:effectLst/>
                        </a:rPr>
                        <a:t>Rs</a:t>
                      </a:r>
                      <a:r>
                        <a:rPr lang="en-US" sz="2000" dirty="0" smtClean="0">
                          <a:effectLst/>
                        </a:rPr>
                        <a:t>. per unit)</a:t>
                      </a:r>
                      <a:endParaRPr lang="en-US" sz="2000" dirty="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200"/>
                        </a:spcBef>
                        <a:spcAft>
                          <a:spcPts val="200"/>
                        </a:spcAft>
                        <a:tabLst>
                          <a:tab pos="360045" algn="l"/>
                        </a:tabLst>
                      </a:pPr>
                      <a:r>
                        <a:rPr lang="en-US" sz="2000" dirty="0">
                          <a:effectLst/>
                        </a:rPr>
                        <a:t>Quantity demanded (units)</a:t>
                      </a:r>
                      <a:endParaRPr lang="en-US" sz="2000" dirty="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200"/>
                        </a:spcBef>
                        <a:spcAft>
                          <a:spcPts val="200"/>
                        </a:spcAft>
                        <a:tabLst>
                          <a:tab pos="360045" algn="l"/>
                        </a:tabLst>
                      </a:pPr>
                      <a:r>
                        <a:rPr lang="en-US" sz="2000" dirty="0">
                          <a:effectLst/>
                        </a:rPr>
                        <a:t>Quantity Supplied (units)</a:t>
                      </a:r>
                      <a:endParaRPr lang="en-US" sz="2000" dirty="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200"/>
                        </a:spcBef>
                        <a:spcAft>
                          <a:spcPts val="200"/>
                        </a:spcAft>
                        <a:tabLst>
                          <a:tab pos="360045" algn="l"/>
                        </a:tabLst>
                      </a:pPr>
                      <a:r>
                        <a:rPr lang="en-US" sz="2000">
                          <a:effectLst/>
                        </a:rPr>
                        <a:t>Surplus(+)</a:t>
                      </a:r>
                    </a:p>
                    <a:p>
                      <a:pPr marL="0" marR="0" algn="ctr">
                        <a:lnSpc>
                          <a:spcPct val="110000"/>
                        </a:lnSpc>
                        <a:spcBef>
                          <a:spcPts val="200"/>
                        </a:spcBef>
                        <a:spcAft>
                          <a:spcPts val="200"/>
                        </a:spcAft>
                        <a:tabLst>
                          <a:tab pos="360045" algn="l"/>
                        </a:tabLst>
                      </a:pPr>
                      <a:r>
                        <a:rPr lang="en-US" sz="2000">
                          <a:effectLst/>
                        </a:rPr>
                        <a:t>Shortage (-)</a:t>
                      </a:r>
                      <a:endParaRPr lang="en-US" sz="20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200"/>
                        </a:spcBef>
                        <a:spcAft>
                          <a:spcPts val="200"/>
                        </a:spcAft>
                        <a:tabLst>
                          <a:tab pos="360045" algn="l"/>
                        </a:tabLst>
                      </a:pPr>
                      <a:r>
                        <a:rPr lang="en-US" sz="2000" dirty="0">
                          <a:effectLst/>
                        </a:rPr>
                        <a:t>Pressure on price</a:t>
                      </a:r>
                      <a:endParaRPr lang="en-US" sz="2000" dirty="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200"/>
                        </a:spcBef>
                        <a:spcAft>
                          <a:spcPts val="200"/>
                        </a:spcAft>
                        <a:tabLst>
                          <a:tab pos="360045" algn="l"/>
                        </a:tabLst>
                      </a:pPr>
                      <a:r>
                        <a:rPr lang="en-US" sz="2000" dirty="0" smtClean="0">
                          <a:effectLst/>
                        </a:rPr>
                        <a:t>Result</a:t>
                      </a:r>
                      <a:endParaRPr lang="en-US" sz="2000" dirty="0">
                        <a:solidFill>
                          <a:srgbClr val="000000"/>
                        </a:solidFill>
                        <a:effectLst/>
                        <a:latin typeface="Times New Roman"/>
                        <a:ea typeface="Times New Roman"/>
                        <a:cs typeface="Times New Roman"/>
                      </a:endParaRPr>
                    </a:p>
                  </a:txBody>
                  <a:tcPr marL="68580" marR="68580" marT="0" marB="0"/>
                </a:tc>
              </a:tr>
              <a:tr h="369479">
                <a:tc>
                  <a:txBody>
                    <a:bodyPr/>
                    <a:lstStyle/>
                    <a:p>
                      <a:pPr marL="0" marR="0" algn="ctr">
                        <a:lnSpc>
                          <a:spcPct val="110000"/>
                        </a:lnSpc>
                        <a:spcBef>
                          <a:spcPts val="200"/>
                        </a:spcBef>
                        <a:spcAft>
                          <a:spcPts val="200"/>
                        </a:spcAft>
                        <a:tabLst>
                          <a:tab pos="360045" algn="l"/>
                        </a:tabLst>
                      </a:pPr>
                      <a:r>
                        <a:rPr lang="en-US" sz="2000">
                          <a:effectLst/>
                        </a:rPr>
                        <a:t>5</a:t>
                      </a:r>
                      <a:endParaRPr lang="en-US" sz="20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200"/>
                        </a:spcBef>
                        <a:spcAft>
                          <a:spcPts val="200"/>
                        </a:spcAft>
                        <a:tabLst>
                          <a:tab pos="360045" algn="l"/>
                        </a:tabLst>
                      </a:pPr>
                      <a:r>
                        <a:rPr lang="en-US" sz="2000" dirty="0">
                          <a:effectLst/>
                        </a:rPr>
                        <a:t>10</a:t>
                      </a:r>
                      <a:endParaRPr lang="en-US" sz="2000" dirty="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200"/>
                        </a:spcBef>
                        <a:spcAft>
                          <a:spcPts val="200"/>
                        </a:spcAft>
                        <a:tabLst>
                          <a:tab pos="360045" algn="l"/>
                        </a:tabLst>
                      </a:pPr>
                      <a:r>
                        <a:rPr lang="en-US" sz="2000">
                          <a:effectLst/>
                        </a:rPr>
                        <a:t>50</a:t>
                      </a:r>
                      <a:endParaRPr lang="en-US" sz="20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200"/>
                        </a:spcBef>
                        <a:spcAft>
                          <a:spcPts val="200"/>
                        </a:spcAft>
                        <a:tabLst>
                          <a:tab pos="360045" algn="l"/>
                        </a:tabLst>
                      </a:pPr>
                      <a:r>
                        <a:rPr lang="en-US" sz="2000" dirty="0">
                          <a:effectLst/>
                        </a:rPr>
                        <a:t>+40</a:t>
                      </a:r>
                      <a:endParaRPr lang="en-US" sz="2000" dirty="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200"/>
                        </a:spcBef>
                        <a:spcAft>
                          <a:spcPts val="200"/>
                        </a:spcAft>
                        <a:tabLst>
                          <a:tab pos="360045" algn="l"/>
                        </a:tabLst>
                      </a:pPr>
                      <a:r>
                        <a:rPr lang="en-US" sz="2000">
                          <a:effectLst/>
                        </a:rPr>
                        <a:t>Falling</a:t>
                      </a:r>
                      <a:endParaRPr lang="en-US" sz="20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200"/>
                        </a:spcBef>
                        <a:spcAft>
                          <a:spcPts val="200"/>
                        </a:spcAft>
                        <a:tabLst>
                          <a:tab pos="360045" algn="l"/>
                        </a:tabLst>
                      </a:pPr>
                      <a:r>
                        <a:rPr lang="en-US" sz="2000" dirty="0" smtClean="0">
                          <a:solidFill>
                            <a:srgbClr val="000000"/>
                          </a:solidFill>
                          <a:effectLst/>
                          <a:latin typeface="Times New Roman"/>
                          <a:ea typeface="Times New Roman"/>
                          <a:cs typeface="Times New Roman"/>
                        </a:rPr>
                        <a:t>S&gt;D</a:t>
                      </a:r>
                      <a:endParaRPr lang="en-US" sz="2000" dirty="0">
                        <a:solidFill>
                          <a:srgbClr val="000000"/>
                        </a:solidFill>
                        <a:effectLst/>
                        <a:latin typeface="Times New Roman"/>
                        <a:ea typeface="Times New Roman"/>
                        <a:cs typeface="Times New Roman"/>
                      </a:endParaRPr>
                    </a:p>
                  </a:txBody>
                  <a:tcPr marL="68580" marR="68580" marT="0" marB="0"/>
                </a:tc>
              </a:tr>
              <a:tr h="405645">
                <a:tc>
                  <a:txBody>
                    <a:bodyPr/>
                    <a:lstStyle/>
                    <a:p>
                      <a:pPr marL="0" marR="0" algn="ctr">
                        <a:lnSpc>
                          <a:spcPct val="110000"/>
                        </a:lnSpc>
                        <a:spcBef>
                          <a:spcPts val="200"/>
                        </a:spcBef>
                        <a:spcAft>
                          <a:spcPts val="200"/>
                        </a:spcAft>
                        <a:tabLst>
                          <a:tab pos="360045" algn="l"/>
                        </a:tabLst>
                      </a:pPr>
                      <a:r>
                        <a:rPr lang="en-US" sz="2000">
                          <a:effectLst/>
                        </a:rPr>
                        <a:t>4</a:t>
                      </a:r>
                      <a:endParaRPr lang="en-US" sz="20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200"/>
                        </a:spcBef>
                        <a:spcAft>
                          <a:spcPts val="200"/>
                        </a:spcAft>
                        <a:tabLst>
                          <a:tab pos="360045" algn="l"/>
                        </a:tabLst>
                      </a:pPr>
                      <a:r>
                        <a:rPr lang="en-US" sz="2000" dirty="0">
                          <a:effectLst/>
                        </a:rPr>
                        <a:t>20</a:t>
                      </a:r>
                      <a:endParaRPr lang="en-US" sz="2000" dirty="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200"/>
                        </a:spcBef>
                        <a:spcAft>
                          <a:spcPts val="200"/>
                        </a:spcAft>
                        <a:tabLst>
                          <a:tab pos="360045" algn="l"/>
                        </a:tabLst>
                      </a:pPr>
                      <a:r>
                        <a:rPr lang="en-US" sz="2000">
                          <a:effectLst/>
                        </a:rPr>
                        <a:t>40</a:t>
                      </a:r>
                      <a:endParaRPr lang="en-US" sz="20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200"/>
                        </a:spcBef>
                        <a:spcAft>
                          <a:spcPts val="200"/>
                        </a:spcAft>
                        <a:tabLst>
                          <a:tab pos="360045" algn="l"/>
                        </a:tabLst>
                      </a:pPr>
                      <a:r>
                        <a:rPr lang="en-US" sz="2000" dirty="0">
                          <a:effectLst/>
                        </a:rPr>
                        <a:t>+20</a:t>
                      </a:r>
                      <a:endParaRPr lang="en-US" sz="2000" dirty="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200"/>
                        </a:spcBef>
                        <a:spcAft>
                          <a:spcPts val="200"/>
                        </a:spcAft>
                        <a:tabLst>
                          <a:tab pos="360045" algn="l"/>
                        </a:tabLst>
                      </a:pPr>
                      <a:r>
                        <a:rPr lang="en-US" sz="2000" dirty="0" smtClean="0">
                          <a:effectLst/>
                        </a:rPr>
                        <a:t>Falling  </a:t>
                      </a:r>
                      <a:endParaRPr lang="en-US" sz="2000" dirty="0">
                        <a:solidFill>
                          <a:srgbClr val="000000"/>
                        </a:solidFill>
                        <a:effectLst/>
                        <a:latin typeface="Times New Roman"/>
                        <a:ea typeface="Times New Roman"/>
                        <a:cs typeface="Times New Roman"/>
                      </a:endParaRPr>
                    </a:p>
                  </a:txBody>
                  <a:tcPr marL="68580" marR="68580" marT="0" marB="0"/>
                </a:tc>
                <a:tc>
                  <a:txBody>
                    <a:bodyPr/>
                    <a:lstStyle/>
                    <a:p>
                      <a:pPr marL="0" marR="0" indent="0" algn="ctr" defTabSz="914400" rtl="0" eaLnBrk="1" fontAlgn="auto" latinLnBrk="0" hangingPunct="1">
                        <a:lnSpc>
                          <a:spcPct val="110000"/>
                        </a:lnSpc>
                        <a:spcBef>
                          <a:spcPts val="200"/>
                        </a:spcBef>
                        <a:spcAft>
                          <a:spcPts val="200"/>
                        </a:spcAft>
                        <a:buClrTx/>
                        <a:buSzTx/>
                        <a:buFontTx/>
                        <a:buNone/>
                        <a:tabLst>
                          <a:tab pos="360045" algn="l"/>
                        </a:tabLst>
                        <a:defRPr/>
                      </a:pPr>
                      <a:r>
                        <a:rPr lang="en-US" sz="2000" dirty="0" smtClean="0">
                          <a:solidFill>
                            <a:srgbClr val="000000"/>
                          </a:solidFill>
                          <a:effectLst/>
                          <a:latin typeface="Times New Roman"/>
                          <a:ea typeface="Times New Roman"/>
                          <a:cs typeface="Times New Roman"/>
                        </a:rPr>
                        <a:t>S&gt;D</a:t>
                      </a:r>
                      <a:endParaRPr lang="en-US" sz="2000" dirty="0">
                        <a:solidFill>
                          <a:srgbClr val="000000"/>
                        </a:solidFill>
                        <a:effectLst/>
                        <a:latin typeface="Times New Roman"/>
                        <a:ea typeface="Times New Roman"/>
                        <a:cs typeface="Times New Roman"/>
                      </a:endParaRPr>
                    </a:p>
                  </a:txBody>
                  <a:tcPr marL="68580" marR="68580" marT="0" marB="0"/>
                </a:tc>
              </a:tr>
              <a:tr h="546805">
                <a:tc>
                  <a:txBody>
                    <a:bodyPr/>
                    <a:lstStyle/>
                    <a:p>
                      <a:pPr marL="0" marR="0" algn="ctr">
                        <a:lnSpc>
                          <a:spcPct val="110000"/>
                        </a:lnSpc>
                        <a:spcBef>
                          <a:spcPts val="200"/>
                        </a:spcBef>
                        <a:spcAft>
                          <a:spcPts val="200"/>
                        </a:spcAft>
                        <a:tabLst>
                          <a:tab pos="360045" algn="l"/>
                        </a:tabLst>
                      </a:pPr>
                      <a:r>
                        <a:rPr lang="en-US" sz="2000" dirty="0">
                          <a:solidFill>
                            <a:srgbClr val="FF0000"/>
                          </a:solidFill>
                          <a:effectLst/>
                        </a:rPr>
                        <a:t>3</a:t>
                      </a:r>
                      <a:endParaRPr lang="en-US" sz="2000" dirty="0">
                        <a:solidFill>
                          <a:srgbClr val="FF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200"/>
                        </a:spcBef>
                        <a:spcAft>
                          <a:spcPts val="200"/>
                        </a:spcAft>
                        <a:tabLst>
                          <a:tab pos="360045" algn="l"/>
                        </a:tabLst>
                      </a:pPr>
                      <a:r>
                        <a:rPr lang="en-US" sz="2000" dirty="0">
                          <a:solidFill>
                            <a:srgbClr val="FF0000"/>
                          </a:solidFill>
                          <a:effectLst/>
                        </a:rPr>
                        <a:t>30</a:t>
                      </a:r>
                      <a:endParaRPr lang="en-US" sz="2000" dirty="0">
                        <a:solidFill>
                          <a:srgbClr val="FF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200"/>
                        </a:spcBef>
                        <a:spcAft>
                          <a:spcPts val="200"/>
                        </a:spcAft>
                        <a:tabLst>
                          <a:tab pos="360045" algn="l"/>
                        </a:tabLst>
                      </a:pPr>
                      <a:r>
                        <a:rPr lang="en-US" sz="2000" dirty="0">
                          <a:solidFill>
                            <a:srgbClr val="FF0000"/>
                          </a:solidFill>
                          <a:effectLst/>
                        </a:rPr>
                        <a:t>30</a:t>
                      </a:r>
                      <a:endParaRPr lang="en-US" sz="2000" dirty="0">
                        <a:solidFill>
                          <a:srgbClr val="FF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200"/>
                        </a:spcBef>
                        <a:spcAft>
                          <a:spcPts val="200"/>
                        </a:spcAft>
                        <a:tabLst>
                          <a:tab pos="360045" algn="l"/>
                        </a:tabLst>
                      </a:pPr>
                      <a:r>
                        <a:rPr lang="en-US" sz="2000" dirty="0">
                          <a:solidFill>
                            <a:srgbClr val="FF0000"/>
                          </a:solidFill>
                          <a:effectLst/>
                        </a:rPr>
                        <a:t>Market Clears</a:t>
                      </a:r>
                      <a:endParaRPr lang="en-US" sz="2000" dirty="0">
                        <a:solidFill>
                          <a:srgbClr val="FF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200"/>
                        </a:spcBef>
                        <a:spcAft>
                          <a:spcPts val="200"/>
                        </a:spcAft>
                        <a:tabLst>
                          <a:tab pos="360045" algn="l"/>
                        </a:tabLst>
                      </a:pPr>
                      <a:r>
                        <a:rPr lang="en-US" sz="2000" dirty="0">
                          <a:solidFill>
                            <a:srgbClr val="FF0000"/>
                          </a:solidFill>
                          <a:effectLst/>
                        </a:rPr>
                        <a:t>= Neutral</a:t>
                      </a:r>
                      <a:endParaRPr lang="en-US" sz="2000" dirty="0">
                        <a:solidFill>
                          <a:srgbClr val="FF0000"/>
                        </a:solidFill>
                        <a:effectLst/>
                        <a:latin typeface="Times New Roman"/>
                        <a:ea typeface="Times New Roman"/>
                        <a:cs typeface="Times New Roman"/>
                      </a:endParaRPr>
                    </a:p>
                  </a:txBody>
                  <a:tcPr marL="68580" marR="68580" marT="0" marB="0"/>
                </a:tc>
                <a:tc>
                  <a:txBody>
                    <a:bodyPr/>
                    <a:lstStyle/>
                    <a:p>
                      <a:pPr marL="0" marR="0" indent="0" algn="ctr" defTabSz="914400" rtl="0" eaLnBrk="1" fontAlgn="auto" latinLnBrk="0" hangingPunct="1">
                        <a:lnSpc>
                          <a:spcPct val="110000"/>
                        </a:lnSpc>
                        <a:spcBef>
                          <a:spcPts val="200"/>
                        </a:spcBef>
                        <a:spcAft>
                          <a:spcPts val="200"/>
                        </a:spcAft>
                        <a:buClrTx/>
                        <a:buSzTx/>
                        <a:buFontTx/>
                        <a:buNone/>
                        <a:tabLst>
                          <a:tab pos="360045" algn="l"/>
                        </a:tabLst>
                        <a:defRPr/>
                      </a:pPr>
                      <a:r>
                        <a:rPr lang="en-US" sz="2000" dirty="0" smtClean="0">
                          <a:solidFill>
                            <a:srgbClr val="FF0000"/>
                          </a:solidFill>
                          <a:effectLst/>
                          <a:latin typeface="Times New Roman"/>
                          <a:ea typeface="Times New Roman"/>
                          <a:cs typeface="Times New Roman"/>
                        </a:rPr>
                        <a:t>D=S</a:t>
                      </a:r>
                      <a:endParaRPr lang="en-US" sz="2000" dirty="0">
                        <a:solidFill>
                          <a:srgbClr val="FF0000"/>
                        </a:solidFill>
                        <a:effectLst/>
                        <a:latin typeface="Times New Roman"/>
                        <a:ea typeface="Times New Roman"/>
                        <a:cs typeface="Times New Roman"/>
                      </a:endParaRPr>
                    </a:p>
                  </a:txBody>
                  <a:tcPr marL="68580" marR="68580" marT="0" marB="0"/>
                </a:tc>
              </a:tr>
              <a:tr h="369479">
                <a:tc>
                  <a:txBody>
                    <a:bodyPr/>
                    <a:lstStyle/>
                    <a:p>
                      <a:pPr marL="0" marR="0" algn="ctr">
                        <a:lnSpc>
                          <a:spcPct val="110000"/>
                        </a:lnSpc>
                        <a:spcBef>
                          <a:spcPts val="200"/>
                        </a:spcBef>
                        <a:spcAft>
                          <a:spcPts val="200"/>
                        </a:spcAft>
                        <a:tabLst>
                          <a:tab pos="360045" algn="l"/>
                        </a:tabLst>
                      </a:pPr>
                      <a:r>
                        <a:rPr lang="en-US" sz="2000">
                          <a:effectLst/>
                        </a:rPr>
                        <a:t>2</a:t>
                      </a:r>
                      <a:endParaRPr lang="en-US" sz="20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200"/>
                        </a:spcBef>
                        <a:spcAft>
                          <a:spcPts val="200"/>
                        </a:spcAft>
                        <a:tabLst>
                          <a:tab pos="360045" algn="l"/>
                        </a:tabLst>
                      </a:pPr>
                      <a:r>
                        <a:rPr lang="en-US" sz="2000">
                          <a:effectLst/>
                        </a:rPr>
                        <a:t>40</a:t>
                      </a:r>
                      <a:endParaRPr lang="en-US" sz="20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200"/>
                        </a:spcBef>
                        <a:spcAft>
                          <a:spcPts val="200"/>
                        </a:spcAft>
                        <a:tabLst>
                          <a:tab pos="360045" algn="l"/>
                        </a:tabLst>
                      </a:pPr>
                      <a:r>
                        <a:rPr lang="en-US" sz="2000" dirty="0">
                          <a:effectLst/>
                        </a:rPr>
                        <a:t>20</a:t>
                      </a:r>
                      <a:endParaRPr lang="en-US" sz="2000" dirty="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200"/>
                        </a:spcBef>
                        <a:spcAft>
                          <a:spcPts val="200"/>
                        </a:spcAft>
                        <a:tabLst>
                          <a:tab pos="360045" algn="l"/>
                        </a:tabLst>
                      </a:pPr>
                      <a:r>
                        <a:rPr lang="en-US" sz="2000">
                          <a:effectLst/>
                        </a:rPr>
                        <a:t>-20</a:t>
                      </a:r>
                      <a:endParaRPr lang="en-US" sz="20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200"/>
                        </a:spcBef>
                        <a:spcAft>
                          <a:spcPts val="200"/>
                        </a:spcAft>
                        <a:tabLst>
                          <a:tab pos="360045" algn="l"/>
                        </a:tabLst>
                      </a:pPr>
                      <a:r>
                        <a:rPr lang="en-US" sz="2000">
                          <a:effectLst/>
                        </a:rPr>
                        <a:t>Rising</a:t>
                      </a:r>
                      <a:endParaRPr lang="en-US" sz="2000">
                        <a:solidFill>
                          <a:srgbClr val="000000"/>
                        </a:solidFill>
                        <a:effectLst/>
                        <a:latin typeface="Times New Roman"/>
                        <a:ea typeface="Times New Roman"/>
                        <a:cs typeface="Times New Roman"/>
                      </a:endParaRPr>
                    </a:p>
                  </a:txBody>
                  <a:tcPr marL="68580" marR="68580" marT="0" marB="0"/>
                </a:tc>
                <a:tc>
                  <a:txBody>
                    <a:bodyPr/>
                    <a:lstStyle/>
                    <a:p>
                      <a:pPr marL="0" marR="0" indent="0" algn="ctr" defTabSz="914400" rtl="0" eaLnBrk="1" fontAlgn="auto" latinLnBrk="0" hangingPunct="1">
                        <a:lnSpc>
                          <a:spcPct val="110000"/>
                        </a:lnSpc>
                        <a:spcBef>
                          <a:spcPts val="200"/>
                        </a:spcBef>
                        <a:spcAft>
                          <a:spcPts val="200"/>
                        </a:spcAft>
                        <a:buClrTx/>
                        <a:buSzTx/>
                        <a:buFontTx/>
                        <a:buNone/>
                        <a:tabLst>
                          <a:tab pos="360045" algn="l"/>
                        </a:tabLst>
                        <a:defRPr/>
                      </a:pPr>
                      <a:r>
                        <a:rPr lang="en-US" sz="2000" dirty="0" smtClean="0">
                          <a:solidFill>
                            <a:srgbClr val="000000"/>
                          </a:solidFill>
                          <a:effectLst/>
                          <a:latin typeface="Times New Roman"/>
                          <a:ea typeface="Times New Roman"/>
                          <a:cs typeface="Times New Roman"/>
                        </a:rPr>
                        <a:t>D&gt;S</a:t>
                      </a:r>
                      <a:endParaRPr lang="en-US" sz="2000" dirty="0">
                        <a:solidFill>
                          <a:srgbClr val="000000"/>
                        </a:solidFill>
                        <a:effectLst/>
                        <a:latin typeface="Times New Roman"/>
                        <a:ea typeface="Times New Roman"/>
                        <a:cs typeface="Times New Roman"/>
                      </a:endParaRPr>
                    </a:p>
                  </a:txBody>
                  <a:tcPr marL="68580" marR="68580" marT="0" marB="0"/>
                </a:tc>
              </a:tr>
              <a:tr h="369479">
                <a:tc>
                  <a:txBody>
                    <a:bodyPr/>
                    <a:lstStyle/>
                    <a:p>
                      <a:pPr marL="0" marR="0" algn="ctr">
                        <a:lnSpc>
                          <a:spcPct val="110000"/>
                        </a:lnSpc>
                        <a:spcBef>
                          <a:spcPts val="200"/>
                        </a:spcBef>
                        <a:spcAft>
                          <a:spcPts val="200"/>
                        </a:spcAft>
                        <a:tabLst>
                          <a:tab pos="360045" algn="l"/>
                        </a:tabLst>
                      </a:pPr>
                      <a:r>
                        <a:rPr lang="en-US" sz="2000">
                          <a:effectLst/>
                        </a:rPr>
                        <a:t>1</a:t>
                      </a:r>
                      <a:endParaRPr lang="en-US" sz="20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200"/>
                        </a:spcBef>
                        <a:spcAft>
                          <a:spcPts val="200"/>
                        </a:spcAft>
                        <a:tabLst>
                          <a:tab pos="360045" algn="l"/>
                        </a:tabLst>
                      </a:pPr>
                      <a:r>
                        <a:rPr lang="en-US" sz="2000">
                          <a:effectLst/>
                        </a:rPr>
                        <a:t>50</a:t>
                      </a:r>
                      <a:endParaRPr lang="en-US" sz="20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200"/>
                        </a:spcBef>
                        <a:spcAft>
                          <a:spcPts val="200"/>
                        </a:spcAft>
                        <a:tabLst>
                          <a:tab pos="360045" algn="l"/>
                        </a:tabLst>
                      </a:pPr>
                      <a:r>
                        <a:rPr lang="en-US" sz="2000" dirty="0">
                          <a:effectLst/>
                        </a:rPr>
                        <a:t>10</a:t>
                      </a:r>
                      <a:endParaRPr lang="en-US" sz="2000" dirty="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200"/>
                        </a:spcBef>
                        <a:spcAft>
                          <a:spcPts val="200"/>
                        </a:spcAft>
                        <a:tabLst>
                          <a:tab pos="360045" algn="l"/>
                        </a:tabLst>
                      </a:pPr>
                      <a:r>
                        <a:rPr lang="en-US" sz="2000">
                          <a:effectLst/>
                        </a:rPr>
                        <a:t>-40</a:t>
                      </a:r>
                      <a:endParaRPr lang="en-US" sz="2000">
                        <a:solidFill>
                          <a:srgbClr val="000000"/>
                        </a:solidFill>
                        <a:effectLst/>
                        <a:latin typeface="Times New Roman"/>
                        <a:ea typeface="Times New Roman"/>
                        <a:cs typeface="Times New Roman"/>
                      </a:endParaRPr>
                    </a:p>
                  </a:txBody>
                  <a:tcPr marL="68580" marR="68580" marT="0" marB="0"/>
                </a:tc>
                <a:tc>
                  <a:txBody>
                    <a:bodyPr/>
                    <a:lstStyle/>
                    <a:p>
                      <a:pPr marL="0" marR="0" algn="ctr">
                        <a:lnSpc>
                          <a:spcPct val="110000"/>
                        </a:lnSpc>
                        <a:spcBef>
                          <a:spcPts val="200"/>
                        </a:spcBef>
                        <a:spcAft>
                          <a:spcPts val="200"/>
                        </a:spcAft>
                        <a:tabLst>
                          <a:tab pos="360045" algn="l"/>
                        </a:tabLst>
                      </a:pPr>
                      <a:r>
                        <a:rPr lang="en-US" sz="2000" dirty="0">
                          <a:effectLst/>
                        </a:rPr>
                        <a:t>Rising</a:t>
                      </a:r>
                      <a:endParaRPr lang="en-US" sz="2000" dirty="0">
                        <a:solidFill>
                          <a:srgbClr val="000000"/>
                        </a:solidFill>
                        <a:effectLst/>
                        <a:latin typeface="Times New Roman"/>
                        <a:ea typeface="Times New Roman"/>
                        <a:cs typeface="Times New Roman"/>
                      </a:endParaRPr>
                    </a:p>
                  </a:txBody>
                  <a:tcPr marL="68580" marR="68580" marT="0" marB="0"/>
                </a:tc>
                <a:tc>
                  <a:txBody>
                    <a:bodyPr/>
                    <a:lstStyle/>
                    <a:p>
                      <a:pPr marL="0" marR="0" indent="0" algn="ctr" defTabSz="914400" rtl="0" eaLnBrk="1" fontAlgn="auto" latinLnBrk="0" hangingPunct="1">
                        <a:lnSpc>
                          <a:spcPct val="110000"/>
                        </a:lnSpc>
                        <a:spcBef>
                          <a:spcPts val="200"/>
                        </a:spcBef>
                        <a:spcAft>
                          <a:spcPts val="200"/>
                        </a:spcAft>
                        <a:buClrTx/>
                        <a:buSzTx/>
                        <a:buFontTx/>
                        <a:buNone/>
                        <a:tabLst>
                          <a:tab pos="360045" algn="l"/>
                        </a:tabLst>
                        <a:defRPr/>
                      </a:pPr>
                      <a:r>
                        <a:rPr lang="en-US" sz="2000" dirty="0" smtClean="0">
                          <a:solidFill>
                            <a:srgbClr val="000000"/>
                          </a:solidFill>
                          <a:effectLst/>
                          <a:latin typeface="Times New Roman"/>
                          <a:ea typeface="Times New Roman"/>
                          <a:cs typeface="Times New Roman"/>
                        </a:rPr>
                        <a:t>D&gt;S</a:t>
                      </a:r>
                      <a:endParaRPr lang="en-US" sz="2000" dirty="0">
                        <a:solidFill>
                          <a:srgbClr val="000000"/>
                        </a:solidFill>
                        <a:effectLst/>
                        <a:latin typeface="Times New Roman"/>
                        <a:ea typeface="Times New Roman"/>
                        <a:cs typeface="Times New Roman"/>
                      </a:endParaRPr>
                    </a:p>
                  </a:txBody>
                  <a:tcPr marL="68580" marR="68580" marT="0" marB="0"/>
                </a:tc>
              </a:tr>
            </a:tbl>
          </a:graphicData>
        </a:graphic>
      </p:graphicFrame>
      <p:sp>
        <p:nvSpPr>
          <p:cNvPr id="5" name="AutoShape 3"/>
          <p:cNvSpPr>
            <a:spLocks noChangeShapeType="1"/>
          </p:cNvSpPr>
          <p:nvPr/>
        </p:nvSpPr>
        <p:spPr bwMode="auto">
          <a:xfrm>
            <a:off x="7315200" y="3200400"/>
            <a:ext cx="0" cy="155575"/>
          </a:xfrm>
          <a:prstGeom prst="straightConnector1">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2"/>
          <p:cNvSpPr>
            <a:spLocks noChangeShapeType="1"/>
          </p:cNvSpPr>
          <p:nvPr/>
        </p:nvSpPr>
        <p:spPr bwMode="auto">
          <a:xfrm flipV="1">
            <a:off x="6223000" y="4724400"/>
            <a:ext cx="0" cy="177800"/>
          </a:xfrm>
          <a:prstGeom prst="straightConnector1">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p:cNvSpPr>
            <a:spLocks noChangeShapeType="1"/>
          </p:cNvSpPr>
          <p:nvPr/>
        </p:nvSpPr>
        <p:spPr bwMode="auto">
          <a:xfrm>
            <a:off x="6172200" y="3425825"/>
            <a:ext cx="0" cy="155575"/>
          </a:xfrm>
          <a:prstGeom prst="straightConnector1">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
          <p:cNvSpPr>
            <a:spLocks noChangeShapeType="1"/>
          </p:cNvSpPr>
          <p:nvPr/>
        </p:nvSpPr>
        <p:spPr bwMode="auto">
          <a:xfrm flipV="1">
            <a:off x="6223000" y="5105400"/>
            <a:ext cx="0" cy="177800"/>
          </a:xfrm>
          <a:prstGeom prst="straightConnector1">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3"/>
          <p:cNvSpPr>
            <a:spLocks noChangeShapeType="1"/>
          </p:cNvSpPr>
          <p:nvPr/>
        </p:nvSpPr>
        <p:spPr bwMode="auto">
          <a:xfrm>
            <a:off x="6187440" y="3810000"/>
            <a:ext cx="0" cy="155575"/>
          </a:xfrm>
          <a:prstGeom prst="straightConnector1">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Subtitle 2"/>
          <p:cNvSpPr txBox="1">
            <a:spLocks/>
          </p:cNvSpPr>
          <p:nvPr/>
        </p:nvSpPr>
        <p:spPr>
          <a:xfrm>
            <a:off x="533400" y="1828800"/>
            <a:ext cx="8153400" cy="48768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smtClean="0">
                <a:solidFill>
                  <a:schemeClr val="tx1"/>
                </a:solidFill>
              </a:rPr>
              <a:t>.</a:t>
            </a:r>
            <a:endParaRPr lang="en-US" sz="1800" dirty="0">
              <a:solidFill>
                <a:schemeClr val="tx1"/>
              </a:solidFill>
            </a:endParaRPr>
          </a:p>
        </p:txBody>
      </p:sp>
    </p:spTree>
    <p:extLst>
      <p:ext uri="{BB962C8B-B14F-4D97-AF65-F5344CB8AC3E}">
        <p14:creationId xmlns:p14="http://schemas.microsoft.com/office/powerpoint/2010/main" val="8835682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52022"/>
            <a:ext cx="8305800" cy="1019578"/>
          </a:xfrm>
        </p:spPr>
        <p:txBody>
          <a:bodyPr>
            <a:noAutofit/>
          </a:bodyPr>
          <a:lstStyle/>
          <a:p>
            <a:r>
              <a:rPr lang="en-US" sz="3600" b="1" dirty="0"/>
              <a:t>The Interplay of Demand &amp; Supply</a:t>
            </a:r>
          </a:p>
        </p:txBody>
      </p:sp>
      <p:sp>
        <p:nvSpPr>
          <p:cNvPr id="3" name="Subtitle 2"/>
          <p:cNvSpPr>
            <a:spLocks noGrp="1"/>
          </p:cNvSpPr>
          <p:nvPr>
            <p:ph type="subTitle" idx="1"/>
          </p:nvPr>
        </p:nvSpPr>
        <p:spPr>
          <a:xfrm>
            <a:off x="381000" y="1676400"/>
            <a:ext cx="8153400" cy="4876800"/>
          </a:xfrm>
        </p:spPr>
        <p:txBody>
          <a:bodyPr>
            <a:noAutofit/>
          </a:bodyPr>
          <a:lstStyle/>
          <a:p>
            <a:pPr algn="just"/>
            <a:r>
              <a:rPr lang="en-US" sz="1800" dirty="0" smtClean="0">
                <a:solidFill>
                  <a:schemeClr val="tx1"/>
                </a:solidFill>
              </a:rPr>
              <a:t>.</a:t>
            </a:r>
            <a:endParaRPr lang="en-US" sz="1800" dirty="0">
              <a:solidFill>
                <a:schemeClr val="tx1"/>
              </a:solidFill>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95400"/>
            <a:ext cx="7791450" cy="460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82775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52022"/>
            <a:ext cx="8305800" cy="1019578"/>
          </a:xfrm>
        </p:spPr>
        <p:txBody>
          <a:bodyPr>
            <a:noAutofit/>
          </a:bodyPr>
          <a:lstStyle/>
          <a:p>
            <a:r>
              <a:rPr lang="en-US" sz="3600" b="1" dirty="0" smtClean="0"/>
              <a:t>Equilibrium P &amp; Q</a:t>
            </a:r>
            <a:endParaRPr lang="en-US" sz="3600" b="1" dirty="0"/>
          </a:p>
        </p:txBody>
      </p:sp>
      <p:sp>
        <p:nvSpPr>
          <p:cNvPr id="3" name="Subtitle 2"/>
          <p:cNvSpPr>
            <a:spLocks noGrp="1"/>
          </p:cNvSpPr>
          <p:nvPr>
            <p:ph type="subTitle" idx="1"/>
          </p:nvPr>
        </p:nvSpPr>
        <p:spPr>
          <a:xfrm>
            <a:off x="381000" y="1676400"/>
            <a:ext cx="8153400" cy="4876800"/>
          </a:xfrm>
        </p:spPr>
        <p:txBody>
          <a:bodyPr>
            <a:noAutofit/>
          </a:bodyPr>
          <a:lstStyle/>
          <a:p>
            <a:pPr algn="just"/>
            <a:r>
              <a:rPr lang="en-US" sz="1800" dirty="0" smtClean="0">
                <a:solidFill>
                  <a:schemeClr val="tx1"/>
                </a:solidFill>
              </a:rPr>
              <a:t>Given,</a:t>
            </a:r>
          </a:p>
          <a:p>
            <a:pPr algn="just"/>
            <a:r>
              <a:rPr lang="en-US" sz="1800" dirty="0" err="1" smtClean="0">
                <a:solidFill>
                  <a:schemeClr val="tx1"/>
                </a:solidFill>
              </a:rPr>
              <a:t>Qd</a:t>
            </a:r>
            <a:r>
              <a:rPr lang="en-US" sz="1800" dirty="0" smtClean="0">
                <a:solidFill>
                  <a:schemeClr val="tx1"/>
                </a:solidFill>
              </a:rPr>
              <a:t>= 100 – 5p………..(i)</a:t>
            </a:r>
          </a:p>
          <a:p>
            <a:pPr algn="just"/>
            <a:r>
              <a:rPr lang="en-US" sz="1800" dirty="0" smtClean="0">
                <a:solidFill>
                  <a:schemeClr val="tx1"/>
                </a:solidFill>
              </a:rPr>
              <a:t>Qs= 10 + 40p…………(ii)</a:t>
            </a:r>
          </a:p>
          <a:p>
            <a:pPr algn="just"/>
            <a:r>
              <a:rPr lang="en-US" sz="1800" dirty="0" smtClean="0">
                <a:solidFill>
                  <a:schemeClr val="tx1"/>
                </a:solidFill>
              </a:rPr>
              <a:t>We know for </a:t>
            </a:r>
            <a:r>
              <a:rPr lang="en-US" sz="1800" dirty="0" err="1" smtClean="0">
                <a:solidFill>
                  <a:schemeClr val="tx1"/>
                </a:solidFill>
              </a:rPr>
              <a:t>equilm</a:t>
            </a:r>
            <a:r>
              <a:rPr lang="en-US" sz="1800" dirty="0" smtClean="0">
                <a:solidFill>
                  <a:schemeClr val="tx1"/>
                </a:solidFill>
              </a:rPr>
              <a:t> in the market:</a:t>
            </a:r>
          </a:p>
          <a:p>
            <a:pPr algn="just"/>
            <a:r>
              <a:rPr lang="en-US" sz="1800" dirty="0" err="1" smtClean="0">
                <a:solidFill>
                  <a:schemeClr val="tx1"/>
                </a:solidFill>
              </a:rPr>
              <a:t>Qd</a:t>
            </a:r>
            <a:r>
              <a:rPr lang="en-US" sz="1800" dirty="0" smtClean="0">
                <a:solidFill>
                  <a:schemeClr val="tx1"/>
                </a:solidFill>
              </a:rPr>
              <a:t>=Qs</a:t>
            </a:r>
          </a:p>
          <a:p>
            <a:pPr algn="just"/>
            <a:r>
              <a:rPr lang="en-US" sz="1800" dirty="0" smtClean="0">
                <a:solidFill>
                  <a:schemeClr val="tx1"/>
                </a:solidFill>
              </a:rPr>
              <a:t>100-5p= 10+40p</a:t>
            </a:r>
          </a:p>
          <a:p>
            <a:pPr algn="just"/>
            <a:r>
              <a:rPr lang="en-US" sz="1800" dirty="0" smtClean="0">
                <a:solidFill>
                  <a:schemeClr val="tx1"/>
                </a:solidFill>
              </a:rPr>
              <a:t>Solving for P</a:t>
            </a:r>
          </a:p>
          <a:p>
            <a:pPr algn="just"/>
            <a:r>
              <a:rPr lang="en-US" sz="1800" dirty="0" smtClean="0">
                <a:solidFill>
                  <a:schemeClr val="tx1"/>
                </a:solidFill>
              </a:rPr>
              <a:t>P=90/45= </a:t>
            </a:r>
            <a:r>
              <a:rPr lang="en-US" sz="1800" dirty="0" err="1" smtClean="0">
                <a:solidFill>
                  <a:schemeClr val="tx1"/>
                </a:solidFill>
              </a:rPr>
              <a:t>Rs</a:t>
            </a:r>
            <a:r>
              <a:rPr lang="en-US" sz="1800" dirty="0" smtClean="0">
                <a:solidFill>
                  <a:schemeClr val="tx1"/>
                </a:solidFill>
              </a:rPr>
              <a:t>. 2</a:t>
            </a:r>
          </a:p>
          <a:p>
            <a:pPr algn="just"/>
            <a:r>
              <a:rPr lang="en-US" sz="1800" dirty="0" smtClean="0">
                <a:solidFill>
                  <a:schemeClr val="tx1"/>
                </a:solidFill>
              </a:rPr>
              <a:t>Now substituting the value of P in </a:t>
            </a:r>
            <a:r>
              <a:rPr lang="en-US" sz="1800" dirty="0" err="1" smtClean="0">
                <a:solidFill>
                  <a:schemeClr val="tx1"/>
                </a:solidFill>
              </a:rPr>
              <a:t>equn</a:t>
            </a:r>
            <a:r>
              <a:rPr lang="en-US" sz="1800" dirty="0" smtClean="0">
                <a:solidFill>
                  <a:schemeClr val="tx1"/>
                </a:solidFill>
              </a:rPr>
              <a:t> i or ii</a:t>
            </a:r>
          </a:p>
          <a:p>
            <a:pPr algn="just"/>
            <a:r>
              <a:rPr lang="en-US" sz="1800" dirty="0" err="1" smtClean="0">
                <a:solidFill>
                  <a:schemeClr val="tx1"/>
                </a:solidFill>
              </a:rPr>
              <a:t>Qd</a:t>
            </a:r>
            <a:r>
              <a:rPr lang="en-US" sz="1800" dirty="0" smtClean="0">
                <a:solidFill>
                  <a:schemeClr val="tx1"/>
                </a:solidFill>
              </a:rPr>
              <a:t>= 100-5(2)</a:t>
            </a:r>
          </a:p>
          <a:p>
            <a:pPr algn="just"/>
            <a:r>
              <a:rPr lang="en-US" sz="1800" dirty="0" smtClean="0">
                <a:solidFill>
                  <a:schemeClr val="tx1"/>
                </a:solidFill>
              </a:rPr>
              <a:t>Or, </a:t>
            </a:r>
            <a:r>
              <a:rPr lang="en-US" sz="1800" dirty="0" err="1" smtClean="0">
                <a:solidFill>
                  <a:schemeClr val="tx1"/>
                </a:solidFill>
              </a:rPr>
              <a:t>Qd</a:t>
            </a:r>
            <a:r>
              <a:rPr lang="en-US" sz="1800" dirty="0" smtClean="0">
                <a:solidFill>
                  <a:schemeClr val="tx1"/>
                </a:solidFill>
              </a:rPr>
              <a:t>= 90=Qs</a:t>
            </a:r>
          </a:p>
          <a:p>
            <a:pPr algn="just"/>
            <a:r>
              <a:rPr lang="en-US" sz="1800" dirty="0" smtClean="0">
                <a:solidFill>
                  <a:schemeClr val="tx1"/>
                </a:solidFill>
              </a:rPr>
              <a:t>P=</a:t>
            </a:r>
            <a:r>
              <a:rPr lang="en-US" sz="1800" dirty="0" err="1" smtClean="0">
                <a:solidFill>
                  <a:schemeClr val="tx1"/>
                </a:solidFill>
              </a:rPr>
              <a:t>rs</a:t>
            </a:r>
            <a:r>
              <a:rPr lang="en-US" sz="1800" dirty="0" smtClean="0">
                <a:solidFill>
                  <a:schemeClr val="tx1"/>
                </a:solidFill>
              </a:rPr>
              <a:t>. 2 &amp; Q= 90 units.</a:t>
            </a:r>
            <a:endParaRPr lang="en-US" sz="1800" dirty="0">
              <a:solidFill>
                <a:schemeClr val="tx1"/>
              </a:solidFill>
            </a:endParaRPr>
          </a:p>
        </p:txBody>
      </p:sp>
    </p:spTree>
    <p:extLst>
      <p:ext uri="{BB962C8B-B14F-4D97-AF65-F5344CB8AC3E}">
        <p14:creationId xmlns:p14="http://schemas.microsoft.com/office/powerpoint/2010/main" val="35607369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52022"/>
            <a:ext cx="8305800" cy="1019578"/>
          </a:xfrm>
        </p:spPr>
        <p:txBody>
          <a:bodyPr>
            <a:noAutofit/>
          </a:bodyPr>
          <a:lstStyle/>
          <a:p>
            <a:r>
              <a:rPr lang="en-US" sz="3600" b="1" dirty="0" smtClean="0"/>
              <a:t>Equilibrium P &amp; Q</a:t>
            </a:r>
            <a:endParaRPr lang="en-US" sz="3600" b="1"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81000" y="1676400"/>
                <a:ext cx="8153400" cy="4876800"/>
              </a:xfrm>
            </p:spPr>
            <p:txBody>
              <a:bodyPr>
                <a:noAutofit/>
              </a:bodyPr>
              <a:lstStyle/>
              <a:p>
                <a:pPr algn="just"/>
                <a:r>
                  <a:rPr lang="en-US" sz="2800" dirty="0" smtClean="0">
                    <a:solidFill>
                      <a:schemeClr val="tx1"/>
                    </a:solidFill>
                  </a:rPr>
                  <a:t>Linear demand and non linear demand function:</a:t>
                </a:r>
              </a:p>
              <a:p>
                <a:pPr marL="342900" indent="-342900" algn="just">
                  <a:spcBef>
                    <a:spcPts val="0"/>
                  </a:spcBef>
                  <a:buFont typeface="Wingdings" pitchFamily="2" charset="2"/>
                  <a:buChar char="§"/>
                </a:pPr>
                <a:r>
                  <a:rPr lang="en-US" sz="2400" dirty="0">
                    <a:solidFill>
                      <a:schemeClr val="tx1"/>
                    </a:solidFill>
                  </a:rPr>
                  <a:t>Linear demand function: </a:t>
                </a:r>
                <a:r>
                  <a:rPr lang="en-US" sz="2400" dirty="0" err="1">
                    <a:solidFill>
                      <a:schemeClr val="tx1"/>
                    </a:solidFill>
                  </a:rPr>
                  <a:t>Qx</a:t>
                </a:r>
                <a:r>
                  <a:rPr lang="en-US" sz="2400" dirty="0">
                    <a:solidFill>
                      <a:schemeClr val="tx1"/>
                    </a:solidFill>
                  </a:rPr>
                  <a:t>=a+ </a:t>
                </a:r>
                <a:r>
                  <a:rPr lang="en-US" sz="2400" dirty="0" err="1">
                    <a:solidFill>
                      <a:schemeClr val="tx1"/>
                    </a:solidFill>
                  </a:rPr>
                  <a:t>bPx</a:t>
                </a:r>
                <a:r>
                  <a:rPr lang="en-US" sz="2400" dirty="0">
                    <a:solidFill>
                      <a:schemeClr val="tx1"/>
                    </a:solidFill>
                  </a:rPr>
                  <a:t>…………….(2.3) </a:t>
                </a:r>
              </a:p>
              <a:p>
                <a:pPr marL="342900" indent="-342900" algn="just">
                  <a:spcBef>
                    <a:spcPts val="0"/>
                  </a:spcBef>
                  <a:buFont typeface="Wingdings" pitchFamily="2" charset="2"/>
                  <a:buChar char="§"/>
                </a:pPr>
                <a:r>
                  <a:rPr lang="en-US" sz="2400" dirty="0">
                    <a:solidFill>
                      <a:schemeClr val="tx1"/>
                    </a:solidFill>
                  </a:rPr>
                  <a:t>Where, a=demand intercept or autonomous demand &amp; b= slope or rate of change in demand curve w. r. to change in P.  </a:t>
                </a:r>
              </a:p>
              <a:p>
                <a:pPr marL="342900" indent="-342900" algn="just">
                  <a:spcBef>
                    <a:spcPts val="0"/>
                  </a:spcBef>
                  <a:buFont typeface="Wingdings" pitchFamily="2" charset="2"/>
                  <a:buChar char="§"/>
                </a:pPr>
                <a:r>
                  <a:rPr lang="en-US" sz="2400" dirty="0">
                    <a:solidFill>
                      <a:schemeClr val="tx1"/>
                    </a:solidFill>
                  </a:rPr>
                  <a:t>Non linear demand function: </a:t>
                </a:r>
                <a:r>
                  <a:rPr lang="en-US" sz="2400" dirty="0" err="1">
                    <a:solidFill>
                      <a:schemeClr val="tx1"/>
                    </a:solidFill>
                  </a:rPr>
                  <a:t>Qx</a:t>
                </a:r>
                <a:r>
                  <a:rPr lang="en-US" sz="2400" dirty="0">
                    <a:solidFill>
                      <a:schemeClr val="tx1"/>
                    </a:solidFill>
                  </a:rPr>
                  <a:t>=</a:t>
                </a:r>
                <a:r>
                  <a:rPr lang="en-US" sz="2400" dirty="0" err="1">
                    <a:solidFill>
                      <a:schemeClr val="tx1"/>
                    </a:solidFill>
                  </a:rPr>
                  <a:t>aPx</a:t>
                </a:r>
                <a:r>
                  <a:rPr lang="en-US" sz="2400" baseline="30000" dirty="0" err="1">
                    <a:solidFill>
                      <a:schemeClr val="tx1"/>
                    </a:solidFill>
                  </a:rPr>
                  <a:t>b</a:t>
                </a:r>
                <a:r>
                  <a:rPr lang="en-US" sz="2400" dirty="0">
                    <a:solidFill>
                      <a:schemeClr val="tx1"/>
                    </a:solidFill>
                  </a:rPr>
                  <a:t> or </a:t>
                </a:r>
                <a:r>
                  <a:rPr lang="en-US" sz="2400" dirty="0" err="1">
                    <a:solidFill>
                      <a:schemeClr val="tx1"/>
                    </a:solidFill>
                  </a:rPr>
                  <a:t>Qx</a:t>
                </a:r>
                <a:r>
                  <a:rPr lang="en-US" sz="2400" dirty="0">
                    <a:solidFill>
                      <a:schemeClr val="tx1"/>
                    </a:solidFill>
                  </a:rPr>
                  <a:t> = </a:t>
                </a:r>
                <a14:m>
                  <m:oMath xmlns:m="http://schemas.openxmlformats.org/officeDocument/2006/math">
                    <m:f>
                      <m:fPr>
                        <m:ctrlPr>
                          <a:rPr lang="en-US" sz="2400" i="1">
                            <a:solidFill>
                              <a:schemeClr val="tx1"/>
                            </a:solidFill>
                            <a:latin typeface="Cambria Math"/>
                          </a:rPr>
                        </m:ctrlPr>
                      </m:fPr>
                      <m:num>
                        <m:r>
                          <a:rPr lang="en-US" sz="2400" i="1">
                            <a:solidFill>
                              <a:schemeClr val="tx1"/>
                            </a:solidFill>
                            <a:latin typeface="Cambria Math"/>
                          </a:rPr>
                          <m:t>𝑎</m:t>
                        </m:r>
                      </m:num>
                      <m:den>
                        <m:r>
                          <a:rPr lang="en-US" sz="2400" i="1">
                            <a:solidFill>
                              <a:schemeClr val="tx1"/>
                            </a:solidFill>
                            <a:latin typeface="Cambria Math"/>
                          </a:rPr>
                          <m:t>𝑃𝑥</m:t>
                        </m:r>
                        <m:r>
                          <a:rPr lang="en-US" sz="2400" i="1">
                            <a:solidFill>
                              <a:schemeClr val="tx1"/>
                            </a:solidFill>
                            <a:latin typeface="Cambria Math"/>
                          </a:rPr>
                          <m:t>+</m:t>
                        </m:r>
                        <m:r>
                          <a:rPr lang="en-US" sz="2400" i="1">
                            <a:solidFill>
                              <a:schemeClr val="tx1"/>
                            </a:solidFill>
                            <a:latin typeface="Cambria Math"/>
                          </a:rPr>
                          <m:t>𝐶𝑏</m:t>
                        </m:r>
                      </m:den>
                    </m:f>
                  </m:oMath>
                </a14:m>
                <a:r>
                  <a:rPr lang="en-US" sz="2400" dirty="0">
                    <a:solidFill>
                      <a:schemeClr val="tx1"/>
                    </a:solidFill>
                  </a:rPr>
                  <a:t>  </a:t>
                </a:r>
                <a:r>
                  <a:rPr lang="en-US" sz="1600" b="1" dirty="0">
                    <a:solidFill>
                      <a:schemeClr val="tx1"/>
                    </a:solidFill>
                  </a:rPr>
                  <a:t>where, a&gt;0, b&gt;0 &amp; c=0</a:t>
                </a:r>
              </a:p>
              <a:p>
                <a:pPr algn="just"/>
                <a:endParaRPr lang="en-US" sz="2800" dirty="0">
                  <a:solidFill>
                    <a:schemeClr val="tx1"/>
                  </a:solidFill>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81000" y="1676400"/>
                <a:ext cx="8153400" cy="4876800"/>
              </a:xfrm>
              <a:blipFill rotWithShape="1">
                <a:blip r:embed="rId2"/>
                <a:stretch>
                  <a:fillRect l="-1571" t="-1125" r="-2992"/>
                </a:stretch>
              </a:blipFill>
            </p:spPr>
            <p:txBody>
              <a:bodyPr/>
              <a:lstStyle/>
              <a:p>
                <a:r>
                  <a:rPr lang="en-US">
                    <a:noFill/>
                  </a:rPr>
                  <a:t> </a:t>
                </a:r>
              </a:p>
            </p:txBody>
          </p:sp>
        </mc:Fallback>
      </mc:AlternateContent>
    </p:spTree>
    <p:extLst>
      <p:ext uri="{BB962C8B-B14F-4D97-AF65-F5344CB8AC3E}">
        <p14:creationId xmlns:p14="http://schemas.microsoft.com/office/powerpoint/2010/main" val="25485649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52022"/>
            <a:ext cx="8305800" cy="1019578"/>
          </a:xfrm>
        </p:spPr>
        <p:txBody>
          <a:bodyPr>
            <a:noAutofit/>
          </a:bodyPr>
          <a:lstStyle/>
          <a:p>
            <a:r>
              <a:rPr lang="en-US" sz="3600" b="1" dirty="0" smtClean="0"/>
              <a:t>Change in Market Equilibrium</a:t>
            </a:r>
            <a:endParaRPr lang="en-US" sz="3600" b="1" dirty="0"/>
          </a:p>
        </p:txBody>
      </p:sp>
      <p:sp>
        <p:nvSpPr>
          <p:cNvPr id="3" name="Subtitle 2"/>
          <p:cNvSpPr>
            <a:spLocks noGrp="1"/>
          </p:cNvSpPr>
          <p:nvPr>
            <p:ph type="subTitle" idx="1"/>
          </p:nvPr>
        </p:nvSpPr>
        <p:spPr>
          <a:xfrm>
            <a:off x="381000" y="1371600"/>
            <a:ext cx="8153400" cy="4876800"/>
          </a:xfrm>
        </p:spPr>
        <p:txBody>
          <a:bodyPr>
            <a:noAutofit/>
          </a:bodyPr>
          <a:lstStyle/>
          <a:p>
            <a:pPr marL="457200" indent="-457200" algn="just">
              <a:buFont typeface="Wingdings" pitchFamily="2" charset="2"/>
              <a:buChar char="Ø"/>
            </a:pPr>
            <a:r>
              <a:rPr lang="en-US" sz="2400" b="1" dirty="0" smtClean="0">
                <a:solidFill>
                  <a:schemeClr val="tx1"/>
                </a:solidFill>
              </a:rPr>
              <a:t>A. Change in DD curve Given SS curve</a:t>
            </a:r>
          </a:p>
          <a:p>
            <a:pPr marL="457200" indent="-457200" algn="just">
              <a:buFont typeface="Wingdings" pitchFamily="2" charset="2"/>
              <a:buChar char="Ø"/>
            </a:pPr>
            <a:r>
              <a:rPr lang="en-US" sz="1600" dirty="0" smtClean="0">
                <a:solidFill>
                  <a:schemeClr val="tx1"/>
                </a:solidFill>
              </a:rPr>
              <a:t>Given Supply curve if demand curve shift towards out or right: Increase in </a:t>
            </a:r>
            <a:r>
              <a:rPr lang="en-US" sz="1600" dirty="0" err="1" smtClean="0">
                <a:solidFill>
                  <a:schemeClr val="tx1"/>
                </a:solidFill>
              </a:rPr>
              <a:t>Px</a:t>
            </a:r>
            <a:r>
              <a:rPr lang="en-US" sz="1600" dirty="0" smtClean="0">
                <a:solidFill>
                  <a:schemeClr val="tx1"/>
                </a:solidFill>
              </a:rPr>
              <a:t> and </a:t>
            </a:r>
            <a:r>
              <a:rPr lang="en-US" sz="1600" dirty="0" err="1" smtClean="0">
                <a:solidFill>
                  <a:schemeClr val="tx1"/>
                </a:solidFill>
              </a:rPr>
              <a:t>Qx</a:t>
            </a:r>
            <a:endParaRPr lang="en-US" sz="1600" dirty="0" smtClean="0">
              <a:solidFill>
                <a:schemeClr val="tx1"/>
              </a:solidFill>
            </a:endParaRPr>
          </a:p>
          <a:p>
            <a:pPr marL="457200" indent="-457200" algn="just">
              <a:buFont typeface="Wingdings" pitchFamily="2" charset="2"/>
              <a:buChar char="Ø"/>
            </a:pPr>
            <a:r>
              <a:rPr lang="en-US" sz="1600" dirty="0">
                <a:solidFill>
                  <a:schemeClr val="tx1"/>
                </a:solidFill>
              </a:rPr>
              <a:t>Given Supply curve </a:t>
            </a:r>
            <a:r>
              <a:rPr lang="en-US" sz="1600" dirty="0" smtClean="0">
                <a:solidFill>
                  <a:schemeClr val="tx1"/>
                </a:solidFill>
              </a:rPr>
              <a:t>if </a:t>
            </a:r>
            <a:r>
              <a:rPr lang="en-US" sz="1600" dirty="0">
                <a:solidFill>
                  <a:schemeClr val="tx1"/>
                </a:solidFill>
              </a:rPr>
              <a:t>demand curve shift towards </a:t>
            </a:r>
            <a:r>
              <a:rPr lang="en-US" sz="1600" dirty="0" smtClean="0">
                <a:solidFill>
                  <a:schemeClr val="tx1"/>
                </a:solidFill>
              </a:rPr>
              <a:t>origin or left: Decrease </a:t>
            </a:r>
            <a:r>
              <a:rPr lang="en-US" sz="1600" dirty="0">
                <a:solidFill>
                  <a:schemeClr val="tx1"/>
                </a:solidFill>
              </a:rPr>
              <a:t>in </a:t>
            </a:r>
            <a:r>
              <a:rPr lang="en-US" sz="1600" dirty="0" err="1">
                <a:solidFill>
                  <a:schemeClr val="tx1"/>
                </a:solidFill>
              </a:rPr>
              <a:t>Px</a:t>
            </a:r>
            <a:r>
              <a:rPr lang="en-US" sz="1600" dirty="0">
                <a:solidFill>
                  <a:schemeClr val="tx1"/>
                </a:solidFill>
              </a:rPr>
              <a:t> and </a:t>
            </a:r>
            <a:r>
              <a:rPr lang="en-US" sz="1600" dirty="0" err="1" smtClean="0">
                <a:solidFill>
                  <a:schemeClr val="tx1"/>
                </a:solidFill>
              </a:rPr>
              <a:t>Qx</a:t>
            </a:r>
            <a:endParaRPr lang="en-US" sz="1600" dirty="0" smtClean="0">
              <a:solidFill>
                <a:schemeClr val="tx1"/>
              </a:solidFill>
            </a:endParaRPr>
          </a:p>
          <a:p>
            <a:pPr algn="just"/>
            <a:endParaRPr lang="en-US" sz="1600" dirty="0">
              <a:solidFill>
                <a:schemeClr val="tx1"/>
              </a:solidFill>
            </a:endParaRPr>
          </a:p>
          <a:p>
            <a:pPr marL="457200" indent="-457200" algn="just">
              <a:buFont typeface="Wingdings" pitchFamily="2" charset="2"/>
              <a:buChar char="Ø"/>
            </a:pPr>
            <a:endParaRPr lang="en-US" sz="2800" dirty="0">
              <a:solidFill>
                <a:schemeClr val="tx1"/>
              </a:solidFill>
            </a:endParaRPr>
          </a:p>
          <a:p>
            <a:pPr algn="just"/>
            <a:endParaRPr lang="en-US" sz="2800" dirty="0">
              <a:solidFill>
                <a:schemeClr val="tx1"/>
              </a:solidFill>
            </a:endParaRPr>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362200"/>
            <a:ext cx="7143750"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56959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52022"/>
            <a:ext cx="8305800" cy="1019578"/>
          </a:xfrm>
        </p:spPr>
        <p:txBody>
          <a:bodyPr>
            <a:noAutofit/>
          </a:bodyPr>
          <a:lstStyle/>
          <a:p>
            <a:r>
              <a:rPr lang="en-US" sz="3600" b="1" dirty="0" smtClean="0"/>
              <a:t>Change in Market Equilibrium</a:t>
            </a:r>
            <a:endParaRPr lang="en-US" sz="3600" b="1" dirty="0"/>
          </a:p>
        </p:txBody>
      </p:sp>
      <p:sp>
        <p:nvSpPr>
          <p:cNvPr id="3" name="Subtitle 2"/>
          <p:cNvSpPr>
            <a:spLocks noGrp="1"/>
          </p:cNvSpPr>
          <p:nvPr>
            <p:ph type="subTitle" idx="1"/>
          </p:nvPr>
        </p:nvSpPr>
        <p:spPr>
          <a:xfrm>
            <a:off x="381000" y="1371600"/>
            <a:ext cx="8153400" cy="4876800"/>
          </a:xfrm>
        </p:spPr>
        <p:txBody>
          <a:bodyPr>
            <a:noAutofit/>
          </a:bodyPr>
          <a:lstStyle/>
          <a:p>
            <a:pPr marL="457200" indent="-457200" algn="just">
              <a:buFont typeface="Wingdings" pitchFamily="2" charset="2"/>
              <a:buChar char="Ø"/>
            </a:pPr>
            <a:r>
              <a:rPr lang="en-US" sz="1400" dirty="0" smtClean="0">
                <a:solidFill>
                  <a:schemeClr val="tx1"/>
                </a:solidFill>
              </a:rPr>
              <a:t>Given Supply curve if demand curve shift towards out or right: Increase in </a:t>
            </a:r>
            <a:r>
              <a:rPr lang="en-US" sz="1400" dirty="0" err="1" smtClean="0">
                <a:solidFill>
                  <a:schemeClr val="tx1"/>
                </a:solidFill>
              </a:rPr>
              <a:t>Px</a:t>
            </a:r>
            <a:r>
              <a:rPr lang="en-US" sz="1400" dirty="0" smtClean="0">
                <a:solidFill>
                  <a:schemeClr val="tx1"/>
                </a:solidFill>
              </a:rPr>
              <a:t> and </a:t>
            </a:r>
            <a:r>
              <a:rPr lang="en-US" sz="1400" dirty="0" err="1" smtClean="0">
                <a:solidFill>
                  <a:schemeClr val="tx1"/>
                </a:solidFill>
              </a:rPr>
              <a:t>Qx</a:t>
            </a:r>
            <a:endParaRPr lang="en-US" sz="1400" dirty="0" smtClean="0">
              <a:solidFill>
                <a:schemeClr val="tx1"/>
              </a:solidFill>
            </a:endParaRPr>
          </a:p>
          <a:p>
            <a:pPr marL="457200" indent="-457200" algn="just">
              <a:buFont typeface="Wingdings" pitchFamily="2" charset="2"/>
              <a:buChar char="Ø"/>
            </a:pPr>
            <a:r>
              <a:rPr lang="en-US" sz="1400" dirty="0">
                <a:solidFill>
                  <a:schemeClr val="tx1"/>
                </a:solidFill>
              </a:rPr>
              <a:t>Given Supply curve </a:t>
            </a:r>
            <a:r>
              <a:rPr lang="en-US" sz="1400" dirty="0" smtClean="0">
                <a:solidFill>
                  <a:schemeClr val="tx1"/>
                </a:solidFill>
              </a:rPr>
              <a:t>if </a:t>
            </a:r>
            <a:r>
              <a:rPr lang="en-US" sz="1400" dirty="0">
                <a:solidFill>
                  <a:schemeClr val="tx1"/>
                </a:solidFill>
              </a:rPr>
              <a:t>demand curve shift towards </a:t>
            </a:r>
            <a:r>
              <a:rPr lang="en-US" sz="1400" dirty="0" smtClean="0">
                <a:solidFill>
                  <a:schemeClr val="tx1"/>
                </a:solidFill>
              </a:rPr>
              <a:t>origin or left: Decrease </a:t>
            </a:r>
            <a:r>
              <a:rPr lang="en-US" sz="1400" dirty="0">
                <a:solidFill>
                  <a:schemeClr val="tx1"/>
                </a:solidFill>
              </a:rPr>
              <a:t>in </a:t>
            </a:r>
            <a:r>
              <a:rPr lang="en-US" sz="1400" dirty="0" err="1">
                <a:solidFill>
                  <a:schemeClr val="tx1"/>
                </a:solidFill>
              </a:rPr>
              <a:t>Px</a:t>
            </a:r>
            <a:r>
              <a:rPr lang="en-US" sz="1400" dirty="0">
                <a:solidFill>
                  <a:schemeClr val="tx1"/>
                </a:solidFill>
              </a:rPr>
              <a:t> and </a:t>
            </a:r>
            <a:r>
              <a:rPr lang="en-US" sz="1400" dirty="0" err="1" smtClean="0">
                <a:solidFill>
                  <a:schemeClr val="tx1"/>
                </a:solidFill>
              </a:rPr>
              <a:t>Qx</a:t>
            </a:r>
            <a:endParaRPr lang="en-US" sz="1400" dirty="0" smtClean="0">
              <a:solidFill>
                <a:schemeClr val="tx1"/>
              </a:solidFill>
            </a:endParaRPr>
          </a:p>
          <a:p>
            <a:pPr algn="just"/>
            <a:endParaRPr lang="en-US" sz="1400" dirty="0">
              <a:solidFill>
                <a:schemeClr val="tx1"/>
              </a:solidFill>
            </a:endParaRPr>
          </a:p>
          <a:p>
            <a:pPr marL="457200" indent="-457200" algn="just">
              <a:buFont typeface="Wingdings" pitchFamily="2" charset="2"/>
              <a:buChar char="Ø"/>
            </a:pPr>
            <a:r>
              <a:rPr lang="en-US" sz="2400" b="1" dirty="0" err="1">
                <a:solidFill>
                  <a:schemeClr val="tx1"/>
                </a:solidFill>
              </a:rPr>
              <a:t>Q</a:t>
            </a:r>
            <a:r>
              <a:rPr lang="en-US" sz="2400" b="1" baseline="30000" dirty="0" err="1">
                <a:solidFill>
                  <a:schemeClr val="tx1"/>
                </a:solidFill>
              </a:rPr>
              <a:t>d</a:t>
            </a:r>
            <a:r>
              <a:rPr lang="en-US" sz="2400" b="1" baseline="-25000" dirty="0" err="1">
                <a:solidFill>
                  <a:schemeClr val="tx1"/>
                </a:solidFill>
              </a:rPr>
              <a:t>x</a:t>
            </a:r>
            <a:r>
              <a:rPr lang="en-US" sz="2400" b="1" dirty="0">
                <a:solidFill>
                  <a:schemeClr val="tx1"/>
                </a:solidFill>
              </a:rPr>
              <a:t> = f (</a:t>
            </a:r>
            <a:r>
              <a:rPr lang="en-US" sz="2400" b="1" dirty="0" err="1">
                <a:solidFill>
                  <a:srgbClr val="FF0000"/>
                </a:solidFill>
              </a:rPr>
              <a:t>P</a:t>
            </a:r>
            <a:r>
              <a:rPr lang="en-US" sz="2400" b="1" baseline="-25000" dirty="0" err="1">
                <a:solidFill>
                  <a:srgbClr val="FF0000"/>
                </a:solidFill>
              </a:rPr>
              <a:t>x</a:t>
            </a:r>
            <a:r>
              <a:rPr lang="en-US" sz="2400" b="1" dirty="0">
                <a:solidFill>
                  <a:srgbClr val="FF0000"/>
                </a:solidFill>
              </a:rPr>
              <a:t>, </a:t>
            </a:r>
            <a:r>
              <a:rPr lang="en-US" sz="2400" b="1" dirty="0">
                <a:solidFill>
                  <a:schemeClr val="tx1"/>
                </a:solidFill>
              </a:rPr>
              <a:t>P</a:t>
            </a:r>
            <a:r>
              <a:rPr lang="en-US" sz="2400" b="1" baseline="-25000" dirty="0">
                <a:solidFill>
                  <a:schemeClr val="tx1"/>
                </a:solidFill>
              </a:rPr>
              <a:t>S,</a:t>
            </a:r>
            <a:r>
              <a:rPr lang="en-US" sz="2400" b="1" dirty="0">
                <a:solidFill>
                  <a:schemeClr val="tx1"/>
                </a:solidFill>
              </a:rPr>
              <a:t> Pc, </a:t>
            </a:r>
            <a:r>
              <a:rPr lang="en-US" sz="2400" b="1" dirty="0" err="1">
                <a:solidFill>
                  <a:schemeClr val="tx1"/>
                </a:solidFill>
              </a:rPr>
              <a:t>Y</a:t>
            </a:r>
            <a:r>
              <a:rPr lang="en-US" sz="2400" b="1" baseline="-25000" dirty="0" err="1">
                <a:solidFill>
                  <a:schemeClr val="tx1"/>
                </a:solidFill>
              </a:rPr>
              <a:t>c</a:t>
            </a:r>
            <a:r>
              <a:rPr lang="en-US" sz="2400" b="1" dirty="0">
                <a:solidFill>
                  <a:schemeClr val="tx1"/>
                </a:solidFill>
              </a:rPr>
              <a:t>, t, </a:t>
            </a:r>
            <a:r>
              <a:rPr lang="en-US" sz="2400" b="1" dirty="0" smtClean="0">
                <a:solidFill>
                  <a:schemeClr val="tx1"/>
                </a:solidFill>
              </a:rPr>
              <a:t>D</a:t>
            </a:r>
            <a:r>
              <a:rPr lang="en-US" sz="2400" b="1" dirty="0">
                <a:solidFill>
                  <a:schemeClr val="tx1"/>
                </a:solidFill>
              </a:rPr>
              <a:t>, </a:t>
            </a:r>
            <a:r>
              <a:rPr lang="en-US" sz="2400" b="1" dirty="0" err="1">
                <a:solidFill>
                  <a:schemeClr val="tx1"/>
                </a:solidFill>
              </a:rPr>
              <a:t>P</a:t>
            </a:r>
            <a:r>
              <a:rPr lang="en-US" sz="2400" b="1" baseline="-25000" dirty="0" err="1">
                <a:solidFill>
                  <a:schemeClr val="tx1"/>
                </a:solidFill>
              </a:rPr>
              <a:t>e</a:t>
            </a:r>
            <a:r>
              <a:rPr lang="en-US" sz="2400" b="1" dirty="0">
                <a:solidFill>
                  <a:schemeClr val="tx1"/>
                </a:solidFill>
              </a:rPr>
              <a:t>, </a:t>
            </a:r>
            <a:r>
              <a:rPr lang="en-US" sz="2400" b="1" dirty="0" err="1">
                <a:solidFill>
                  <a:schemeClr val="tx1"/>
                </a:solidFill>
              </a:rPr>
              <a:t>T</a:t>
            </a:r>
            <a:r>
              <a:rPr lang="en-US" sz="2400" b="1" baseline="-25000" dirty="0" err="1">
                <a:solidFill>
                  <a:schemeClr val="tx1"/>
                </a:solidFill>
              </a:rPr>
              <a:t>p</a:t>
            </a:r>
            <a:r>
              <a:rPr lang="en-US" sz="2400" b="1" dirty="0">
                <a:solidFill>
                  <a:schemeClr val="tx1"/>
                </a:solidFill>
              </a:rPr>
              <a:t>, </a:t>
            </a:r>
            <a:r>
              <a:rPr lang="en-US" sz="2400" b="1" dirty="0" smtClean="0">
                <a:solidFill>
                  <a:schemeClr val="tx1"/>
                </a:solidFill>
              </a:rPr>
              <a:t> </a:t>
            </a:r>
            <a:r>
              <a:rPr lang="en-US" sz="2400" b="1" dirty="0">
                <a:solidFill>
                  <a:schemeClr val="tx1"/>
                </a:solidFill>
              </a:rPr>
              <a:t>A, W</a:t>
            </a:r>
            <a:r>
              <a:rPr lang="en-US" sz="2400" b="1" dirty="0" smtClean="0">
                <a:solidFill>
                  <a:schemeClr val="tx1"/>
                </a:solidFill>
              </a:rPr>
              <a:t>…)</a:t>
            </a:r>
          </a:p>
          <a:p>
            <a:pPr marL="457200" indent="-457200" algn="just">
              <a:buFont typeface="Wingdings" pitchFamily="2" charset="2"/>
              <a:buChar char="Ø"/>
            </a:pPr>
            <a:r>
              <a:rPr lang="en-US" sz="2400" b="1" dirty="0" smtClean="0">
                <a:solidFill>
                  <a:schemeClr val="tx1"/>
                </a:solidFill>
              </a:rPr>
              <a:t>If </a:t>
            </a:r>
            <a:r>
              <a:rPr lang="el-GR" sz="2400" b="1" dirty="0" smtClean="0">
                <a:solidFill>
                  <a:schemeClr val="tx1"/>
                </a:solidFill>
              </a:rPr>
              <a:t>Δ</a:t>
            </a:r>
            <a:r>
              <a:rPr lang="en-US" sz="2400" b="1" dirty="0" err="1" smtClean="0">
                <a:solidFill>
                  <a:schemeClr val="tx1"/>
                </a:solidFill>
              </a:rPr>
              <a:t>yc</a:t>
            </a:r>
            <a:r>
              <a:rPr lang="en-US" sz="2400" b="1" dirty="0" smtClean="0">
                <a:solidFill>
                  <a:schemeClr val="tx1"/>
                </a:solidFill>
              </a:rPr>
              <a:t>= Y2-Y1 ……. Y increase- </a:t>
            </a:r>
            <a:r>
              <a:rPr lang="en-US" sz="2400" b="1" dirty="0" err="1" smtClean="0">
                <a:solidFill>
                  <a:schemeClr val="tx1"/>
                </a:solidFill>
              </a:rPr>
              <a:t>Qd</a:t>
            </a:r>
            <a:r>
              <a:rPr lang="en-US" sz="2400" b="1" dirty="0" smtClean="0">
                <a:solidFill>
                  <a:schemeClr val="tx1"/>
                </a:solidFill>
              </a:rPr>
              <a:t> increase it leads shift in demand curve towards right.</a:t>
            </a:r>
          </a:p>
          <a:p>
            <a:pPr marL="457200" indent="-457200" algn="just">
              <a:buFont typeface="Wingdings" pitchFamily="2" charset="2"/>
              <a:buChar char="Ø"/>
            </a:pPr>
            <a:r>
              <a:rPr lang="en-US" sz="2400" b="1" dirty="0" smtClean="0">
                <a:solidFill>
                  <a:schemeClr val="tx1"/>
                </a:solidFill>
              </a:rPr>
              <a:t>Alternatively if Y decrease- decrease in y- decrease in </a:t>
            </a:r>
            <a:r>
              <a:rPr lang="en-US" sz="2400" b="1" dirty="0" err="1" smtClean="0">
                <a:solidFill>
                  <a:schemeClr val="tx1"/>
                </a:solidFill>
              </a:rPr>
              <a:t>Qd</a:t>
            </a:r>
            <a:r>
              <a:rPr lang="en-US" sz="2400" b="1" dirty="0" smtClean="0">
                <a:solidFill>
                  <a:schemeClr val="tx1"/>
                </a:solidFill>
              </a:rPr>
              <a:t>- left or origin.</a:t>
            </a:r>
          </a:p>
          <a:p>
            <a:pPr marL="457200" indent="-457200" algn="just">
              <a:buFont typeface="Wingdings" pitchFamily="2" charset="2"/>
              <a:buChar char="Ø"/>
            </a:pPr>
            <a:endParaRPr lang="en-US" sz="2400" dirty="0">
              <a:solidFill>
                <a:schemeClr val="tx1"/>
              </a:solidFill>
            </a:endParaRPr>
          </a:p>
          <a:p>
            <a:pPr algn="just"/>
            <a:endParaRPr lang="en-US" sz="2400"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258516005"/>
              </p:ext>
            </p:extLst>
          </p:nvPr>
        </p:nvGraphicFramePr>
        <p:xfrm>
          <a:off x="1371600" y="4267200"/>
          <a:ext cx="6096000" cy="1285240"/>
        </p:xfrm>
        <a:graphic>
          <a:graphicData uri="http://schemas.openxmlformats.org/drawingml/2006/table">
            <a:tbl>
              <a:tblPr firstRow="1" bandRow="1">
                <a:tableStyleId>{5C22544A-7EE6-4342-B048-85BDC9FD1C3A}</a:tableStyleId>
              </a:tblPr>
              <a:tblGrid>
                <a:gridCol w="3048000"/>
                <a:gridCol w="3048000"/>
              </a:tblGrid>
              <a:tr h="0">
                <a:tc>
                  <a:txBody>
                    <a:bodyPr/>
                    <a:lstStyle/>
                    <a:p>
                      <a:r>
                        <a:rPr lang="en-US" dirty="0" smtClean="0"/>
                        <a:t>Causes</a:t>
                      </a:r>
                      <a:r>
                        <a:rPr lang="en-US" baseline="0" dirty="0" smtClean="0"/>
                        <a:t> of right ward shift in demand curve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Causes</a:t>
                      </a:r>
                      <a:r>
                        <a:rPr lang="en-US" baseline="0" dirty="0" smtClean="0"/>
                        <a:t> of leftward shift in demand curve</a:t>
                      </a:r>
                      <a:endParaRPr lang="en-US" dirty="0" smtClean="0"/>
                    </a:p>
                    <a:p>
                      <a:endParaRPr lang="en-US" dirty="0"/>
                    </a:p>
                  </a:txBody>
                  <a:tcPr/>
                </a:tc>
              </a:tr>
              <a:tr h="370840">
                <a:tc>
                  <a:txBody>
                    <a:bodyPr/>
                    <a:lstStyle/>
                    <a:p>
                      <a:r>
                        <a:rPr lang="en-US" dirty="0" smtClean="0"/>
                        <a:t>1.</a:t>
                      </a:r>
                      <a:endParaRPr lang="en-US" dirty="0"/>
                    </a:p>
                  </a:txBody>
                  <a:tcPr/>
                </a:tc>
                <a:tc>
                  <a:txBody>
                    <a:bodyPr/>
                    <a:lstStyle/>
                    <a:p>
                      <a:r>
                        <a:rPr lang="en-US" dirty="0" smtClean="0"/>
                        <a:t>2.</a:t>
                      </a:r>
                      <a:endParaRPr lang="en-US" dirty="0"/>
                    </a:p>
                  </a:txBody>
                  <a:tcPr/>
                </a:tc>
              </a:tr>
            </a:tbl>
          </a:graphicData>
        </a:graphic>
      </p:graphicFrame>
    </p:spTree>
    <p:extLst>
      <p:ext uri="{BB962C8B-B14F-4D97-AF65-F5344CB8AC3E}">
        <p14:creationId xmlns:p14="http://schemas.microsoft.com/office/powerpoint/2010/main" val="3600053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52022"/>
            <a:ext cx="8305800" cy="1019578"/>
          </a:xfrm>
        </p:spPr>
        <p:txBody>
          <a:bodyPr>
            <a:noAutofit/>
          </a:bodyPr>
          <a:lstStyle/>
          <a:p>
            <a:r>
              <a:rPr lang="en-US" sz="3600" b="1" dirty="0" smtClean="0"/>
              <a:t>Change in Market Equilibrium</a:t>
            </a:r>
            <a:endParaRPr lang="en-US" sz="3600" b="1" dirty="0"/>
          </a:p>
        </p:txBody>
      </p:sp>
      <p:sp>
        <p:nvSpPr>
          <p:cNvPr id="3" name="Subtitle 2"/>
          <p:cNvSpPr>
            <a:spLocks noGrp="1"/>
          </p:cNvSpPr>
          <p:nvPr>
            <p:ph type="subTitle" idx="1"/>
          </p:nvPr>
        </p:nvSpPr>
        <p:spPr>
          <a:xfrm>
            <a:off x="381000" y="1676400"/>
            <a:ext cx="8153400" cy="4876800"/>
          </a:xfrm>
        </p:spPr>
        <p:txBody>
          <a:bodyPr>
            <a:noAutofit/>
          </a:bodyPr>
          <a:lstStyle/>
          <a:p>
            <a:pPr marL="111125" indent="-111125" algn="just">
              <a:buFont typeface="Wingdings" pitchFamily="2" charset="2"/>
              <a:buChar char="Ø"/>
            </a:pPr>
            <a:r>
              <a:rPr lang="en-US" sz="1400" dirty="0" smtClean="0">
                <a:solidFill>
                  <a:schemeClr val="tx1"/>
                </a:solidFill>
              </a:rPr>
              <a:t>B. </a:t>
            </a:r>
            <a:r>
              <a:rPr lang="en-US" sz="1400" b="1" dirty="0">
                <a:solidFill>
                  <a:schemeClr val="tx1"/>
                </a:solidFill>
              </a:rPr>
              <a:t>A. Change in </a:t>
            </a:r>
            <a:r>
              <a:rPr lang="en-US" sz="1400" b="1" dirty="0" smtClean="0">
                <a:solidFill>
                  <a:schemeClr val="tx1"/>
                </a:solidFill>
              </a:rPr>
              <a:t>SS </a:t>
            </a:r>
            <a:r>
              <a:rPr lang="en-US" sz="1400" b="1" dirty="0">
                <a:solidFill>
                  <a:schemeClr val="tx1"/>
                </a:solidFill>
              </a:rPr>
              <a:t>curve Given </a:t>
            </a:r>
            <a:r>
              <a:rPr lang="en-US" sz="1400" b="1" dirty="0" err="1" smtClean="0">
                <a:solidFill>
                  <a:schemeClr val="tx1"/>
                </a:solidFill>
              </a:rPr>
              <a:t>DDcurve</a:t>
            </a:r>
            <a:endParaRPr lang="en-US" sz="1400" b="1" dirty="0">
              <a:solidFill>
                <a:schemeClr val="tx1"/>
              </a:solidFill>
            </a:endParaRPr>
          </a:p>
          <a:p>
            <a:pPr marL="111125" indent="-111125" algn="just">
              <a:buFont typeface="Wingdings" pitchFamily="2" charset="2"/>
              <a:buChar char="Ø"/>
            </a:pPr>
            <a:r>
              <a:rPr lang="en-US" sz="1400" dirty="0" smtClean="0">
                <a:solidFill>
                  <a:schemeClr val="tx1"/>
                </a:solidFill>
              </a:rPr>
              <a:t>Given demand curve if supply curve shift towards out or right: Decrease </a:t>
            </a:r>
            <a:r>
              <a:rPr lang="en-US" sz="1400" dirty="0">
                <a:solidFill>
                  <a:schemeClr val="tx1"/>
                </a:solidFill>
              </a:rPr>
              <a:t>in </a:t>
            </a:r>
            <a:r>
              <a:rPr lang="en-US" sz="1400" dirty="0" err="1">
                <a:solidFill>
                  <a:schemeClr val="tx1"/>
                </a:solidFill>
              </a:rPr>
              <a:t>Px</a:t>
            </a:r>
            <a:r>
              <a:rPr lang="en-US" sz="1400" dirty="0">
                <a:solidFill>
                  <a:schemeClr val="tx1"/>
                </a:solidFill>
              </a:rPr>
              <a:t> and </a:t>
            </a:r>
            <a:r>
              <a:rPr lang="en-US" sz="1400" dirty="0" smtClean="0">
                <a:solidFill>
                  <a:schemeClr val="tx1"/>
                </a:solidFill>
              </a:rPr>
              <a:t>increase </a:t>
            </a:r>
            <a:r>
              <a:rPr lang="en-US" sz="1400" dirty="0" err="1" smtClean="0">
                <a:solidFill>
                  <a:schemeClr val="tx1"/>
                </a:solidFill>
              </a:rPr>
              <a:t>Qx</a:t>
            </a:r>
            <a:endParaRPr lang="en-US" sz="1400" dirty="0" smtClean="0">
              <a:solidFill>
                <a:schemeClr val="tx1"/>
              </a:solidFill>
            </a:endParaRPr>
          </a:p>
          <a:p>
            <a:pPr marL="111125" indent="-111125" algn="just">
              <a:buFont typeface="Wingdings" pitchFamily="2" charset="2"/>
              <a:buChar char="Ø"/>
            </a:pPr>
            <a:r>
              <a:rPr lang="en-US" sz="1400" dirty="0" smtClean="0">
                <a:solidFill>
                  <a:schemeClr val="tx1"/>
                </a:solidFill>
              </a:rPr>
              <a:t>Given demand curve if supply curve shift towards origin or left: Increase in </a:t>
            </a:r>
            <a:r>
              <a:rPr lang="en-US" sz="1400" dirty="0" err="1" smtClean="0">
                <a:solidFill>
                  <a:schemeClr val="tx1"/>
                </a:solidFill>
              </a:rPr>
              <a:t>Px</a:t>
            </a:r>
            <a:r>
              <a:rPr lang="en-US" sz="1400" dirty="0" smtClean="0">
                <a:solidFill>
                  <a:schemeClr val="tx1"/>
                </a:solidFill>
              </a:rPr>
              <a:t> and  decrease in </a:t>
            </a:r>
            <a:r>
              <a:rPr lang="en-US" sz="1400" dirty="0" err="1" smtClean="0">
                <a:solidFill>
                  <a:schemeClr val="tx1"/>
                </a:solidFill>
              </a:rPr>
              <a:t>Qx</a:t>
            </a:r>
            <a:endParaRPr lang="en-US" sz="1400" dirty="0" smtClean="0">
              <a:solidFill>
                <a:schemeClr val="tx1"/>
              </a:solidFill>
            </a:endParaRPr>
          </a:p>
          <a:p>
            <a:pPr marL="111125" indent="-111125" algn="just">
              <a:buFont typeface="Wingdings" pitchFamily="2" charset="2"/>
              <a:buChar char="Ø"/>
            </a:pPr>
            <a:endParaRPr lang="en-US" sz="1400" dirty="0">
              <a:solidFill>
                <a:schemeClr val="tx1"/>
              </a:solidFill>
            </a:endParaRPr>
          </a:p>
          <a:p>
            <a:pPr marL="111125" indent="-111125" algn="just">
              <a:buFont typeface="Wingdings" pitchFamily="2" charset="2"/>
              <a:buChar char="Ø"/>
            </a:pPr>
            <a:endParaRPr lang="en-US" sz="1400" dirty="0">
              <a:solidFill>
                <a:schemeClr val="tx1"/>
              </a:solidFill>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838" y="2514600"/>
            <a:ext cx="7248525"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flipV="1">
            <a:off x="2781300" y="4202905"/>
            <a:ext cx="800100" cy="7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743200" y="3581400"/>
            <a:ext cx="1409700" cy="1057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257800" y="3962400"/>
            <a:ext cx="1409700" cy="10572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73054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52022"/>
            <a:ext cx="8305800" cy="1019578"/>
          </a:xfrm>
        </p:spPr>
        <p:txBody>
          <a:bodyPr>
            <a:noAutofit/>
          </a:bodyPr>
          <a:lstStyle/>
          <a:p>
            <a:r>
              <a:rPr lang="en-US" sz="3600" b="1" dirty="0" smtClean="0"/>
              <a:t>Change in Market Equilibrium</a:t>
            </a:r>
            <a:endParaRPr lang="en-US" sz="3600" b="1" dirty="0"/>
          </a:p>
        </p:txBody>
      </p:sp>
      <p:sp>
        <p:nvSpPr>
          <p:cNvPr id="3" name="Subtitle 2"/>
          <p:cNvSpPr>
            <a:spLocks noGrp="1"/>
          </p:cNvSpPr>
          <p:nvPr>
            <p:ph type="subTitle" idx="1"/>
          </p:nvPr>
        </p:nvSpPr>
        <p:spPr>
          <a:xfrm>
            <a:off x="381000" y="1676400"/>
            <a:ext cx="8153400" cy="4876800"/>
          </a:xfrm>
        </p:spPr>
        <p:txBody>
          <a:bodyPr>
            <a:noAutofit/>
          </a:bodyPr>
          <a:lstStyle/>
          <a:p>
            <a:pPr algn="just"/>
            <a:r>
              <a:rPr lang="en-US" sz="2800" b="1" dirty="0" smtClean="0">
                <a:solidFill>
                  <a:schemeClr val="tx1"/>
                </a:solidFill>
              </a:rPr>
              <a:t>C. </a:t>
            </a:r>
            <a:r>
              <a:rPr lang="en-US" sz="2800" b="1" dirty="0">
                <a:solidFill>
                  <a:schemeClr val="tx1"/>
                </a:solidFill>
              </a:rPr>
              <a:t>Simultaneous </a:t>
            </a:r>
            <a:r>
              <a:rPr lang="en-US" sz="2800" b="1" dirty="0" smtClean="0">
                <a:solidFill>
                  <a:schemeClr val="tx1"/>
                </a:solidFill>
              </a:rPr>
              <a:t>Change </a:t>
            </a:r>
            <a:r>
              <a:rPr lang="en-US" sz="2800" b="1" dirty="0">
                <a:solidFill>
                  <a:schemeClr val="tx1"/>
                </a:solidFill>
              </a:rPr>
              <a:t>in </a:t>
            </a:r>
            <a:r>
              <a:rPr lang="en-US" sz="2800" b="1" dirty="0" smtClean="0">
                <a:solidFill>
                  <a:schemeClr val="tx1"/>
                </a:solidFill>
              </a:rPr>
              <a:t>both DD </a:t>
            </a:r>
            <a:r>
              <a:rPr lang="en-US" sz="2800" b="1" dirty="0">
                <a:solidFill>
                  <a:schemeClr val="tx1"/>
                </a:solidFill>
              </a:rPr>
              <a:t>curve </a:t>
            </a:r>
            <a:r>
              <a:rPr lang="en-US" sz="2800" b="1" dirty="0" smtClean="0">
                <a:solidFill>
                  <a:schemeClr val="tx1"/>
                </a:solidFill>
              </a:rPr>
              <a:t>&amp; </a:t>
            </a:r>
            <a:r>
              <a:rPr lang="en-US" sz="2800" b="1" dirty="0">
                <a:solidFill>
                  <a:schemeClr val="tx1"/>
                </a:solidFill>
              </a:rPr>
              <a:t>SS curve</a:t>
            </a:r>
          </a:p>
          <a:p>
            <a:pPr marL="457200" indent="-457200" algn="just">
              <a:buFont typeface="Wingdings" pitchFamily="2" charset="2"/>
              <a:buChar char="Ø"/>
            </a:pPr>
            <a:r>
              <a:rPr lang="en-US" sz="2800" dirty="0" smtClean="0">
                <a:solidFill>
                  <a:schemeClr val="tx1"/>
                </a:solidFill>
              </a:rPr>
              <a:t>(i) Simultaneous shift in both demand curve and supply curve towards out or right: </a:t>
            </a:r>
            <a:r>
              <a:rPr lang="en-US" sz="2800" dirty="0" err="1" smtClean="0">
                <a:solidFill>
                  <a:schemeClr val="tx1"/>
                </a:solidFill>
              </a:rPr>
              <a:t>Px</a:t>
            </a:r>
            <a:r>
              <a:rPr lang="en-US" sz="2800" dirty="0" smtClean="0">
                <a:solidFill>
                  <a:schemeClr val="tx1"/>
                </a:solidFill>
              </a:rPr>
              <a:t> will remain constant and increase </a:t>
            </a:r>
            <a:r>
              <a:rPr lang="en-US" sz="2800" dirty="0" err="1" smtClean="0">
                <a:solidFill>
                  <a:schemeClr val="tx1"/>
                </a:solidFill>
              </a:rPr>
              <a:t>Qx</a:t>
            </a:r>
            <a:endParaRPr lang="en-US" sz="2800" dirty="0">
              <a:solidFill>
                <a:schemeClr val="tx1"/>
              </a:solidFill>
            </a:endParaRPr>
          </a:p>
          <a:p>
            <a:pPr marL="457200" indent="-457200" algn="just">
              <a:buFont typeface="Wingdings" pitchFamily="2" charset="2"/>
              <a:buChar char="Ø"/>
            </a:pPr>
            <a:endParaRPr lang="en-US" sz="2800" dirty="0" smtClean="0">
              <a:solidFill>
                <a:schemeClr val="tx1"/>
              </a:solidFill>
            </a:endParaRPr>
          </a:p>
          <a:p>
            <a:pPr marL="457200" indent="-457200" algn="just">
              <a:buFont typeface="Wingdings" pitchFamily="2" charset="2"/>
              <a:buChar char="Ø"/>
            </a:pPr>
            <a:endParaRPr lang="en-US" sz="2800" dirty="0">
              <a:solidFill>
                <a:schemeClr val="tx1"/>
              </a:solidFill>
            </a:endParaRPr>
          </a:p>
          <a:p>
            <a:pPr marL="457200" indent="-457200" algn="just">
              <a:buFont typeface="Wingdings" pitchFamily="2" charset="2"/>
              <a:buChar char="Ø"/>
            </a:pPr>
            <a:r>
              <a:rPr lang="en-US" sz="2800" dirty="0" smtClean="0">
                <a:solidFill>
                  <a:schemeClr val="tx1"/>
                </a:solidFill>
              </a:rPr>
              <a:t>(ii)Simultaneous </a:t>
            </a:r>
            <a:r>
              <a:rPr lang="en-US" sz="2800" dirty="0">
                <a:solidFill>
                  <a:schemeClr val="tx1"/>
                </a:solidFill>
              </a:rPr>
              <a:t>shift in both demand curve and supply curve towards </a:t>
            </a:r>
            <a:r>
              <a:rPr lang="en-US" sz="2800" dirty="0" smtClean="0">
                <a:solidFill>
                  <a:schemeClr val="tx1"/>
                </a:solidFill>
              </a:rPr>
              <a:t>origin or left : </a:t>
            </a:r>
            <a:r>
              <a:rPr lang="en-US" sz="2800" dirty="0" err="1">
                <a:solidFill>
                  <a:schemeClr val="tx1"/>
                </a:solidFill>
              </a:rPr>
              <a:t>Px</a:t>
            </a:r>
            <a:r>
              <a:rPr lang="en-US" sz="2800" dirty="0">
                <a:solidFill>
                  <a:schemeClr val="tx1"/>
                </a:solidFill>
              </a:rPr>
              <a:t> will remain constant and </a:t>
            </a:r>
            <a:r>
              <a:rPr lang="en-US" sz="2800" dirty="0" smtClean="0">
                <a:solidFill>
                  <a:schemeClr val="tx1"/>
                </a:solidFill>
              </a:rPr>
              <a:t>decrease in </a:t>
            </a:r>
            <a:r>
              <a:rPr lang="en-US" sz="2800" dirty="0" err="1">
                <a:solidFill>
                  <a:schemeClr val="tx1"/>
                </a:solidFill>
              </a:rPr>
              <a:t>Qx</a:t>
            </a:r>
            <a:endParaRPr lang="en-US" sz="2800" dirty="0">
              <a:solidFill>
                <a:schemeClr val="tx1"/>
              </a:solidFill>
            </a:endParaRPr>
          </a:p>
          <a:p>
            <a:pPr marL="457200" indent="-457200" algn="just">
              <a:buFont typeface="Wingdings" pitchFamily="2" charset="2"/>
              <a:buChar char="Ø"/>
            </a:pPr>
            <a:endParaRPr lang="en-US" sz="2800" dirty="0">
              <a:solidFill>
                <a:schemeClr val="tx1"/>
              </a:solidFill>
            </a:endParaRPr>
          </a:p>
          <a:p>
            <a:pPr marL="457200" indent="-457200" algn="just">
              <a:buFont typeface="Wingdings" pitchFamily="2" charset="2"/>
              <a:buChar char="Ø"/>
            </a:pPr>
            <a:endParaRPr lang="en-US" sz="2800" dirty="0">
              <a:solidFill>
                <a:schemeClr val="tx1"/>
              </a:solidFill>
            </a:endParaRPr>
          </a:p>
        </p:txBody>
      </p:sp>
    </p:spTree>
    <p:extLst>
      <p:ext uri="{BB962C8B-B14F-4D97-AF65-F5344CB8AC3E}">
        <p14:creationId xmlns:p14="http://schemas.microsoft.com/office/powerpoint/2010/main" val="3437430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7772400" cy="838200"/>
          </a:xfrm>
        </p:spPr>
        <p:txBody>
          <a:bodyPr>
            <a:noAutofit/>
          </a:bodyPr>
          <a:lstStyle/>
          <a:p>
            <a:r>
              <a:rPr lang="en-US" sz="3600" b="1" dirty="0" smtClean="0"/>
              <a:t>Types of Demand</a:t>
            </a:r>
            <a:endParaRPr lang="en-US" b="1" dirty="0"/>
          </a:p>
        </p:txBody>
      </p:sp>
      <p:sp>
        <p:nvSpPr>
          <p:cNvPr id="3" name="Subtitle 2"/>
          <p:cNvSpPr>
            <a:spLocks noGrp="1"/>
          </p:cNvSpPr>
          <p:nvPr>
            <p:ph type="subTitle" idx="1"/>
          </p:nvPr>
        </p:nvSpPr>
        <p:spPr>
          <a:xfrm>
            <a:off x="304800" y="1066800"/>
            <a:ext cx="8153400" cy="5791200"/>
          </a:xfrm>
        </p:spPr>
        <p:txBody>
          <a:bodyPr>
            <a:noAutofit/>
          </a:bodyPr>
          <a:lstStyle/>
          <a:p>
            <a:pPr algn="just">
              <a:spcBef>
                <a:spcPts val="0"/>
              </a:spcBef>
            </a:pPr>
            <a:r>
              <a:rPr lang="en-US" sz="2800" b="1" dirty="0" smtClean="0">
                <a:solidFill>
                  <a:schemeClr val="tx1"/>
                </a:solidFill>
                <a:latin typeface="+mj-lt"/>
              </a:rPr>
              <a:t>4. Direct demand and Indirect demand</a:t>
            </a:r>
          </a:p>
          <a:p>
            <a:pPr algn="just">
              <a:spcBef>
                <a:spcPts val="0"/>
              </a:spcBef>
            </a:pPr>
            <a:r>
              <a:rPr lang="en-US" sz="2800" b="1" dirty="0" smtClean="0">
                <a:solidFill>
                  <a:schemeClr val="tx1"/>
                </a:solidFill>
                <a:latin typeface="+mj-lt"/>
              </a:rPr>
              <a:t>Demanded for consumption-direct</a:t>
            </a:r>
          </a:p>
          <a:p>
            <a:pPr algn="just">
              <a:spcBef>
                <a:spcPts val="0"/>
              </a:spcBef>
            </a:pPr>
            <a:r>
              <a:rPr lang="en-US" sz="2800" b="1" dirty="0" smtClean="0">
                <a:solidFill>
                  <a:schemeClr val="tx1"/>
                </a:solidFill>
                <a:latin typeface="+mj-lt"/>
              </a:rPr>
              <a:t>Demanded to produce other goods- indirect/derived : inputs</a:t>
            </a:r>
          </a:p>
          <a:p>
            <a:pPr algn="just">
              <a:spcBef>
                <a:spcPts val="0"/>
              </a:spcBef>
            </a:pPr>
            <a:r>
              <a:rPr lang="en-US" sz="2800" b="1" dirty="0" smtClean="0">
                <a:solidFill>
                  <a:schemeClr val="tx1"/>
                </a:solidFill>
                <a:latin typeface="+mj-lt"/>
              </a:rPr>
              <a:t>5. Composite demand: goods can be used for different purposes- electricity, milk, potato etc.</a:t>
            </a:r>
          </a:p>
          <a:p>
            <a:pPr algn="just">
              <a:spcBef>
                <a:spcPts val="0"/>
              </a:spcBef>
            </a:pPr>
            <a:r>
              <a:rPr lang="en-US" sz="2800" b="1" dirty="0" smtClean="0">
                <a:solidFill>
                  <a:schemeClr val="tx1"/>
                </a:solidFill>
                <a:latin typeface="+mj-lt"/>
              </a:rPr>
              <a:t>6. Joint/Tied </a:t>
            </a:r>
            <a:r>
              <a:rPr lang="en-US" sz="2800" b="1" dirty="0" err="1" smtClean="0">
                <a:solidFill>
                  <a:schemeClr val="tx1"/>
                </a:solidFill>
                <a:latin typeface="+mj-lt"/>
              </a:rPr>
              <a:t>demand:several</a:t>
            </a:r>
            <a:r>
              <a:rPr lang="en-US" sz="2800" b="1" dirty="0" smtClean="0">
                <a:solidFill>
                  <a:schemeClr val="tx1"/>
                </a:solidFill>
                <a:latin typeface="+mj-lt"/>
              </a:rPr>
              <a:t> things demanded to satisfy single wants: Tea: milk, sugar, tea leaf</a:t>
            </a:r>
          </a:p>
          <a:p>
            <a:pPr algn="just">
              <a:spcBef>
                <a:spcPts val="0"/>
              </a:spcBef>
            </a:pPr>
            <a:endParaRPr lang="en-US" sz="2800" b="1" dirty="0">
              <a:solidFill>
                <a:schemeClr val="tx1"/>
              </a:solidFill>
              <a:latin typeface="+mj-lt"/>
            </a:endParaRPr>
          </a:p>
          <a:p>
            <a:pPr algn="just">
              <a:spcBef>
                <a:spcPts val="0"/>
              </a:spcBef>
            </a:pPr>
            <a:endParaRPr lang="en-US" sz="2800" b="1" dirty="0" smtClean="0">
              <a:solidFill>
                <a:schemeClr val="tx1"/>
              </a:solidFill>
            </a:endParaRPr>
          </a:p>
        </p:txBody>
      </p:sp>
    </p:spTree>
    <p:extLst>
      <p:ext uri="{BB962C8B-B14F-4D97-AF65-F5344CB8AC3E}">
        <p14:creationId xmlns:p14="http://schemas.microsoft.com/office/powerpoint/2010/main" val="379181058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52022"/>
            <a:ext cx="8305800" cy="1019578"/>
          </a:xfrm>
        </p:spPr>
        <p:txBody>
          <a:bodyPr>
            <a:noAutofit/>
          </a:bodyPr>
          <a:lstStyle/>
          <a:p>
            <a:r>
              <a:rPr lang="en-US" sz="2800" b="1" dirty="0" smtClean="0"/>
              <a:t>Factors shifting the demand and Supply Curve</a:t>
            </a:r>
            <a:endParaRPr lang="en-US" sz="2800" b="1" dirty="0"/>
          </a:p>
        </p:txBody>
      </p:sp>
      <p:sp>
        <p:nvSpPr>
          <p:cNvPr id="3" name="Subtitle 2"/>
          <p:cNvSpPr>
            <a:spLocks noGrp="1"/>
          </p:cNvSpPr>
          <p:nvPr>
            <p:ph type="subTitle" idx="1"/>
          </p:nvPr>
        </p:nvSpPr>
        <p:spPr>
          <a:xfrm>
            <a:off x="381000" y="1676400"/>
            <a:ext cx="8153400" cy="4876800"/>
          </a:xfrm>
        </p:spPr>
        <p:txBody>
          <a:bodyPr>
            <a:noAutofit/>
          </a:bodyPr>
          <a:lstStyle/>
          <a:p>
            <a:pPr algn="just"/>
            <a:r>
              <a:rPr lang="en-US" sz="1800" dirty="0" smtClean="0">
                <a:solidFill>
                  <a:srgbClr val="FF0000"/>
                </a:solidFill>
              </a:rPr>
              <a:t>change in market equilibrium due to factors shifting the demand and supply curves; price, income and cross-price elasticity of demand and their measurement by percentage and arc/mid-point methods; price elasticity of supply; concept of consumer and producer surpluses; government intervention in the market through price floor ,price ceiling and </a:t>
            </a:r>
            <a:r>
              <a:rPr lang="en-US" sz="1800" dirty="0" smtClean="0">
                <a:solidFill>
                  <a:srgbClr val="FF0000"/>
                </a:solidFill>
              </a:rPr>
              <a:t>tax and </a:t>
            </a:r>
            <a:r>
              <a:rPr lang="en-US" sz="1800" dirty="0" smtClean="0">
                <a:solidFill>
                  <a:srgbClr val="FF0000"/>
                </a:solidFill>
              </a:rPr>
              <a:t>effect </a:t>
            </a:r>
            <a:endParaRPr lang="en-US" sz="1800" dirty="0">
              <a:solidFill>
                <a:srgbClr val="FF0000"/>
              </a:solidFill>
            </a:endParaRPr>
          </a:p>
        </p:txBody>
      </p:sp>
    </p:spTree>
    <p:extLst>
      <p:ext uri="{BB962C8B-B14F-4D97-AF65-F5344CB8AC3E}">
        <p14:creationId xmlns:p14="http://schemas.microsoft.com/office/powerpoint/2010/main" val="35973427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52022"/>
            <a:ext cx="8305800" cy="1019578"/>
          </a:xfrm>
        </p:spPr>
        <p:txBody>
          <a:bodyPr>
            <a:noAutofit/>
          </a:bodyPr>
          <a:lstStyle/>
          <a:p>
            <a:r>
              <a:rPr lang="en-US" sz="5400" b="1" dirty="0" smtClean="0"/>
              <a:t>Elasticity of demand</a:t>
            </a:r>
            <a:endParaRPr lang="en-US" sz="5400" b="1" dirty="0"/>
          </a:p>
        </p:txBody>
      </p:sp>
      <p:sp>
        <p:nvSpPr>
          <p:cNvPr id="3" name="Subtitle 2"/>
          <p:cNvSpPr>
            <a:spLocks noGrp="1"/>
          </p:cNvSpPr>
          <p:nvPr>
            <p:ph type="subTitle" idx="1"/>
          </p:nvPr>
        </p:nvSpPr>
        <p:spPr>
          <a:xfrm>
            <a:off x="381000" y="1676400"/>
            <a:ext cx="8153400" cy="4876800"/>
          </a:xfrm>
        </p:spPr>
        <p:txBody>
          <a:bodyPr>
            <a:noAutofit/>
          </a:bodyPr>
          <a:lstStyle/>
          <a:p>
            <a:pPr algn="just"/>
            <a:r>
              <a:rPr lang="en-US" sz="2000" b="1" dirty="0" smtClean="0">
                <a:solidFill>
                  <a:schemeClr val="tx1"/>
                </a:solidFill>
              </a:rPr>
              <a:t>Law of demand- </a:t>
            </a:r>
            <a:r>
              <a:rPr lang="en-US" sz="2000" b="1" dirty="0" err="1" smtClean="0">
                <a:solidFill>
                  <a:schemeClr val="tx1"/>
                </a:solidFill>
              </a:rPr>
              <a:t>Dx</a:t>
            </a:r>
            <a:r>
              <a:rPr lang="en-US" sz="2000" b="1" dirty="0" smtClean="0">
                <a:solidFill>
                  <a:schemeClr val="tx1"/>
                </a:solidFill>
              </a:rPr>
              <a:t>=f(</a:t>
            </a:r>
            <a:r>
              <a:rPr lang="en-US" sz="2000" b="1" dirty="0" err="1" smtClean="0">
                <a:solidFill>
                  <a:schemeClr val="tx1"/>
                </a:solidFill>
              </a:rPr>
              <a:t>Px</a:t>
            </a:r>
            <a:r>
              <a:rPr lang="en-US" sz="2000" b="1" dirty="0" smtClean="0">
                <a:solidFill>
                  <a:schemeClr val="tx1"/>
                </a:solidFill>
              </a:rPr>
              <a:t>)….f'&lt;0</a:t>
            </a:r>
          </a:p>
          <a:p>
            <a:pPr algn="just"/>
            <a:r>
              <a:rPr lang="en-US" sz="2000" b="1" dirty="0" smtClean="0">
                <a:solidFill>
                  <a:schemeClr val="tx1"/>
                </a:solidFill>
              </a:rPr>
              <a:t>Tendency or direction of change in </a:t>
            </a:r>
            <a:r>
              <a:rPr lang="en-US" sz="2000" b="1" dirty="0" err="1" smtClean="0">
                <a:solidFill>
                  <a:schemeClr val="tx1"/>
                </a:solidFill>
              </a:rPr>
              <a:t>Qd</a:t>
            </a:r>
            <a:r>
              <a:rPr lang="en-US" sz="2000" b="1" dirty="0" smtClean="0">
                <a:solidFill>
                  <a:schemeClr val="tx1"/>
                </a:solidFill>
              </a:rPr>
              <a:t> when change in </a:t>
            </a:r>
            <a:r>
              <a:rPr lang="en-US" sz="2000" b="1" dirty="0" err="1" smtClean="0">
                <a:solidFill>
                  <a:schemeClr val="tx1"/>
                </a:solidFill>
              </a:rPr>
              <a:t>Px</a:t>
            </a:r>
            <a:r>
              <a:rPr lang="en-US" sz="2000" b="1" dirty="0" smtClean="0">
                <a:solidFill>
                  <a:schemeClr val="tx1"/>
                </a:solidFill>
              </a:rPr>
              <a:t>.</a:t>
            </a:r>
          </a:p>
          <a:p>
            <a:pPr algn="just"/>
            <a:r>
              <a:rPr lang="en-US" sz="2000" b="1" dirty="0" smtClean="0">
                <a:solidFill>
                  <a:schemeClr val="tx1"/>
                </a:solidFill>
              </a:rPr>
              <a:t>But it does not measure the extent of change. What % change in </a:t>
            </a:r>
            <a:r>
              <a:rPr lang="en-US" sz="2000" b="1" dirty="0" err="1" smtClean="0">
                <a:solidFill>
                  <a:schemeClr val="tx1"/>
                </a:solidFill>
              </a:rPr>
              <a:t>Px</a:t>
            </a:r>
            <a:r>
              <a:rPr lang="en-US" sz="2000" b="1" dirty="0" smtClean="0">
                <a:solidFill>
                  <a:schemeClr val="tx1"/>
                </a:solidFill>
              </a:rPr>
              <a:t> leads what% change in </a:t>
            </a:r>
            <a:r>
              <a:rPr lang="en-US" sz="2000" b="1" dirty="0" err="1" smtClean="0">
                <a:solidFill>
                  <a:schemeClr val="tx1"/>
                </a:solidFill>
              </a:rPr>
              <a:t>Qd</a:t>
            </a:r>
            <a:r>
              <a:rPr lang="en-US" sz="2000" b="1" dirty="0" smtClean="0">
                <a:solidFill>
                  <a:schemeClr val="tx1"/>
                </a:solidFill>
              </a:rPr>
              <a:t>?</a:t>
            </a:r>
          </a:p>
          <a:p>
            <a:pPr algn="just"/>
            <a:r>
              <a:rPr lang="en-US" sz="2000" b="1" dirty="0" smtClean="0">
                <a:solidFill>
                  <a:schemeClr val="tx1"/>
                </a:solidFill>
              </a:rPr>
              <a:t>1.</a:t>
            </a:r>
            <a:r>
              <a:rPr lang="el-GR" sz="2000" b="1" dirty="0" smtClean="0">
                <a:solidFill>
                  <a:schemeClr val="tx1"/>
                </a:solidFill>
              </a:rPr>
              <a:t>Δ</a:t>
            </a:r>
            <a:r>
              <a:rPr lang="en-US" sz="2000" b="1" dirty="0" err="1" smtClean="0">
                <a:solidFill>
                  <a:schemeClr val="tx1"/>
                </a:solidFill>
              </a:rPr>
              <a:t>Dx</a:t>
            </a:r>
            <a:r>
              <a:rPr lang="en-US" sz="2000" b="1" dirty="0" smtClean="0">
                <a:solidFill>
                  <a:schemeClr val="tx1"/>
                </a:solidFill>
              </a:rPr>
              <a:t>=f(</a:t>
            </a:r>
            <a:r>
              <a:rPr lang="el-GR" sz="2000" b="1" dirty="0" smtClean="0">
                <a:solidFill>
                  <a:schemeClr val="tx1"/>
                </a:solidFill>
              </a:rPr>
              <a:t>Δ</a:t>
            </a:r>
            <a:r>
              <a:rPr lang="en-US" sz="2000" b="1" dirty="0" err="1" smtClean="0">
                <a:solidFill>
                  <a:schemeClr val="tx1"/>
                </a:solidFill>
              </a:rPr>
              <a:t>Px</a:t>
            </a:r>
            <a:r>
              <a:rPr lang="en-US" sz="2000" b="1" dirty="0" smtClean="0">
                <a:solidFill>
                  <a:schemeClr val="tx1"/>
                </a:solidFill>
              </a:rPr>
              <a:t>)…</a:t>
            </a:r>
            <a:r>
              <a:rPr lang="en-US" sz="1600" b="1" dirty="0" smtClean="0">
                <a:solidFill>
                  <a:schemeClr val="tx1"/>
                </a:solidFill>
              </a:rPr>
              <a:t>keeping other factor constant. </a:t>
            </a:r>
            <a:r>
              <a:rPr lang="en-US" sz="2000" b="1" dirty="0" smtClean="0">
                <a:solidFill>
                  <a:schemeClr val="tx1"/>
                </a:solidFill>
              </a:rPr>
              <a:t>Price elasticity of demand.</a:t>
            </a:r>
            <a:endParaRPr lang="en-US" sz="2800" b="1" dirty="0" smtClean="0">
              <a:solidFill>
                <a:schemeClr val="tx1"/>
              </a:solidFill>
            </a:endParaRPr>
          </a:p>
          <a:p>
            <a:pPr algn="just"/>
            <a:r>
              <a:rPr lang="en-US" sz="2000" b="1" dirty="0" smtClean="0">
                <a:solidFill>
                  <a:schemeClr val="tx1"/>
                </a:solidFill>
              </a:rPr>
              <a:t>2.</a:t>
            </a:r>
            <a:r>
              <a:rPr lang="el-GR" sz="2000" b="1" dirty="0" smtClean="0">
                <a:solidFill>
                  <a:schemeClr val="tx1"/>
                </a:solidFill>
              </a:rPr>
              <a:t>Δ</a:t>
            </a:r>
            <a:r>
              <a:rPr lang="en-US" sz="2000" b="1" dirty="0" err="1">
                <a:solidFill>
                  <a:schemeClr val="tx1"/>
                </a:solidFill>
              </a:rPr>
              <a:t>Dx</a:t>
            </a:r>
            <a:r>
              <a:rPr lang="en-US" sz="2000" b="1" dirty="0">
                <a:solidFill>
                  <a:schemeClr val="tx1"/>
                </a:solidFill>
              </a:rPr>
              <a:t>=f(</a:t>
            </a:r>
            <a:r>
              <a:rPr lang="el-GR" sz="2000" b="1" dirty="0" smtClean="0">
                <a:solidFill>
                  <a:schemeClr val="tx1"/>
                </a:solidFill>
              </a:rPr>
              <a:t>Δ</a:t>
            </a:r>
            <a:r>
              <a:rPr lang="en-US" sz="2000" b="1" dirty="0" err="1" smtClean="0">
                <a:solidFill>
                  <a:schemeClr val="tx1"/>
                </a:solidFill>
              </a:rPr>
              <a:t>Yc</a:t>
            </a:r>
            <a:r>
              <a:rPr lang="en-US" sz="2000" b="1" dirty="0" smtClean="0">
                <a:solidFill>
                  <a:schemeClr val="tx1"/>
                </a:solidFill>
              </a:rPr>
              <a:t>)…</a:t>
            </a:r>
            <a:r>
              <a:rPr lang="en-US" sz="2000" b="1" dirty="0">
                <a:solidFill>
                  <a:schemeClr val="tx1"/>
                </a:solidFill>
              </a:rPr>
              <a:t>keeping other factor constant</a:t>
            </a:r>
            <a:r>
              <a:rPr lang="en-US" sz="2000" b="1" dirty="0" smtClean="0">
                <a:solidFill>
                  <a:schemeClr val="tx1"/>
                </a:solidFill>
              </a:rPr>
              <a:t>. </a:t>
            </a:r>
            <a:r>
              <a:rPr lang="en-US" sz="2000" b="1" dirty="0" err="1" smtClean="0">
                <a:solidFill>
                  <a:schemeClr val="tx1"/>
                </a:solidFill>
              </a:rPr>
              <a:t>Inceme</a:t>
            </a:r>
            <a:r>
              <a:rPr lang="en-US" sz="2000" b="1" dirty="0" smtClean="0">
                <a:solidFill>
                  <a:schemeClr val="tx1"/>
                </a:solidFill>
              </a:rPr>
              <a:t> </a:t>
            </a:r>
            <a:r>
              <a:rPr lang="en-US" sz="2000" b="1" dirty="0">
                <a:solidFill>
                  <a:schemeClr val="tx1"/>
                </a:solidFill>
              </a:rPr>
              <a:t>elasticity of demand.</a:t>
            </a:r>
            <a:endParaRPr lang="en-US" sz="4000" b="1" dirty="0">
              <a:solidFill>
                <a:schemeClr val="tx1"/>
              </a:solidFill>
            </a:endParaRPr>
          </a:p>
          <a:p>
            <a:pPr algn="just"/>
            <a:r>
              <a:rPr lang="en-US" sz="2000" b="1" dirty="0" smtClean="0">
                <a:solidFill>
                  <a:schemeClr val="tx1"/>
                </a:solidFill>
              </a:rPr>
              <a:t>3.</a:t>
            </a:r>
            <a:r>
              <a:rPr lang="el-GR" sz="2000" b="1" dirty="0">
                <a:solidFill>
                  <a:schemeClr val="tx1"/>
                </a:solidFill>
              </a:rPr>
              <a:t> Δ</a:t>
            </a:r>
            <a:r>
              <a:rPr lang="en-US" sz="2000" b="1" dirty="0" err="1">
                <a:solidFill>
                  <a:schemeClr val="tx1"/>
                </a:solidFill>
              </a:rPr>
              <a:t>Dx</a:t>
            </a:r>
            <a:r>
              <a:rPr lang="en-US" sz="2000" b="1" dirty="0">
                <a:solidFill>
                  <a:schemeClr val="tx1"/>
                </a:solidFill>
              </a:rPr>
              <a:t>=f(</a:t>
            </a:r>
            <a:r>
              <a:rPr lang="el-GR" sz="2000" b="1" dirty="0">
                <a:solidFill>
                  <a:schemeClr val="tx1"/>
                </a:solidFill>
              </a:rPr>
              <a:t>Δ</a:t>
            </a:r>
            <a:r>
              <a:rPr lang="en-US" sz="2000" b="1" dirty="0" err="1" smtClean="0">
                <a:solidFill>
                  <a:schemeClr val="tx1"/>
                </a:solidFill>
              </a:rPr>
              <a:t>Py</a:t>
            </a:r>
            <a:r>
              <a:rPr lang="en-US" sz="2000" b="1" dirty="0" smtClean="0">
                <a:solidFill>
                  <a:schemeClr val="tx1"/>
                </a:solidFill>
              </a:rPr>
              <a:t>)…</a:t>
            </a:r>
            <a:r>
              <a:rPr lang="en-US" sz="2000" b="1" dirty="0">
                <a:solidFill>
                  <a:schemeClr val="tx1"/>
                </a:solidFill>
              </a:rPr>
              <a:t>keeping other factor constant</a:t>
            </a:r>
            <a:r>
              <a:rPr lang="en-US" sz="2000" b="1" dirty="0" smtClean="0">
                <a:solidFill>
                  <a:schemeClr val="tx1"/>
                </a:solidFill>
              </a:rPr>
              <a:t>. Cross price elasticity of demand.</a:t>
            </a:r>
            <a:endParaRPr lang="en-US" sz="2000" b="1" dirty="0">
              <a:solidFill>
                <a:schemeClr val="tx1"/>
              </a:solidFill>
            </a:endParaRPr>
          </a:p>
          <a:p>
            <a:pPr algn="just"/>
            <a:endParaRPr lang="en-US" sz="2000" b="1" dirty="0">
              <a:solidFill>
                <a:schemeClr val="tx1"/>
              </a:solidFill>
            </a:endParaRPr>
          </a:p>
          <a:p>
            <a:pPr algn="just"/>
            <a:endParaRPr lang="en-US" sz="2000" b="1" dirty="0">
              <a:solidFill>
                <a:schemeClr val="tx1"/>
              </a:solidFill>
            </a:endParaRPr>
          </a:p>
          <a:p>
            <a:pPr algn="just"/>
            <a:endParaRPr lang="en-US" sz="2000" b="1" dirty="0">
              <a:solidFill>
                <a:schemeClr val="tx1"/>
              </a:solidFill>
            </a:endParaRPr>
          </a:p>
        </p:txBody>
      </p:sp>
    </p:spTree>
    <p:extLst>
      <p:ext uri="{BB962C8B-B14F-4D97-AF65-F5344CB8AC3E}">
        <p14:creationId xmlns:p14="http://schemas.microsoft.com/office/powerpoint/2010/main" val="27001639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52022"/>
            <a:ext cx="8305800" cy="1019578"/>
          </a:xfrm>
        </p:spPr>
        <p:txBody>
          <a:bodyPr>
            <a:noAutofit/>
          </a:bodyPr>
          <a:lstStyle/>
          <a:p>
            <a:r>
              <a:rPr lang="en-US" sz="2800" b="1" dirty="0" smtClean="0"/>
              <a:t>Elasticity of Demand</a:t>
            </a:r>
            <a:endParaRPr lang="en-US" sz="2800" b="1" dirty="0"/>
          </a:p>
        </p:txBody>
      </p:sp>
      <p:sp>
        <p:nvSpPr>
          <p:cNvPr id="3" name="Subtitle 2"/>
          <p:cNvSpPr>
            <a:spLocks noGrp="1"/>
          </p:cNvSpPr>
          <p:nvPr>
            <p:ph type="subTitle" idx="1"/>
          </p:nvPr>
        </p:nvSpPr>
        <p:spPr>
          <a:xfrm>
            <a:off x="381000" y="1676400"/>
            <a:ext cx="8153400" cy="4876800"/>
          </a:xfrm>
        </p:spPr>
        <p:txBody>
          <a:bodyPr>
            <a:noAutofit/>
          </a:bodyPr>
          <a:lstStyle/>
          <a:p>
            <a:pPr algn="just"/>
            <a:r>
              <a:rPr lang="en-US" sz="2000" b="1" dirty="0" smtClean="0">
                <a:solidFill>
                  <a:schemeClr val="tx1"/>
                </a:solidFill>
              </a:rPr>
              <a:t>The </a:t>
            </a:r>
            <a:r>
              <a:rPr lang="en-US" sz="2000" b="1" dirty="0">
                <a:solidFill>
                  <a:schemeClr val="tx1"/>
                </a:solidFill>
              </a:rPr>
              <a:t>term </a:t>
            </a:r>
            <a:r>
              <a:rPr lang="en-US" sz="2000" b="1" i="1" dirty="0">
                <a:solidFill>
                  <a:schemeClr val="tx1"/>
                </a:solidFill>
              </a:rPr>
              <a:t>elasticity</a:t>
            </a:r>
            <a:r>
              <a:rPr lang="en-US" sz="2000" b="1" dirty="0">
                <a:solidFill>
                  <a:schemeClr val="tx1"/>
                </a:solidFill>
              </a:rPr>
              <a:t> refers to change in dependent variable due to any percentage change in independent variable.</a:t>
            </a:r>
            <a:r>
              <a:rPr lang="en-US" sz="1600" dirty="0">
                <a:solidFill>
                  <a:schemeClr val="tx1"/>
                </a:solidFill>
              </a:rPr>
              <a:t> The law of demand explains the inverse relationship between price and quantity demanded. According to this law when the price of good falls, its quantity demanded rises and when the price rises, its quantity demanded falls. This law indicates only direction of change in quantity demanded in response to a change in price but it does not tell us by how much or to what extent the quantity demanded of a good will change in response to a change either in its price or in other determinants. This information as to how much or to what extent the quantity demanded of a good will change as a result of a change either in its price or in other determinants is provided by the concept of elasticity of demand. </a:t>
            </a:r>
          </a:p>
          <a:p>
            <a:pPr algn="just"/>
            <a:r>
              <a:rPr lang="en-US" sz="2400" b="1" dirty="0" smtClean="0">
                <a:solidFill>
                  <a:schemeClr val="tx1"/>
                </a:solidFill>
              </a:rPr>
              <a:t>Thus</a:t>
            </a:r>
            <a:r>
              <a:rPr lang="en-US" sz="2400" b="1" dirty="0">
                <a:solidFill>
                  <a:schemeClr val="tx1"/>
                </a:solidFill>
              </a:rPr>
              <a:t>, elasticity of demand measures the extent or amount of change in quantity demanded of a commodity due to change in price or other determinants of a given commodity</a:t>
            </a:r>
            <a:r>
              <a:rPr lang="en-US" sz="2400" b="1" dirty="0" smtClean="0">
                <a:solidFill>
                  <a:schemeClr val="tx1"/>
                </a:solidFill>
              </a:rPr>
              <a:t>.</a:t>
            </a:r>
            <a:endParaRPr lang="en-US" sz="2400" b="1" dirty="0">
              <a:solidFill>
                <a:schemeClr val="tx1"/>
              </a:solidFill>
            </a:endParaRPr>
          </a:p>
        </p:txBody>
      </p:sp>
    </p:spTree>
    <p:extLst>
      <p:ext uri="{BB962C8B-B14F-4D97-AF65-F5344CB8AC3E}">
        <p14:creationId xmlns:p14="http://schemas.microsoft.com/office/powerpoint/2010/main" val="1229932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52022"/>
            <a:ext cx="8305800" cy="1019578"/>
          </a:xfrm>
        </p:spPr>
        <p:txBody>
          <a:bodyPr>
            <a:noAutofit/>
          </a:bodyPr>
          <a:lstStyle/>
          <a:p>
            <a:r>
              <a:rPr lang="en-US" sz="2800" b="1" dirty="0" smtClean="0"/>
              <a:t>Kinds of Elasticity of Demand</a:t>
            </a:r>
            <a:endParaRPr lang="en-US" sz="2800" b="1" dirty="0"/>
          </a:p>
        </p:txBody>
      </p:sp>
      <p:sp>
        <p:nvSpPr>
          <p:cNvPr id="3" name="Subtitle 2"/>
          <p:cNvSpPr>
            <a:spLocks noGrp="1"/>
          </p:cNvSpPr>
          <p:nvPr>
            <p:ph type="subTitle" idx="1"/>
          </p:nvPr>
        </p:nvSpPr>
        <p:spPr>
          <a:xfrm>
            <a:off x="304800" y="1447800"/>
            <a:ext cx="8153400" cy="4876800"/>
          </a:xfrm>
        </p:spPr>
        <p:txBody>
          <a:bodyPr>
            <a:noAutofit/>
          </a:bodyPr>
          <a:lstStyle/>
          <a:p>
            <a:pPr algn="just"/>
            <a:r>
              <a:rPr lang="en-US" sz="1800" dirty="0" smtClean="0">
                <a:solidFill>
                  <a:schemeClr val="tx1"/>
                </a:solidFill>
              </a:rPr>
              <a:t>1. </a:t>
            </a:r>
            <a:r>
              <a:rPr lang="en-US" dirty="0" smtClean="0">
                <a:solidFill>
                  <a:schemeClr val="tx1"/>
                </a:solidFill>
              </a:rPr>
              <a:t>Price </a:t>
            </a:r>
            <a:r>
              <a:rPr lang="en-US" dirty="0">
                <a:solidFill>
                  <a:schemeClr val="tx1"/>
                </a:solidFill>
              </a:rPr>
              <a:t>elasticity of demand</a:t>
            </a:r>
          </a:p>
          <a:p>
            <a:pPr algn="just"/>
            <a:r>
              <a:rPr lang="en-US" dirty="0" smtClean="0">
                <a:solidFill>
                  <a:schemeClr val="tx1"/>
                </a:solidFill>
              </a:rPr>
              <a:t>2. Income </a:t>
            </a:r>
            <a:r>
              <a:rPr lang="en-US" dirty="0">
                <a:solidFill>
                  <a:schemeClr val="tx1"/>
                </a:solidFill>
              </a:rPr>
              <a:t>elasticity of demand and </a:t>
            </a:r>
          </a:p>
          <a:p>
            <a:pPr algn="just"/>
            <a:r>
              <a:rPr lang="en-US" dirty="0" smtClean="0">
                <a:solidFill>
                  <a:schemeClr val="tx1"/>
                </a:solidFill>
              </a:rPr>
              <a:t>3.. Cross </a:t>
            </a:r>
            <a:r>
              <a:rPr lang="en-US" dirty="0">
                <a:solidFill>
                  <a:schemeClr val="tx1"/>
                </a:solidFill>
              </a:rPr>
              <a:t>elasticity of demand.  </a:t>
            </a:r>
          </a:p>
          <a:p>
            <a:pPr algn="just"/>
            <a:r>
              <a:rPr lang="en-US" sz="1800" b="1" dirty="0">
                <a:solidFill>
                  <a:schemeClr val="tx1"/>
                </a:solidFill>
              </a:rPr>
              <a:t>Price Elasticity of Demand</a:t>
            </a:r>
          </a:p>
          <a:p>
            <a:pPr algn="just"/>
            <a:r>
              <a:rPr lang="en-US" sz="1800" dirty="0" smtClean="0">
                <a:solidFill>
                  <a:schemeClr val="tx1"/>
                </a:solidFill>
              </a:rPr>
              <a:t>Price </a:t>
            </a:r>
            <a:r>
              <a:rPr lang="en-US" sz="1800" dirty="0">
                <a:solidFill>
                  <a:schemeClr val="tx1"/>
                </a:solidFill>
              </a:rPr>
              <a:t>elasticity of demand expresses the degree of responsiveness of quantity demanded of a commodity to a change in its price, given other factors such as consumer’s income, his tastes and prices of all other goods.  According to K. E. </a:t>
            </a:r>
            <a:r>
              <a:rPr lang="en-US" sz="1800" dirty="0" err="1">
                <a:solidFill>
                  <a:schemeClr val="tx1"/>
                </a:solidFill>
              </a:rPr>
              <a:t>Boulding</a:t>
            </a:r>
            <a:r>
              <a:rPr lang="en-US" sz="1800" dirty="0">
                <a:solidFill>
                  <a:schemeClr val="tx1"/>
                </a:solidFill>
              </a:rPr>
              <a:t> </a:t>
            </a:r>
            <a:r>
              <a:rPr lang="en-US" sz="1800" i="1" dirty="0">
                <a:solidFill>
                  <a:schemeClr val="tx1"/>
                </a:solidFill>
              </a:rPr>
              <a:t>“The elasticity of demand may be </a:t>
            </a:r>
            <a:r>
              <a:rPr lang="en-US" sz="1800" i="1" dirty="0" smtClean="0">
                <a:solidFill>
                  <a:schemeClr val="tx1"/>
                </a:solidFill>
              </a:rPr>
              <a:t>defined </a:t>
            </a:r>
            <a:r>
              <a:rPr lang="en-US" sz="1800" i="1" dirty="0">
                <a:solidFill>
                  <a:schemeClr val="tx1"/>
                </a:solidFill>
              </a:rPr>
              <a:t>as the percentage change in quantity demanded which would result from the one percentage change in price.” </a:t>
            </a:r>
            <a:r>
              <a:rPr lang="en-US" sz="1800" i="1" dirty="0" smtClean="0">
                <a:solidFill>
                  <a:schemeClr val="tx1"/>
                </a:solidFill>
              </a:rPr>
              <a:t> </a:t>
            </a:r>
            <a:r>
              <a:rPr lang="en-US" sz="1800" dirty="0" smtClean="0">
                <a:solidFill>
                  <a:schemeClr val="tx1"/>
                </a:solidFill>
              </a:rPr>
              <a:t>Precisely</a:t>
            </a:r>
            <a:r>
              <a:rPr lang="en-US" sz="1800" dirty="0">
                <a:solidFill>
                  <a:schemeClr val="tx1"/>
                </a:solidFill>
              </a:rPr>
              <a:t>, price elasticity of demand is defined as the ratio of percentage change in quantity demanded to a percentage change in price.  The coefficient of price elasticity of demand is denoted by </a:t>
            </a:r>
            <a:r>
              <a:rPr lang="en-US" sz="1800" i="1" dirty="0" err="1">
                <a:solidFill>
                  <a:schemeClr val="tx1"/>
                </a:solidFill>
              </a:rPr>
              <a:t>Ep</a:t>
            </a:r>
            <a:r>
              <a:rPr lang="en-US" sz="1800" i="1" dirty="0">
                <a:solidFill>
                  <a:schemeClr val="tx1"/>
                </a:solidFill>
              </a:rPr>
              <a:t> </a:t>
            </a:r>
            <a:r>
              <a:rPr lang="en-US" sz="1800" dirty="0">
                <a:solidFill>
                  <a:schemeClr val="tx1"/>
                </a:solidFill>
              </a:rPr>
              <a:t>and its value varies from minus infinity to zero. Since price and quantity are inversely related (with a few exceptions) price elasticity is negative. But for the sake of convenience, we ignore the minus sign and consider only the numerical value of the elasticity. </a:t>
            </a:r>
          </a:p>
        </p:txBody>
      </p:sp>
    </p:spTree>
    <p:extLst>
      <p:ext uri="{BB962C8B-B14F-4D97-AF65-F5344CB8AC3E}">
        <p14:creationId xmlns:p14="http://schemas.microsoft.com/office/powerpoint/2010/main" val="31234233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52022"/>
            <a:ext cx="8305800" cy="1019578"/>
          </a:xfrm>
        </p:spPr>
        <p:txBody>
          <a:bodyPr>
            <a:noAutofit/>
          </a:bodyPr>
          <a:lstStyle/>
          <a:p>
            <a:r>
              <a:rPr lang="en-US" sz="2800" b="1" dirty="0"/>
              <a:t>Price </a:t>
            </a:r>
            <a:r>
              <a:rPr lang="en-US" sz="2800" b="1" dirty="0" smtClean="0"/>
              <a:t>Elasticity </a:t>
            </a:r>
            <a:r>
              <a:rPr lang="en-US" sz="2800" b="1" dirty="0"/>
              <a:t>of Demand</a:t>
            </a: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04800" y="1447800"/>
                <a:ext cx="8153400" cy="4876800"/>
              </a:xfrm>
            </p:spPr>
            <p:txBody>
              <a:bodyPr>
                <a:noAutofit/>
              </a:bodyPr>
              <a:lstStyle/>
              <a:p>
                <a:pPr algn="just"/>
                <a:r>
                  <a:rPr lang="en-US" sz="1800" dirty="0">
                    <a:solidFill>
                      <a:schemeClr val="tx1"/>
                    </a:solidFill>
                  </a:rPr>
                  <a:t>Price elasticity of demand </a:t>
                </a:r>
                <a:r>
                  <a:rPr lang="en-US" sz="1800" dirty="0" smtClean="0">
                    <a:solidFill>
                      <a:schemeClr val="tx1"/>
                    </a:solidFill>
                  </a:rPr>
                  <a:t>can </a:t>
                </a:r>
                <a:r>
                  <a:rPr lang="en-US" sz="1800" dirty="0">
                    <a:solidFill>
                      <a:schemeClr val="tx1"/>
                    </a:solidFill>
                  </a:rPr>
                  <a:t>be expressed </a:t>
                </a:r>
                <a:r>
                  <a:rPr lang="en-US" sz="1800" dirty="0" smtClean="0">
                    <a:solidFill>
                      <a:schemeClr val="tx1"/>
                    </a:solidFill>
                  </a:rPr>
                  <a:t>as:</a:t>
                </a:r>
                <a:endParaRPr lang="en-US" sz="1800" dirty="0">
                  <a:solidFill>
                    <a:schemeClr val="tx1"/>
                  </a:solidFill>
                </a:endParaRPr>
              </a:p>
              <a:p>
                <a:pPr algn="just"/>
                <a:r>
                  <a:rPr lang="en-US" sz="1800" b="0" dirty="0">
                    <a:solidFill>
                      <a:schemeClr val="tx1"/>
                    </a:solidFill>
                  </a:rPr>
                  <a:t>	</a:t>
                </a:r>
                <a14:m>
                  <m:oMath xmlns:m="http://schemas.openxmlformats.org/officeDocument/2006/math">
                    <m:r>
                      <a:rPr lang="en-US" sz="1800" b="0" i="1" smtClean="0">
                        <a:solidFill>
                          <a:schemeClr val="tx1"/>
                        </a:solidFill>
                        <a:latin typeface="Cambria Math"/>
                      </a:rPr>
                      <m:t>𝑒𝑝</m:t>
                    </m:r>
                    <m:r>
                      <a:rPr lang="en-US" sz="1800" i="1" smtClean="0">
                        <a:solidFill>
                          <a:schemeClr val="tx1"/>
                        </a:solidFill>
                        <a:latin typeface="Cambria Math"/>
                      </a:rPr>
                      <m:t>=</m:t>
                    </m:r>
                    <m:f>
                      <m:fPr>
                        <m:ctrlPr>
                          <a:rPr lang="en-US" sz="1800" i="1" smtClean="0">
                            <a:solidFill>
                              <a:schemeClr val="tx1"/>
                            </a:solidFill>
                            <a:latin typeface="Cambria Math"/>
                          </a:rPr>
                        </m:ctrlPr>
                      </m:fPr>
                      <m:num>
                        <m:r>
                          <m:rPr>
                            <m:nor/>
                          </m:rPr>
                          <a:rPr lang="en-US" sz="1800" i="1" dirty="0">
                            <a:solidFill>
                              <a:schemeClr val="tx1"/>
                            </a:solidFill>
                          </a:rPr>
                          <m:t>percentage</m:t>
                        </m:r>
                        <m:r>
                          <m:rPr>
                            <m:nor/>
                          </m:rPr>
                          <a:rPr lang="en-US" sz="1800" i="1" dirty="0">
                            <a:solidFill>
                              <a:schemeClr val="tx1"/>
                            </a:solidFill>
                          </a:rPr>
                          <m:t> </m:t>
                        </m:r>
                        <m:r>
                          <m:rPr>
                            <m:nor/>
                          </m:rPr>
                          <a:rPr lang="en-US" sz="1800" i="1" dirty="0">
                            <a:solidFill>
                              <a:schemeClr val="tx1"/>
                            </a:solidFill>
                          </a:rPr>
                          <m:t>change</m:t>
                        </m:r>
                        <m:r>
                          <m:rPr>
                            <m:nor/>
                          </m:rPr>
                          <a:rPr lang="en-US" sz="1800" i="1" dirty="0">
                            <a:solidFill>
                              <a:schemeClr val="tx1"/>
                            </a:solidFill>
                          </a:rPr>
                          <m:t> </m:t>
                        </m:r>
                        <m:r>
                          <m:rPr>
                            <m:nor/>
                          </m:rPr>
                          <a:rPr lang="en-US" sz="1800" i="1" dirty="0">
                            <a:solidFill>
                              <a:schemeClr val="tx1"/>
                            </a:solidFill>
                          </a:rPr>
                          <m:t>in</m:t>
                        </m:r>
                        <m:r>
                          <m:rPr>
                            <m:nor/>
                          </m:rPr>
                          <a:rPr lang="en-US" sz="1800" i="1" dirty="0">
                            <a:solidFill>
                              <a:schemeClr val="tx1"/>
                            </a:solidFill>
                          </a:rPr>
                          <m:t> </m:t>
                        </m:r>
                        <m:r>
                          <m:rPr>
                            <m:nor/>
                          </m:rPr>
                          <a:rPr lang="en-US" sz="1800" i="1" dirty="0">
                            <a:solidFill>
                              <a:schemeClr val="tx1"/>
                            </a:solidFill>
                          </a:rPr>
                          <m:t>quantity</m:t>
                        </m:r>
                        <m:r>
                          <m:rPr>
                            <m:nor/>
                          </m:rPr>
                          <a:rPr lang="en-US" sz="1800" i="1" dirty="0">
                            <a:solidFill>
                              <a:schemeClr val="tx1"/>
                            </a:solidFill>
                          </a:rPr>
                          <m:t> </m:t>
                        </m:r>
                        <m:r>
                          <m:rPr>
                            <m:nor/>
                          </m:rPr>
                          <a:rPr lang="en-US" sz="1800" i="1" dirty="0">
                            <a:solidFill>
                              <a:schemeClr val="tx1"/>
                            </a:solidFill>
                          </a:rPr>
                          <m:t>demanded</m:t>
                        </m:r>
                      </m:num>
                      <m:den>
                        <m:r>
                          <m:rPr>
                            <m:nor/>
                          </m:rPr>
                          <a:rPr lang="en-US" sz="1800" i="1" dirty="0">
                            <a:solidFill>
                              <a:schemeClr val="tx1"/>
                            </a:solidFill>
                          </a:rPr>
                          <m:t>percentage</m:t>
                        </m:r>
                        <m:r>
                          <m:rPr>
                            <m:nor/>
                          </m:rPr>
                          <a:rPr lang="en-US" sz="1800" i="1" dirty="0">
                            <a:solidFill>
                              <a:schemeClr val="tx1"/>
                            </a:solidFill>
                          </a:rPr>
                          <m:t> </m:t>
                        </m:r>
                        <m:r>
                          <m:rPr>
                            <m:nor/>
                          </m:rPr>
                          <a:rPr lang="en-US" sz="1800" i="1" dirty="0">
                            <a:solidFill>
                              <a:schemeClr val="tx1"/>
                            </a:solidFill>
                          </a:rPr>
                          <m:t>change</m:t>
                        </m:r>
                        <m:r>
                          <m:rPr>
                            <m:nor/>
                          </m:rPr>
                          <a:rPr lang="en-US" sz="1800" i="1" dirty="0">
                            <a:solidFill>
                              <a:schemeClr val="tx1"/>
                            </a:solidFill>
                          </a:rPr>
                          <m:t> </m:t>
                        </m:r>
                        <m:r>
                          <m:rPr>
                            <m:nor/>
                          </m:rPr>
                          <a:rPr lang="en-US" sz="1800" i="1" dirty="0">
                            <a:solidFill>
                              <a:schemeClr val="tx1"/>
                            </a:solidFill>
                          </a:rPr>
                          <m:t>in</m:t>
                        </m:r>
                        <m:r>
                          <m:rPr>
                            <m:nor/>
                          </m:rPr>
                          <a:rPr lang="en-US" sz="1800" i="1" dirty="0">
                            <a:solidFill>
                              <a:schemeClr val="tx1"/>
                            </a:solidFill>
                          </a:rPr>
                          <m:t> </m:t>
                        </m:r>
                        <m:r>
                          <m:rPr>
                            <m:nor/>
                          </m:rPr>
                          <a:rPr lang="en-US" sz="1800" i="1" dirty="0">
                            <a:solidFill>
                              <a:schemeClr val="tx1"/>
                            </a:solidFill>
                          </a:rPr>
                          <m:t>price</m:t>
                        </m:r>
                      </m:den>
                    </m:f>
                  </m:oMath>
                </a14:m>
                <a:endParaRPr lang="en-US" sz="1800" i="1" dirty="0">
                  <a:solidFill>
                    <a:schemeClr val="tx1"/>
                  </a:solidFill>
                </a:endParaRPr>
              </a:p>
              <a:p>
                <a:pPr algn="just"/>
                <a:endParaRPr lang="en-US" sz="1800" i="1" dirty="0" smtClean="0">
                  <a:solidFill>
                    <a:schemeClr val="tx1"/>
                  </a:solidFill>
                </a:endParaRPr>
              </a:p>
              <a:p>
                <a:pPr algn="just"/>
                <a:r>
                  <a:rPr lang="en-US" sz="1800" dirty="0" smtClean="0">
                    <a:solidFill>
                      <a:schemeClr val="tx1"/>
                    </a:solidFill>
                  </a:rPr>
                  <a:t>	0r</a:t>
                </a:r>
                <a:r>
                  <a:rPr lang="en-US" sz="1800" dirty="0">
                    <a:solidFill>
                      <a:schemeClr val="tx1"/>
                    </a:solidFill>
                  </a:rPr>
                  <a:t>, </a:t>
                </a:r>
                <a14:m>
                  <m:oMath xmlns:m="http://schemas.openxmlformats.org/officeDocument/2006/math">
                    <m:r>
                      <a:rPr lang="en-US" sz="1800">
                        <a:solidFill>
                          <a:schemeClr val="tx1"/>
                        </a:solidFill>
                        <a:latin typeface="Cambria Math"/>
                      </a:rPr>
                      <m:t>𝑒𝑝</m:t>
                    </m:r>
                    <m:r>
                      <a:rPr lang="en-US" sz="1800">
                        <a:solidFill>
                          <a:schemeClr val="tx1"/>
                        </a:solidFill>
                        <a:latin typeface="Cambria Math"/>
                      </a:rPr>
                      <m:t>=</m:t>
                    </m:r>
                    <m:f>
                      <m:fPr>
                        <m:ctrlPr>
                          <a:rPr lang="en-US" sz="1800" i="1">
                            <a:solidFill>
                              <a:schemeClr val="tx1"/>
                            </a:solidFill>
                            <a:latin typeface="Cambria Math"/>
                          </a:rPr>
                        </m:ctrlPr>
                      </m:fPr>
                      <m:num>
                        <m:r>
                          <a:rPr lang="en-US" sz="1800">
                            <a:solidFill>
                              <a:schemeClr val="tx1"/>
                            </a:solidFill>
                            <a:latin typeface="Cambria Math"/>
                          </a:rPr>
                          <m:t>∆</m:t>
                        </m:r>
                        <m:r>
                          <a:rPr lang="en-US" sz="1800">
                            <a:solidFill>
                              <a:schemeClr val="tx1"/>
                            </a:solidFill>
                            <a:latin typeface="Cambria Math"/>
                          </a:rPr>
                          <m:t>𝑄</m:t>
                        </m:r>
                      </m:num>
                      <m:den>
                        <m:r>
                          <a:rPr lang="en-US" sz="1800">
                            <a:solidFill>
                              <a:schemeClr val="tx1"/>
                            </a:solidFill>
                            <a:latin typeface="Cambria Math"/>
                          </a:rPr>
                          <m:t>∆</m:t>
                        </m:r>
                        <m:r>
                          <a:rPr lang="en-US" sz="1800">
                            <a:solidFill>
                              <a:schemeClr val="tx1"/>
                            </a:solidFill>
                            <a:latin typeface="Cambria Math"/>
                          </a:rPr>
                          <m:t>𝑃</m:t>
                        </m:r>
                      </m:den>
                    </m:f>
                    <m:r>
                      <a:rPr lang="en-US" sz="1800" dirty="0">
                        <a:solidFill>
                          <a:schemeClr val="tx1"/>
                        </a:solidFill>
                        <a:latin typeface="Cambria Math"/>
                      </a:rPr>
                      <m:t>×</m:t>
                    </m:r>
                    <m:f>
                      <m:fPr>
                        <m:ctrlPr>
                          <a:rPr lang="en-US" sz="1800" i="1" dirty="0">
                            <a:solidFill>
                              <a:schemeClr val="tx1"/>
                            </a:solidFill>
                            <a:latin typeface="Cambria Math"/>
                          </a:rPr>
                        </m:ctrlPr>
                      </m:fPr>
                      <m:num>
                        <m:r>
                          <a:rPr lang="en-US" sz="1800" dirty="0">
                            <a:solidFill>
                              <a:schemeClr val="tx1"/>
                            </a:solidFill>
                            <a:latin typeface="Cambria Math"/>
                          </a:rPr>
                          <m:t>𝑃</m:t>
                        </m:r>
                      </m:num>
                      <m:den>
                        <m:r>
                          <a:rPr lang="en-US" sz="1800" dirty="0">
                            <a:solidFill>
                              <a:schemeClr val="tx1"/>
                            </a:solidFill>
                            <a:latin typeface="Cambria Math"/>
                          </a:rPr>
                          <m:t>𝑄</m:t>
                        </m:r>
                      </m:den>
                    </m:f>
                  </m:oMath>
                </a14:m>
                <a:endParaRPr lang="en-US" sz="1800" dirty="0">
                  <a:solidFill>
                    <a:schemeClr val="tx1"/>
                  </a:solidFill>
                </a:endParaRPr>
              </a:p>
              <a:p>
                <a:pPr algn="just"/>
                <a:r>
                  <a:rPr lang="en-US" sz="1800" i="1" dirty="0">
                    <a:solidFill>
                      <a:schemeClr val="tx1"/>
                    </a:solidFill>
                  </a:rPr>
                  <a:t>	</a:t>
                </a:r>
                <a:br>
                  <a:rPr lang="en-US" sz="1800" i="1" dirty="0">
                    <a:solidFill>
                      <a:schemeClr val="tx1"/>
                    </a:solidFill>
                  </a:rPr>
                </a:br>
                <a:r>
                  <a:rPr lang="en-US" sz="1800" dirty="0">
                    <a:solidFill>
                      <a:schemeClr val="tx1"/>
                    </a:solidFill>
                  </a:rPr>
                  <a:t>Where, </a:t>
                </a:r>
                <a:r>
                  <a:rPr lang="en-US" sz="1800" i="1" dirty="0">
                    <a:solidFill>
                      <a:schemeClr val="tx1"/>
                    </a:solidFill>
                  </a:rPr>
                  <a:t>Q</a:t>
                </a:r>
                <a:r>
                  <a:rPr lang="en-US" sz="1800" dirty="0">
                    <a:solidFill>
                      <a:schemeClr val="tx1"/>
                    </a:solidFill>
                  </a:rPr>
                  <a:t> = </a:t>
                </a:r>
                <a:r>
                  <a:rPr lang="en-US" sz="1800" i="1" dirty="0">
                    <a:solidFill>
                      <a:schemeClr val="tx1"/>
                    </a:solidFill>
                  </a:rPr>
                  <a:t>Q</a:t>
                </a:r>
                <a:r>
                  <a:rPr lang="en-US" sz="1800" baseline="-25000" dirty="0">
                    <a:solidFill>
                      <a:schemeClr val="tx1"/>
                    </a:solidFill>
                  </a:rPr>
                  <a:t>1 </a:t>
                </a:r>
                <a:r>
                  <a:rPr lang="en-US" sz="1800" dirty="0">
                    <a:solidFill>
                      <a:schemeClr val="tx1"/>
                    </a:solidFill>
                  </a:rPr>
                  <a:t>= Initial quantity demanded,</a:t>
                </a:r>
              </a:p>
              <a:p>
                <a:pPr algn="just"/>
                <a:r>
                  <a:rPr lang="en-US" sz="1800" i="1" dirty="0">
                    <a:solidFill>
                      <a:schemeClr val="tx1"/>
                    </a:solidFill>
                  </a:rPr>
                  <a:t>	P</a:t>
                </a:r>
                <a:r>
                  <a:rPr lang="en-US" sz="1800" dirty="0">
                    <a:solidFill>
                      <a:schemeClr val="tx1"/>
                    </a:solidFill>
                  </a:rPr>
                  <a:t> = </a:t>
                </a:r>
                <a:r>
                  <a:rPr lang="en-US" sz="1800" i="1" dirty="0">
                    <a:solidFill>
                      <a:schemeClr val="tx1"/>
                    </a:solidFill>
                  </a:rPr>
                  <a:t>P</a:t>
                </a:r>
                <a:r>
                  <a:rPr lang="en-US" sz="1800" baseline="-25000" dirty="0">
                    <a:solidFill>
                      <a:schemeClr val="tx1"/>
                    </a:solidFill>
                  </a:rPr>
                  <a:t>1</a:t>
                </a:r>
                <a:r>
                  <a:rPr lang="en-US" sz="1800" dirty="0">
                    <a:solidFill>
                      <a:schemeClr val="tx1"/>
                    </a:solidFill>
                  </a:rPr>
                  <a:t>= Initial price,</a:t>
                </a:r>
              </a:p>
              <a:p>
                <a:pPr algn="just"/>
                <a:r>
                  <a:rPr lang="en-US" sz="1800" i="1" dirty="0">
                    <a:solidFill>
                      <a:schemeClr val="tx1"/>
                    </a:solidFill>
                  </a:rPr>
                  <a:t>	∆ </a:t>
                </a:r>
                <a:r>
                  <a:rPr lang="en-US" sz="1800" dirty="0">
                    <a:solidFill>
                      <a:schemeClr val="tx1"/>
                    </a:solidFill>
                  </a:rPr>
                  <a:t>= Small change,</a:t>
                </a:r>
              </a:p>
              <a:p>
                <a:pPr algn="just"/>
                <a:r>
                  <a:rPr lang="en-US" sz="1800" i="1" dirty="0">
                    <a:solidFill>
                      <a:schemeClr val="tx1"/>
                    </a:solidFill>
                  </a:rPr>
                  <a:t>	∆Q=</a:t>
                </a:r>
                <a:r>
                  <a:rPr lang="en-US" sz="1800" dirty="0">
                    <a:solidFill>
                      <a:schemeClr val="tx1"/>
                    </a:solidFill>
                  </a:rPr>
                  <a:t> Change in quantity </a:t>
                </a:r>
                <a:r>
                  <a:rPr lang="en-US" sz="1800" i="1" dirty="0">
                    <a:solidFill>
                      <a:schemeClr val="tx1"/>
                    </a:solidFill>
                  </a:rPr>
                  <a:t>(Q</a:t>
                </a:r>
                <a:r>
                  <a:rPr lang="en-US" sz="1800" i="1" baseline="-25000" dirty="0">
                    <a:solidFill>
                      <a:schemeClr val="tx1"/>
                    </a:solidFill>
                  </a:rPr>
                  <a:t>2</a:t>
                </a:r>
                <a:r>
                  <a:rPr lang="en-US" sz="1800" i="1" dirty="0">
                    <a:solidFill>
                      <a:schemeClr val="tx1"/>
                    </a:solidFill>
                  </a:rPr>
                  <a:t> – Q</a:t>
                </a:r>
                <a:r>
                  <a:rPr lang="en-US" sz="1800" i="1" baseline="-25000" dirty="0">
                    <a:solidFill>
                      <a:schemeClr val="tx1"/>
                    </a:solidFill>
                  </a:rPr>
                  <a:t>1</a:t>
                </a:r>
                <a:r>
                  <a:rPr lang="en-US" sz="1800" i="1" dirty="0">
                    <a:solidFill>
                      <a:schemeClr val="tx1"/>
                    </a:solidFill>
                  </a:rPr>
                  <a:t>) </a:t>
                </a:r>
                <a:r>
                  <a:rPr lang="en-US" sz="1800" dirty="0">
                    <a:solidFill>
                      <a:schemeClr val="tx1"/>
                    </a:solidFill>
                  </a:rPr>
                  <a:t>and</a:t>
                </a:r>
              </a:p>
              <a:p>
                <a:pPr algn="just"/>
                <a:r>
                  <a:rPr lang="en-US" sz="1800" dirty="0">
                    <a:solidFill>
                      <a:schemeClr val="tx1"/>
                    </a:solidFill>
                  </a:rPr>
                  <a:t>	∆P = Change in price (P</a:t>
                </a:r>
                <a:r>
                  <a:rPr lang="en-US" sz="1800" baseline="-25000" dirty="0">
                    <a:solidFill>
                      <a:schemeClr val="tx1"/>
                    </a:solidFill>
                  </a:rPr>
                  <a:t>2</a:t>
                </a:r>
                <a:r>
                  <a:rPr lang="en-US" sz="1800" dirty="0">
                    <a:solidFill>
                      <a:schemeClr val="tx1"/>
                    </a:solidFill>
                  </a:rPr>
                  <a:t> – P</a:t>
                </a:r>
                <a:r>
                  <a:rPr lang="en-US" sz="1800" baseline="-25000" dirty="0">
                    <a:solidFill>
                      <a:schemeClr val="tx1"/>
                    </a:solidFill>
                  </a:rPr>
                  <a:t>1</a:t>
                </a:r>
                <a:r>
                  <a:rPr lang="en-US" sz="1800" dirty="0">
                    <a:solidFill>
                      <a:schemeClr val="tx1"/>
                    </a:solidFill>
                  </a:rPr>
                  <a:t>).</a:t>
                </a:r>
              </a:p>
              <a:p>
                <a:pPr algn="just"/>
                <a:r>
                  <a:rPr lang="en-US" sz="1800" dirty="0">
                    <a:solidFill>
                      <a:schemeClr val="tx1"/>
                    </a:solidFill>
                  </a:rPr>
                  <a:t>Demand is said to be elastic if </a:t>
                </a:r>
                <a:r>
                  <a:rPr lang="en-US" sz="1800" i="1" dirty="0" err="1">
                    <a:solidFill>
                      <a:schemeClr val="tx1"/>
                    </a:solidFill>
                  </a:rPr>
                  <a:t>Ep</a:t>
                </a:r>
                <a:r>
                  <a:rPr lang="en-US" sz="1800" dirty="0">
                    <a:solidFill>
                      <a:schemeClr val="tx1"/>
                    </a:solidFill>
                  </a:rPr>
                  <a:t> &gt;1, inelastic if </a:t>
                </a:r>
                <a:r>
                  <a:rPr lang="en-US" sz="1800" i="1" dirty="0" err="1">
                    <a:solidFill>
                      <a:schemeClr val="tx1"/>
                    </a:solidFill>
                  </a:rPr>
                  <a:t>Ep</a:t>
                </a:r>
                <a:r>
                  <a:rPr lang="en-US" sz="1800" i="1" dirty="0">
                    <a:solidFill>
                      <a:schemeClr val="tx1"/>
                    </a:solidFill>
                  </a:rPr>
                  <a:t> </a:t>
                </a:r>
                <a:r>
                  <a:rPr lang="en-US" sz="1800" dirty="0">
                    <a:solidFill>
                      <a:schemeClr val="tx1"/>
                    </a:solidFill>
                  </a:rPr>
                  <a:t>&lt; 1 and unitary elastic if </a:t>
                </a:r>
                <a:r>
                  <a:rPr lang="en-US" sz="1800" i="1" dirty="0" err="1">
                    <a:solidFill>
                      <a:schemeClr val="tx1"/>
                    </a:solidFill>
                  </a:rPr>
                  <a:t>Ep</a:t>
                </a:r>
                <a:r>
                  <a:rPr lang="en-US" sz="1800" dirty="0">
                    <a:solidFill>
                      <a:schemeClr val="tx1"/>
                    </a:solidFill>
                  </a:rPr>
                  <a:t> = 1.</a:t>
                </a:r>
                <a:r>
                  <a:rPr lang="en-US" sz="1800" baseline="-25000" dirty="0">
                    <a:solidFill>
                      <a:schemeClr val="tx1"/>
                    </a:solidFill>
                  </a:rPr>
                  <a:t>                                    </a:t>
                </a:r>
                <a:endParaRPr lang="en-US" sz="1800" dirty="0">
                  <a:solidFill>
                    <a:schemeClr val="tx1"/>
                  </a:solidFill>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04800" y="1447800"/>
                <a:ext cx="8153400" cy="4876800"/>
              </a:xfrm>
              <a:blipFill rotWithShape="1">
                <a:blip r:embed="rId2"/>
                <a:stretch>
                  <a:fillRect l="-598" t="-625" r="-18012"/>
                </a:stretch>
              </a:blipFill>
            </p:spPr>
            <p:txBody>
              <a:bodyPr/>
              <a:lstStyle/>
              <a:p>
                <a:r>
                  <a:rPr lang="en-US">
                    <a:noFill/>
                  </a:rPr>
                  <a:t> </a:t>
                </a:r>
              </a:p>
            </p:txBody>
          </p:sp>
        </mc:Fallback>
      </mc:AlternateContent>
    </p:spTree>
    <p:extLst>
      <p:ext uri="{BB962C8B-B14F-4D97-AF65-F5344CB8AC3E}">
        <p14:creationId xmlns:p14="http://schemas.microsoft.com/office/powerpoint/2010/main" val="42572251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52022"/>
            <a:ext cx="8305800" cy="1019578"/>
          </a:xfrm>
        </p:spPr>
        <p:txBody>
          <a:bodyPr>
            <a:noAutofit/>
          </a:bodyPr>
          <a:lstStyle/>
          <a:p>
            <a:r>
              <a:rPr lang="en-US" sz="2800" b="1" dirty="0" smtClean="0"/>
              <a:t>Price Elasticity of Demand</a:t>
            </a:r>
            <a:endParaRPr lang="en-US" sz="2800" b="1" dirty="0"/>
          </a:p>
        </p:txBody>
      </p:sp>
      <p:sp>
        <p:nvSpPr>
          <p:cNvPr id="3" name="Subtitle 2"/>
          <p:cNvSpPr>
            <a:spLocks noGrp="1"/>
          </p:cNvSpPr>
          <p:nvPr>
            <p:ph type="subTitle" idx="1"/>
          </p:nvPr>
        </p:nvSpPr>
        <p:spPr>
          <a:xfrm>
            <a:off x="381000" y="1676400"/>
            <a:ext cx="8153400" cy="4876800"/>
          </a:xfrm>
        </p:spPr>
        <p:txBody>
          <a:bodyPr>
            <a:noAutofit/>
          </a:bodyPr>
          <a:lstStyle/>
          <a:p>
            <a:pPr algn="just"/>
            <a:r>
              <a:rPr lang="en-US" sz="1800" b="1" dirty="0" smtClean="0">
                <a:solidFill>
                  <a:schemeClr val="tx1"/>
                </a:solidFill>
              </a:rPr>
              <a:t>Numerical </a:t>
            </a:r>
            <a:r>
              <a:rPr lang="en-US" sz="1800" b="1" dirty="0">
                <a:solidFill>
                  <a:schemeClr val="tx1"/>
                </a:solidFill>
              </a:rPr>
              <a:t>example:</a:t>
            </a:r>
            <a:endParaRPr lang="en-US" sz="1800" dirty="0">
              <a:solidFill>
                <a:schemeClr val="tx1"/>
              </a:solidFill>
            </a:endParaRPr>
          </a:p>
          <a:p>
            <a:pPr algn="just"/>
            <a:r>
              <a:rPr lang="en-US" sz="1800" dirty="0" smtClean="0">
                <a:solidFill>
                  <a:schemeClr val="tx1"/>
                </a:solidFill>
              </a:rPr>
              <a:t>If </a:t>
            </a:r>
            <a:r>
              <a:rPr lang="en-US" sz="1800" dirty="0">
                <a:solidFill>
                  <a:schemeClr val="tx1"/>
                </a:solidFill>
              </a:rPr>
              <a:t>the quantity demand of a commodity increases from 1000 units to 1500 units when its per unit price decreases from </a:t>
            </a:r>
            <a:r>
              <a:rPr lang="en-US" sz="1800" dirty="0" err="1">
                <a:solidFill>
                  <a:schemeClr val="tx1"/>
                </a:solidFill>
              </a:rPr>
              <a:t>Rs</a:t>
            </a:r>
            <a:r>
              <a:rPr lang="en-US" sz="1800" dirty="0">
                <a:solidFill>
                  <a:schemeClr val="tx1"/>
                </a:solidFill>
              </a:rPr>
              <a:t>. 150 to Rs.100. Find price elasticity of demand.</a:t>
            </a:r>
          </a:p>
          <a:p>
            <a:pPr algn="just"/>
            <a:r>
              <a:rPr lang="en-US" sz="1800" b="1" dirty="0">
                <a:solidFill>
                  <a:schemeClr val="tx1"/>
                </a:solidFill>
              </a:rPr>
              <a:t>Solution:	</a:t>
            </a:r>
            <a:endParaRPr lang="en-US" sz="1800" dirty="0">
              <a:solidFill>
                <a:schemeClr val="tx1"/>
              </a:solidFill>
            </a:endParaRPr>
          </a:p>
          <a:p>
            <a:pPr algn="just"/>
            <a:r>
              <a:rPr lang="en-US" sz="1800" dirty="0">
                <a:solidFill>
                  <a:schemeClr val="tx1"/>
                </a:solidFill>
              </a:rPr>
              <a:t>	We know,</a:t>
            </a:r>
          </a:p>
          <a:p>
            <a:pPr algn="just"/>
            <a:r>
              <a:rPr lang="en-US" sz="1800" dirty="0">
                <a:solidFill>
                  <a:schemeClr val="tx1"/>
                </a:solidFill>
              </a:rPr>
              <a:t>	 Price elasticity of demand ( </a:t>
            </a:r>
            <a:r>
              <a:rPr lang="en-US" sz="1800" i="1" dirty="0" err="1">
                <a:solidFill>
                  <a:schemeClr val="tx1"/>
                </a:solidFill>
              </a:rPr>
              <a:t>Ep</a:t>
            </a:r>
            <a:r>
              <a:rPr lang="en-US" sz="1800" i="1" dirty="0">
                <a:solidFill>
                  <a:schemeClr val="tx1"/>
                </a:solidFill>
              </a:rPr>
              <a:t>)</a:t>
            </a:r>
            <a:r>
              <a:rPr lang="en-US" sz="1800" dirty="0">
                <a:solidFill>
                  <a:schemeClr val="tx1"/>
                </a:solidFill>
              </a:rPr>
              <a:t> = </a:t>
            </a:r>
          </a:p>
          <a:p>
            <a:pPr algn="just"/>
            <a:r>
              <a:rPr lang="en-US" sz="1800" dirty="0">
                <a:solidFill>
                  <a:schemeClr val="tx1"/>
                </a:solidFill>
              </a:rPr>
              <a:t>	Here, Q</a:t>
            </a:r>
            <a:r>
              <a:rPr lang="en-US" sz="1800" baseline="-25000" dirty="0">
                <a:solidFill>
                  <a:schemeClr val="tx1"/>
                </a:solidFill>
              </a:rPr>
              <a:t>1</a:t>
            </a:r>
            <a:r>
              <a:rPr lang="en-US" sz="1800" dirty="0">
                <a:solidFill>
                  <a:schemeClr val="tx1"/>
                </a:solidFill>
              </a:rPr>
              <a:t> = 1000 units	Q</a:t>
            </a:r>
            <a:r>
              <a:rPr lang="en-US" sz="1800" baseline="-25000" dirty="0">
                <a:solidFill>
                  <a:schemeClr val="tx1"/>
                </a:solidFill>
              </a:rPr>
              <a:t>2</a:t>
            </a:r>
            <a:r>
              <a:rPr lang="en-US" sz="1800" dirty="0">
                <a:solidFill>
                  <a:schemeClr val="tx1"/>
                </a:solidFill>
              </a:rPr>
              <a:t>= 1500 units</a:t>
            </a:r>
          </a:p>
          <a:p>
            <a:pPr algn="just"/>
            <a:r>
              <a:rPr lang="en-US" sz="1800" dirty="0">
                <a:solidFill>
                  <a:schemeClr val="tx1"/>
                </a:solidFill>
              </a:rPr>
              <a:t>	P</a:t>
            </a:r>
            <a:r>
              <a:rPr lang="en-US" sz="1800" baseline="-25000" dirty="0">
                <a:solidFill>
                  <a:schemeClr val="tx1"/>
                </a:solidFill>
              </a:rPr>
              <a:t>1</a:t>
            </a:r>
            <a:r>
              <a:rPr lang="en-US" sz="1800" dirty="0">
                <a:solidFill>
                  <a:schemeClr val="tx1"/>
                </a:solidFill>
              </a:rPr>
              <a:t>= </a:t>
            </a:r>
            <a:r>
              <a:rPr lang="en-US" sz="1800" dirty="0" err="1">
                <a:solidFill>
                  <a:schemeClr val="tx1"/>
                </a:solidFill>
              </a:rPr>
              <a:t>Rs</a:t>
            </a:r>
            <a:r>
              <a:rPr lang="en-US" sz="1800" dirty="0">
                <a:solidFill>
                  <a:schemeClr val="tx1"/>
                </a:solidFill>
              </a:rPr>
              <a:t>. 150		P</a:t>
            </a:r>
            <a:r>
              <a:rPr lang="en-US" sz="1800" baseline="-25000" dirty="0">
                <a:solidFill>
                  <a:schemeClr val="tx1"/>
                </a:solidFill>
              </a:rPr>
              <a:t>2</a:t>
            </a:r>
            <a:r>
              <a:rPr lang="en-US" sz="1800" dirty="0">
                <a:solidFill>
                  <a:schemeClr val="tx1"/>
                </a:solidFill>
              </a:rPr>
              <a:t> = </a:t>
            </a:r>
            <a:r>
              <a:rPr lang="en-US" sz="1800" dirty="0" err="1">
                <a:solidFill>
                  <a:schemeClr val="tx1"/>
                </a:solidFill>
              </a:rPr>
              <a:t>Rs</a:t>
            </a:r>
            <a:r>
              <a:rPr lang="en-US" sz="1800" dirty="0">
                <a:solidFill>
                  <a:schemeClr val="tx1"/>
                </a:solidFill>
              </a:rPr>
              <a:t>. 100 </a:t>
            </a:r>
          </a:p>
          <a:p>
            <a:pPr algn="just"/>
            <a:r>
              <a:rPr lang="en-US" sz="1800" dirty="0">
                <a:solidFill>
                  <a:schemeClr val="tx1"/>
                </a:solidFill>
              </a:rPr>
              <a:t>	Since,  ∆Q = 1500 – 1000 = 500</a:t>
            </a:r>
          </a:p>
          <a:p>
            <a:pPr algn="just"/>
            <a:r>
              <a:rPr lang="en-US" sz="1800" dirty="0">
                <a:solidFill>
                  <a:schemeClr val="tx1"/>
                </a:solidFill>
              </a:rPr>
              <a:t>	∆P = 100-150 = -50</a:t>
            </a:r>
          </a:p>
          <a:p>
            <a:pPr algn="just"/>
            <a:r>
              <a:rPr lang="en-US" sz="1800" dirty="0">
                <a:solidFill>
                  <a:schemeClr val="tx1"/>
                </a:solidFill>
              </a:rPr>
              <a:t>	Then, </a:t>
            </a:r>
            <a:r>
              <a:rPr lang="en-US" sz="1800" i="1" dirty="0" err="1">
                <a:solidFill>
                  <a:schemeClr val="tx1"/>
                </a:solidFill>
              </a:rPr>
              <a:t>Ep</a:t>
            </a:r>
            <a:r>
              <a:rPr lang="en-US" sz="1800" dirty="0">
                <a:solidFill>
                  <a:schemeClr val="tx1"/>
                </a:solidFill>
              </a:rPr>
              <a:t> = = -1.5 </a:t>
            </a:r>
            <a:r>
              <a:rPr lang="en-US" sz="1800" dirty="0" smtClean="0">
                <a:solidFill>
                  <a:schemeClr val="tx1"/>
                </a:solidFill>
              </a:rPr>
              <a:t>% or </a:t>
            </a:r>
            <a:r>
              <a:rPr lang="en-US" sz="1800" dirty="0" err="1" smtClean="0">
                <a:solidFill>
                  <a:schemeClr val="tx1"/>
                </a:solidFill>
              </a:rPr>
              <a:t>ep</a:t>
            </a:r>
            <a:r>
              <a:rPr lang="en-US" sz="1800" dirty="0" smtClean="0">
                <a:solidFill>
                  <a:schemeClr val="tx1"/>
                </a:solidFill>
              </a:rPr>
              <a:t>&gt;1 or elastic/relatively elastic.</a:t>
            </a:r>
            <a:endParaRPr lang="en-US" sz="1800" dirty="0">
              <a:solidFill>
                <a:schemeClr val="tx1"/>
              </a:solidFill>
            </a:endParaRPr>
          </a:p>
          <a:p>
            <a:pPr algn="just"/>
            <a:r>
              <a:rPr lang="en-US" sz="1800" dirty="0" smtClean="0">
                <a:solidFill>
                  <a:schemeClr val="tx1"/>
                </a:solidFill>
              </a:rPr>
              <a:t>The </a:t>
            </a:r>
            <a:r>
              <a:rPr lang="en-US" sz="1800" dirty="0">
                <a:solidFill>
                  <a:schemeClr val="tx1"/>
                </a:solidFill>
              </a:rPr>
              <a:t>coefficient of price elasticity of demand (-1.5%) shows that any 1% decrease in price leads to 1.5% increase in quantity demanded for a commodity.</a:t>
            </a:r>
          </a:p>
        </p:txBody>
      </p:sp>
      <mc:AlternateContent xmlns:mc="http://schemas.openxmlformats.org/markup-compatibility/2006" xmlns:a14="http://schemas.microsoft.com/office/drawing/2010/main">
        <mc:Choice Requires="a14">
          <p:sp>
            <p:nvSpPr>
              <p:cNvPr id="4" name="TextBox 3"/>
              <p:cNvSpPr txBox="1"/>
              <p:nvPr/>
            </p:nvSpPr>
            <p:spPr>
              <a:xfrm>
                <a:off x="2886075" y="2819400"/>
                <a:ext cx="1752600" cy="664284"/>
              </a:xfrm>
              <a:prstGeom prst="rect">
                <a:avLst/>
              </a:prstGeom>
              <a:noFill/>
            </p:spPr>
            <p:txBody>
              <a:bodyPr wrap="square" rtlCol="0">
                <a:spAutoFit/>
              </a:bodyPr>
              <a:lstStyle/>
              <a:p>
                <a14:m>
                  <m:oMath xmlns:m="http://schemas.openxmlformats.org/officeDocument/2006/math">
                    <m:r>
                      <a:rPr lang="en-US" sz="2400" b="1" i="1" smtClean="0">
                        <a:latin typeface="Cambria Math"/>
                        <a:ea typeface="Cambria Math"/>
                      </a:rPr>
                      <m:t>𝒆𝒑</m:t>
                    </m:r>
                    <m:r>
                      <a:rPr lang="en-US" sz="2400" b="1" i="1" smtClean="0">
                        <a:latin typeface="Cambria Math"/>
                      </a:rPr>
                      <m:t>=</m:t>
                    </m:r>
                    <m:f>
                      <m:fPr>
                        <m:ctrlPr>
                          <a:rPr lang="en-US" sz="2400" b="1" i="1" smtClean="0">
                            <a:latin typeface="Cambria Math"/>
                          </a:rPr>
                        </m:ctrlPr>
                      </m:fPr>
                      <m:num>
                        <m:r>
                          <a:rPr lang="el-GR" sz="2400" b="1" i="0" smtClean="0">
                            <a:latin typeface="Cambria Math"/>
                          </a:rPr>
                          <m:t>𝚫</m:t>
                        </m:r>
                        <m:r>
                          <a:rPr lang="en-US" sz="2400" b="1" i="1" smtClean="0">
                            <a:latin typeface="Cambria Math"/>
                          </a:rPr>
                          <m:t>𝑸</m:t>
                        </m:r>
                        <m:r>
                          <a:rPr lang="en-US" sz="2400" b="1" i="1" smtClean="0">
                            <a:latin typeface="Cambria Math"/>
                          </a:rPr>
                          <m:t> </m:t>
                        </m:r>
                      </m:num>
                      <m:den>
                        <m:r>
                          <a:rPr lang="el-GR" sz="2400" b="1" i="0" smtClean="0">
                            <a:latin typeface="Cambria Math"/>
                          </a:rPr>
                          <m:t>𝚫</m:t>
                        </m:r>
                        <m:r>
                          <a:rPr lang="en-US" sz="2400" b="1" i="1" smtClean="0">
                            <a:latin typeface="Cambria Math"/>
                          </a:rPr>
                          <m:t>𝑷</m:t>
                        </m:r>
                      </m:den>
                    </m:f>
                  </m:oMath>
                </a14:m>
                <a:r>
                  <a:rPr lang="en-US" sz="2400" b="1" dirty="0" smtClean="0"/>
                  <a:t>×</a:t>
                </a:r>
                <a14:m>
                  <m:oMath xmlns:m="http://schemas.openxmlformats.org/officeDocument/2006/math">
                    <m:f>
                      <m:fPr>
                        <m:ctrlPr>
                          <a:rPr lang="en-US" sz="2400" b="1" i="1">
                            <a:latin typeface="Cambria Math"/>
                          </a:rPr>
                        </m:ctrlPr>
                      </m:fPr>
                      <m:num>
                        <m:r>
                          <a:rPr lang="en-US" sz="2400" b="1" i="1" smtClean="0">
                            <a:latin typeface="Cambria Math"/>
                          </a:rPr>
                          <m:t>𝑷</m:t>
                        </m:r>
                      </m:num>
                      <m:den>
                        <m:r>
                          <a:rPr lang="en-US" sz="2400" b="1" i="1" smtClean="0">
                            <a:latin typeface="Cambria Math"/>
                          </a:rPr>
                          <m:t>𝑸</m:t>
                        </m:r>
                      </m:den>
                    </m:f>
                  </m:oMath>
                </a14:m>
                <a:endParaRPr lang="en-US" sz="2400" b="1" dirty="0"/>
              </a:p>
            </p:txBody>
          </p:sp>
        </mc:Choice>
        <mc:Fallback xmlns="">
          <p:sp>
            <p:nvSpPr>
              <p:cNvPr id="4" name="TextBox 3"/>
              <p:cNvSpPr txBox="1">
                <a:spLocks noRot="1" noChangeAspect="1" noMove="1" noResize="1" noEditPoints="1" noAdjustHandles="1" noChangeArrowheads="1" noChangeShapeType="1" noTextEdit="1"/>
              </p:cNvSpPr>
              <p:nvPr/>
            </p:nvSpPr>
            <p:spPr>
              <a:xfrm>
                <a:off x="2886075" y="2819400"/>
                <a:ext cx="1752600" cy="664284"/>
              </a:xfrm>
              <a:prstGeom prst="rect">
                <a:avLst/>
              </a:prstGeom>
              <a:blipFill rotWithShape="1">
                <a:blip r:embed="rId2"/>
                <a:stretch>
                  <a:fillRect r="-2431" b="-2778"/>
                </a:stretch>
              </a:blipFill>
            </p:spPr>
            <p:txBody>
              <a:bodyPr/>
              <a:lstStyle/>
              <a:p>
                <a:r>
                  <a:rPr lang="en-US">
                    <a:noFill/>
                  </a:rPr>
                  <a:t> </a:t>
                </a:r>
              </a:p>
            </p:txBody>
          </p:sp>
        </mc:Fallback>
      </mc:AlternateContent>
    </p:spTree>
    <p:extLst>
      <p:ext uri="{BB962C8B-B14F-4D97-AF65-F5344CB8AC3E}">
        <p14:creationId xmlns:p14="http://schemas.microsoft.com/office/powerpoint/2010/main" val="23478918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1143000"/>
          </a:xfrm>
        </p:spPr>
        <p:txBody>
          <a:bodyPr>
            <a:normAutofit/>
          </a:bodyPr>
          <a:lstStyle/>
          <a:p>
            <a:r>
              <a:rPr lang="en-US" sz="2400" dirty="0" smtClean="0"/>
              <a:t>Summary of Degrees </a:t>
            </a:r>
            <a:r>
              <a:rPr lang="en-US" sz="2400" dirty="0"/>
              <a:t>or </a:t>
            </a:r>
            <a:r>
              <a:rPr lang="en-US" sz="2400" dirty="0" smtClean="0"/>
              <a:t>Types of Price Elasticity of Demand</a:t>
            </a:r>
            <a:endParaRPr 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7924800" cy="5181600"/>
              </a:xfrm>
            </p:spPr>
            <p:txBody>
              <a:bodyPr/>
              <a:lstStyle/>
              <a:p>
                <a:pPr marL="0" indent="0">
                  <a:buNone/>
                </a:pPr>
                <a14:m>
                  <m:oMathPara xmlns:m="http://schemas.openxmlformats.org/officeDocument/2006/math">
                    <m:oMathParaPr>
                      <m:jc m:val="centerGroup"/>
                    </m:oMathParaPr>
                    <m:oMath xmlns:m="http://schemas.openxmlformats.org/officeDocument/2006/math">
                      <m:r>
                        <a:rPr lang="en-US" sz="1800" b="1" i="1">
                          <a:latin typeface="Cambria Math"/>
                        </a:rPr>
                        <m:t>𝒆𝒑</m:t>
                      </m:r>
                      <m:r>
                        <a:rPr lang="en-US" sz="1800" b="1" i="1" smtClean="0">
                          <a:latin typeface="Cambria Math"/>
                        </a:rPr>
                        <m:t>=</m:t>
                      </m:r>
                      <m:f>
                        <m:fPr>
                          <m:ctrlPr>
                            <a:rPr lang="en-US" sz="1800" b="1" i="1">
                              <a:latin typeface="Cambria Math"/>
                            </a:rPr>
                          </m:ctrlPr>
                        </m:fPr>
                        <m:num>
                          <m:r>
                            <m:rPr>
                              <m:nor/>
                            </m:rPr>
                            <a:rPr lang="en-US" sz="1800" b="1" i="1" dirty="0" smtClean="0"/>
                            <m:t>%</m:t>
                          </m:r>
                          <m:r>
                            <m:rPr>
                              <m:nor/>
                            </m:rPr>
                            <a:rPr lang="en-US" sz="1800" b="1" i="1" dirty="0"/>
                            <m:t> </m:t>
                          </m:r>
                          <m:r>
                            <m:rPr>
                              <m:nor/>
                            </m:rPr>
                            <a:rPr lang="en-US" sz="1800" b="1" i="1" dirty="0"/>
                            <m:t>change</m:t>
                          </m:r>
                          <m:r>
                            <m:rPr>
                              <m:nor/>
                            </m:rPr>
                            <a:rPr lang="en-US" sz="1800" b="1" i="1" dirty="0"/>
                            <m:t> </m:t>
                          </m:r>
                          <m:r>
                            <m:rPr>
                              <m:nor/>
                            </m:rPr>
                            <a:rPr lang="en-US" sz="1800" b="1" i="1" dirty="0"/>
                            <m:t>in</m:t>
                          </m:r>
                          <m:r>
                            <m:rPr>
                              <m:nor/>
                            </m:rPr>
                            <a:rPr lang="en-US" sz="1800" b="1" i="1" dirty="0"/>
                            <m:t> </m:t>
                          </m:r>
                          <m:r>
                            <m:rPr>
                              <m:nor/>
                            </m:rPr>
                            <a:rPr lang="en-US" sz="1800" b="1" i="1" dirty="0"/>
                            <m:t>demand</m:t>
                          </m:r>
                        </m:num>
                        <m:den>
                          <m:r>
                            <m:rPr>
                              <m:nor/>
                            </m:rPr>
                            <a:rPr lang="en-US" sz="1800" b="1" i="1" dirty="0" smtClean="0"/>
                            <m:t>%</m:t>
                          </m:r>
                          <m:r>
                            <m:rPr>
                              <m:nor/>
                            </m:rPr>
                            <a:rPr lang="en-US" sz="1800" b="1" i="1" dirty="0"/>
                            <m:t> </m:t>
                          </m:r>
                          <m:r>
                            <m:rPr>
                              <m:nor/>
                            </m:rPr>
                            <a:rPr lang="en-US" sz="1800" b="1" i="1" dirty="0"/>
                            <m:t>change</m:t>
                          </m:r>
                          <m:r>
                            <m:rPr>
                              <m:nor/>
                            </m:rPr>
                            <a:rPr lang="en-US" sz="1800" b="1" i="1" dirty="0"/>
                            <m:t> </m:t>
                          </m:r>
                          <m:r>
                            <m:rPr>
                              <m:nor/>
                            </m:rPr>
                            <a:rPr lang="en-US" sz="1800" b="1" i="1" dirty="0"/>
                            <m:t>in</m:t>
                          </m:r>
                          <m:r>
                            <m:rPr>
                              <m:nor/>
                            </m:rPr>
                            <a:rPr lang="en-US" sz="1800" b="1" i="1" dirty="0"/>
                            <m:t> </m:t>
                          </m:r>
                          <m:r>
                            <m:rPr>
                              <m:nor/>
                            </m:rPr>
                            <a:rPr lang="en-US" sz="1800" b="1" i="1" dirty="0"/>
                            <m:t>price</m:t>
                          </m:r>
                        </m:den>
                      </m:f>
                    </m:oMath>
                  </m:oMathPara>
                </a14:m>
                <a:endParaRPr lang="en-US" sz="3600" b="1"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7924800" cy="5181600"/>
              </a:xfrm>
              <a:blipFill rotWithShape="1">
                <a:blip r:embed="rId3"/>
                <a:stretch>
                  <a:fillRect l="-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884087737"/>
                  </p:ext>
                </p:extLst>
              </p:nvPr>
            </p:nvGraphicFramePr>
            <p:xfrm>
              <a:off x="485775" y="2133600"/>
              <a:ext cx="7791450" cy="3886200"/>
            </p:xfrm>
            <a:graphic>
              <a:graphicData uri="http://schemas.openxmlformats.org/drawingml/2006/table">
                <a:tbl>
                  <a:tblPr firstRow="1" bandRow="1">
                    <a:tableStyleId>{5940675A-B579-460E-94D1-54222C63F5DA}</a:tableStyleId>
                  </a:tblPr>
                  <a:tblGrid>
                    <a:gridCol w="1542861"/>
                    <a:gridCol w="1620005"/>
                    <a:gridCol w="1620005"/>
                    <a:gridCol w="1542861"/>
                    <a:gridCol w="1465718"/>
                  </a:tblGrid>
                  <a:tr h="407456">
                    <a:tc>
                      <a:txBody>
                        <a:bodyPr/>
                        <a:lstStyle/>
                        <a:p>
                          <a:r>
                            <a:rPr lang="en-US" sz="2400" b="1" dirty="0" err="1" smtClean="0"/>
                            <a:t>ep</a:t>
                          </a:r>
                          <a:r>
                            <a:rPr lang="en-US" sz="2400" b="1" dirty="0" smtClean="0"/>
                            <a:t>=0</a:t>
                          </a:r>
                          <a:endParaRPr lang="en-US" sz="2400" b="1" dirty="0"/>
                        </a:p>
                      </a:txBody>
                      <a:tcPr/>
                    </a:tc>
                    <a:tc>
                      <a:txBody>
                        <a:bodyPr/>
                        <a:lstStyle/>
                        <a:p>
                          <a:r>
                            <a:rPr lang="en-US" sz="2400" b="1" dirty="0" err="1" smtClean="0"/>
                            <a:t>ep</a:t>
                          </a:r>
                          <a:r>
                            <a:rPr lang="en-US" sz="2400" b="1" dirty="0" smtClean="0"/>
                            <a:t>=</a:t>
                          </a:r>
                          <a14:m>
                            <m:oMath xmlns:m="http://schemas.openxmlformats.org/officeDocument/2006/math">
                              <m:r>
                                <a:rPr lang="en-US" sz="2400" b="1" i="1" smtClean="0">
                                  <a:latin typeface="Cambria Math"/>
                                  <a:ea typeface="Cambria Math"/>
                                </a:rPr>
                                <m:t>∞</m:t>
                              </m:r>
                            </m:oMath>
                          </a14:m>
                          <a:endParaRPr lang="en-US" sz="2400" b="1" dirty="0"/>
                        </a:p>
                      </a:txBody>
                      <a:tcPr/>
                    </a:tc>
                    <a:tc>
                      <a:txBody>
                        <a:bodyPr/>
                        <a:lstStyle/>
                        <a:p>
                          <a:r>
                            <a:rPr lang="en-US" sz="2400" b="1" dirty="0" err="1" smtClean="0"/>
                            <a:t>ep</a:t>
                          </a:r>
                          <a:r>
                            <a:rPr lang="en-US" sz="2400" b="1" dirty="0" smtClean="0"/>
                            <a:t>&gt;1</a:t>
                          </a:r>
                          <a:endParaRPr lang="en-US" sz="2400" b="1" dirty="0"/>
                        </a:p>
                      </a:txBody>
                      <a:tcPr/>
                    </a:tc>
                    <a:tc>
                      <a:txBody>
                        <a:bodyPr/>
                        <a:lstStyle/>
                        <a:p>
                          <a:r>
                            <a:rPr lang="en-US" sz="2400" b="1" dirty="0" err="1" smtClean="0"/>
                            <a:t>ep</a:t>
                          </a:r>
                          <a:r>
                            <a:rPr lang="en-US" sz="2400" b="1" dirty="0" smtClean="0"/>
                            <a:t>&lt;1</a:t>
                          </a:r>
                          <a:endParaRPr lang="en-US" sz="2400" b="1" dirty="0"/>
                        </a:p>
                      </a:txBody>
                      <a:tcPr/>
                    </a:tc>
                    <a:tc>
                      <a:txBody>
                        <a:bodyPr/>
                        <a:lstStyle/>
                        <a:p>
                          <a:r>
                            <a:rPr lang="en-US" sz="2400" b="1" dirty="0" err="1" smtClean="0"/>
                            <a:t>ep</a:t>
                          </a:r>
                          <a:r>
                            <a:rPr lang="en-US" sz="2400" b="1" dirty="0" smtClean="0"/>
                            <a:t>=1</a:t>
                          </a:r>
                          <a:endParaRPr lang="en-US" sz="2400" b="1" dirty="0"/>
                        </a:p>
                      </a:txBody>
                      <a:tcPr/>
                    </a:tc>
                  </a:tr>
                  <a:tr h="914400">
                    <a:tc>
                      <a:txBody>
                        <a:bodyPr/>
                        <a:lstStyle/>
                        <a:p>
                          <a:r>
                            <a:rPr lang="en-US" b="1" u="sng" dirty="0" smtClean="0"/>
                            <a:t>P          Q</a:t>
                          </a:r>
                        </a:p>
                        <a:p>
                          <a:r>
                            <a:rPr lang="en-US" b="1" dirty="0" smtClean="0"/>
                            <a:t>100      100</a:t>
                          </a:r>
                        </a:p>
                        <a:p>
                          <a:pPr marL="342900" indent="-342900">
                            <a:buAutoNum type="arabicPlain" startAt="150"/>
                          </a:pPr>
                          <a:r>
                            <a:rPr lang="en-US" b="1" dirty="0" smtClean="0"/>
                            <a:t>      100</a:t>
                          </a:r>
                          <a:endParaRPr lang="en-US" b="1" dirty="0"/>
                        </a:p>
                      </a:txBody>
                      <a:tcPr/>
                    </a:tc>
                    <a:tc>
                      <a:txBody>
                        <a:bodyPr/>
                        <a:lstStyle/>
                        <a:p>
                          <a:r>
                            <a:rPr lang="en-US" b="1" u="sng" dirty="0" smtClean="0"/>
                            <a:t>P           Q</a:t>
                          </a:r>
                        </a:p>
                        <a:p>
                          <a:r>
                            <a:rPr lang="en-US" b="1" dirty="0" smtClean="0"/>
                            <a:t>100      100</a:t>
                          </a:r>
                        </a:p>
                        <a:p>
                          <a:pPr marL="0" indent="0">
                            <a:buNone/>
                          </a:pPr>
                          <a:r>
                            <a:rPr lang="en-US" b="1" dirty="0" smtClean="0"/>
                            <a:t>100      200</a:t>
                          </a:r>
                          <a:endParaRPr lang="en-US" b="1" dirty="0"/>
                        </a:p>
                      </a:txBody>
                      <a:tcPr/>
                    </a:tc>
                    <a:tc>
                      <a:txBody>
                        <a:bodyPr/>
                        <a:lstStyle/>
                        <a:p>
                          <a:r>
                            <a:rPr lang="en-US" b="1" u="sng" dirty="0" smtClean="0"/>
                            <a:t>P           Q</a:t>
                          </a:r>
                        </a:p>
                        <a:p>
                          <a:r>
                            <a:rPr lang="en-US" b="1" dirty="0" smtClean="0"/>
                            <a:t>100      100</a:t>
                          </a:r>
                        </a:p>
                        <a:p>
                          <a:pPr marL="0" indent="0">
                            <a:buNone/>
                          </a:pPr>
                          <a:r>
                            <a:rPr lang="en-US" b="1" dirty="0" smtClean="0"/>
                            <a:t>120      200</a:t>
                          </a:r>
                          <a:endParaRPr lang="en-US" b="1" dirty="0"/>
                        </a:p>
                      </a:txBody>
                      <a:tcPr/>
                    </a:tc>
                    <a:tc>
                      <a:txBody>
                        <a:bodyPr/>
                        <a:lstStyle/>
                        <a:p>
                          <a:r>
                            <a:rPr lang="en-US" b="1" u="sng" dirty="0" smtClean="0"/>
                            <a:t>P           Q</a:t>
                          </a:r>
                        </a:p>
                        <a:p>
                          <a:r>
                            <a:rPr lang="en-US" b="1" dirty="0" smtClean="0"/>
                            <a:t>100      100      120</a:t>
                          </a:r>
                          <a:r>
                            <a:rPr lang="en-US" b="1" baseline="0" dirty="0" smtClean="0"/>
                            <a:t>        90</a:t>
                          </a:r>
                          <a:endParaRPr lang="en-US" b="1" dirty="0"/>
                        </a:p>
                      </a:txBody>
                      <a:tcPr/>
                    </a:tc>
                    <a:tc>
                      <a:txBody>
                        <a:bodyPr/>
                        <a:lstStyle/>
                        <a:p>
                          <a:r>
                            <a:rPr lang="en-US" b="1" u="sng" dirty="0" smtClean="0"/>
                            <a:t>P           Q</a:t>
                          </a:r>
                        </a:p>
                        <a:p>
                          <a:r>
                            <a:rPr lang="en-US" b="1" dirty="0" smtClean="0"/>
                            <a:t>100      100</a:t>
                          </a:r>
                        </a:p>
                        <a:p>
                          <a:pPr marL="0" indent="0">
                            <a:buNone/>
                          </a:pPr>
                          <a:r>
                            <a:rPr lang="en-US" b="1" dirty="0" smtClean="0"/>
                            <a:t>120      </a:t>
                          </a:r>
                          <a:r>
                            <a:rPr lang="en-US" b="1" baseline="0" dirty="0" smtClean="0"/>
                            <a:t>  80</a:t>
                          </a:r>
                          <a:endParaRPr lang="en-US" b="1" dirty="0"/>
                        </a:p>
                      </a:txBody>
                      <a:tcPr/>
                    </a:tc>
                  </a:tr>
                  <a:tr h="335279">
                    <a:tc>
                      <a:txBody>
                        <a:bodyPr/>
                        <a:lstStyle/>
                        <a:p>
                          <a:pPr marL="0" indent="0">
                            <a:buNone/>
                          </a:pPr>
                          <a:r>
                            <a:rPr lang="en-US" b="1" dirty="0" smtClean="0"/>
                            <a:t>50%       0%</a:t>
                          </a:r>
                          <a:endParaRPr lang="en-US" b="1" dirty="0"/>
                        </a:p>
                      </a:txBody>
                      <a:tcPr/>
                    </a:tc>
                    <a:tc>
                      <a:txBody>
                        <a:bodyPr/>
                        <a:lstStyle/>
                        <a:p>
                          <a:r>
                            <a:rPr lang="en-US" b="1" dirty="0" smtClean="0"/>
                            <a:t>0%         20%</a:t>
                          </a:r>
                          <a:endParaRPr lang="en-US" b="1" dirty="0"/>
                        </a:p>
                      </a:txBody>
                      <a:tcPr/>
                    </a:tc>
                    <a:tc>
                      <a:txBody>
                        <a:bodyPr/>
                        <a:lstStyle/>
                        <a:p>
                          <a:r>
                            <a:rPr lang="en-US" b="1" dirty="0" smtClean="0"/>
                            <a:t>20%        20%</a:t>
                          </a:r>
                          <a:endParaRPr lang="en-US" b="1" dirty="0"/>
                        </a:p>
                      </a:txBody>
                      <a:tcPr/>
                    </a:tc>
                    <a:tc>
                      <a:txBody>
                        <a:bodyPr/>
                        <a:lstStyle/>
                        <a:p>
                          <a:r>
                            <a:rPr lang="en-US" b="1" dirty="0" smtClean="0"/>
                            <a:t>20%        10%</a:t>
                          </a:r>
                          <a:endParaRPr lang="en-US" b="1" dirty="0"/>
                        </a:p>
                      </a:txBody>
                      <a:tcPr/>
                    </a:tc>
                    <a:tc>
                      <a:txBody>
                        <a:bodyPr/>
                        <a:lstStyle/>
                        <a:p>
                          <a:pPr marL="0" indent="0">
                            <a:buNone/>
                          </a:pPr>
                          <a:r>
                            <a:rPr lang="en-US" b="1" dirty="0" smtClean="0"/>
                            <a:t>20%       20%</a:t>
                          </a:r>
                          <a:endParaRPr lang="en-US" b="1" dirty="0"/>
                        </a:p>
                      </a:txBody>
                      <a:tcPr/>
                    </a:tc>
                  </a:tr>
                  <a:tr h="655319">
                    <a:tc>
                      <a:txBody>
                        <a:bodyPr/>
                        <a:lstStyle/>
                        <a:p>
                          <a:pPr marL="0" indent="0">
                            <a:buNone/>
                          </a:pPr>
                          <a:r>
                            <a:rPr lang="en-US" b="1" dirty="0" err="1" smtClean="0"/>
                            <a:t>ep</a:t>
                          </a:r>
                          <a:r>
                            <a:rPr lang="en-US" b="1" dirty="0" smtClean="0"/>
                            <a:t>=0/50=0</a:t>
                          </a:r>
                          <a:endParaRPr lang="en-US" b="1" dirty="0"/>
                        </a:p>
                      </a:txBody>
                      <a:tcPr/>
                    </a:tc>
                    <a:tc>
                      <a:txBody>
                        <a:bodyPr/>
                        <a:lstStyle/>
                        <a:p>
                          <a:r>
                            <a:rPr lang="en-US" b="1" dirty="0" err="1" smtClean="0"/>
                            <a:t>ep</a:t>
                          </a:r>
                          <a:r>
                            <a:rPr lang="en-US" b="1" dirty="0" smtClean="0"/>
                            <a:t>=</a:t>
                          </a:r>
                          <a:r>
                            <a:rPr lang="en-US" b="1" baseline="0" dirty="0" smtClean="0"/>
                            <a:t> 50/0=</a:t>
                          </a:r>
                          <a14:m>
                            <m:oMath xmlns:m="http://schemas.openxmlformats.org/officeDocument/2006/math">
                              <m:r>
                                <a:rPr lang="en-US" b="1" i="1" baseline="0" smtClean="0">
                                  <a:latin typeface="Cambria Math"/>
                                  <a:ea typeface="Cambria Math"/>
                                </a:rPr>
                                <m:t>∞</m:t>
                              </m:r>
                            </m:oMath>
                          </a14:m>
                          <a:endParaRPr lang="en-US" b="1" dirty="0"/>
                        </a:p>
                      </a:txBody>
                      <a:tcPr/>
                    </a:tc>
                    <a:tc>
                      <a:txBody>
                        <a:bodyPr/>
                        <a:lstStyle/>
                        <a:p>
                          <a:r>
                            <a:rPr lang="en-US" b="1" dirty="0" err="1" smtClean="0"/>
                            <a:t>ep</a:t>
                          </a:r>
                          <a:r>
                            <a:rPr lang="en-US" b="1" dirty="0" smtClean="0"/>
                            <a:t>=50/20=2.5</a:t>
                          </a:r>
                        </a:p>
                        <a:p>
                          <a:r>
                            <a:rPr lang="en-US" b="1" baseline="0" dirty="0" smtClean="0"/>
                            <a:t>or,  </a:t>
                          </a:r>
                          <a:r>
                            <a:rPr lang="en-US" b="1" dirty="0" err="1" smtClean="0"/>
                            <a:t>ep</a:t>
                          </a:r>
                          <a:r>
                            <a:rPr lang="en-US" b="1" dirty="0" smtClean="0"/>
                            <a:t>&gt;1</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t>ep</a:t>
                          </a:r>
                          <a:r>
                            <a:rPr lang="en-US" b="1" dirty="0" smtClean="0"/>
                            <a:t>= 0/20=0.5</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or, </a:t>
                          </a:r>
                          <a:r>
                            <a:rPr lang="en-US" b="1" dirty="0" err="1" smtClean="0"/>
                            <a:t>ep</a:t>
                          </a:r>
                          <a:r>
                            <a:rPr lang="en-US" b="1" dirty="0" smtClean="0"/>
                            <a:t>&lt;1</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t>ep</a:t>
                          </a:r>
                          <a:r>
                            <a:rPr lang="en-US" b="1" dirty="0" smtClean="0"/>
                            <a:t>= 20/20=1</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or, </a:t>
                          </a:r>
                          <a:r>
                            <a:rPr lang="en-US" b="1" dirty="0" err="1" smtClean="0"/>
                            <a:t>ep</a:t>
                          </a:r>
                          <a:r>
                            <a:rPr lang="en-US" b="1" dirty="0" smtClean="0"/>
                            <a:t>=1</a:t>
                          </a:r>
                          <a:endParaRPr lang="en-US" b="1" dirty="0"/>
                        </a:p>
                      </a:txBody>
                      <a:tcPr/>
                    </a:tc>
                  </a:tr>
                  <a:tr h="1493521">
                    <a:tc>
                      <a:txBody>
                        <a:bodyPr/>
                        <a:lstStyle/>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884087737"/>
                  </p:ext>
                </p:extLst>
              </p:nvPr>
            </p:nvGraphicFramePr>
            <p:xfrm>
              <a:off x="485775" y="2133600"/>
              <a:ext cx="7791450" cy="3886200"/>
            </p:xfrm>
            <a:graphic>
              <a:graphicData uri="http://schemas.openxmlformats.org/drawingml/2006/table">
                <a:tbl>
                  <a:tblPr firstRow="1" bandRow="1">
                    <a:tableStyleId>{5940675A-B579-460E-94D1-54222C63F5DA}</a:tableStyleId>
                  </a:tblPr>
                  <a:tblGrid>
                    <a:gridCol w="1542861"/>
                    <a:gridCol w="1620005"/>
                    <a:gridCol w="1620005"/>
                    <a:gridCol w="1542861"/>
                    <a:gridCol w="1465718"/>
                  </a:tblGrid>
                  <a:tr h="457200">
                    <a:tc>
                      <a:txBody>
                        <a:bodyPr/>
                        <a:lstStyle/>
                        <a:p>
                          <a:r>
                            <a:rPr lang="en-US" sz="2400" b="1" dirty="0" err="1" smtClean="0"/>
                            <a:t>ep</a:t>
                          </a:r>
                          <a:r>
                            <a:rPr lang="en-US" sz="2400" b="1" dirty="0" smtClean="0"/>
                            <a:t>=0</a:t>
                          </a:r>
                          <a:endParaRPr lang="en-US" sz="2400" b="1" dirty="0"/>
                        </a:p>
                      </a:txBody>
                      <a:tcPr/>
                    </a:tc>
                    <a:tc>
                      <a:txBody>
                        <a:bodyPr/>
                        <a:lstStyle/>
                        <a:p>
                          <a:endParaRPr lang="en-US"/>
                        </a:p>
                      </a:txBody>
                      <a:tcPr>
                        <a:blipFill rotWithShape="1">
                          <a:blip r:embed="rId4"/>
                          <a:stretch>
                            <a:fillRect l="-95489" t="-10667" r="-285338" b="-750667"/>
                          </a:stretch>
                        </a:blipFill>
                      </a:tcPr>
                    </a:tc>
                    <a:tc>
                      <a:txBody>
                        <a:bodyPr/>
                        <a:lstStyle/>
                        <a:p>
                          <a:r>
                            <a:rPr lang="en-US" sz="2400" b="1" dirty="0" err="1" smtClean="0"/>
                            <a:t>ep</a:t>
                          </a:r>
                          <a:r>
                            <a:rPr lang="en-US" sz="2400" b="1" dirty="0" smtClean="0"/>
                            <a:t>&gt;1</a:t>
                          </a:r>
                          <a:endParaRPr lang="en-US" sz="2400" b="1" dirty="0"/>
                        </a:p>
                      </a:txBody>
                      <a:tcPr/>
                    </a:tc>
                    <a:tc>
                      <a:txBody>
                        <a:bodyPr/>
                        <a:lstStyle/>
                        <a:p>
                          <a:r>
                            <a:rPr lang="en-US" sz="2400" b="1" dirty="0" err="1" smtClean="0"/>
                            <a:t>ep</a:t>
                          </a:r>
                          <a:r>
                            <a:rPr lang="en-US" sz="2400" b="1" dirty="0" smtClean="0"/>
                            <a:t>&lt;1</a:t>
                          </a:r>
                          <a:endParaRPr lang="en-US" sz="2400" b="1" dirty="0"/>
                        </a:p>
                      </a:txBody>
                      <a:tcPr/>
                    </a:tc>
                    <a:tc>
                      <a:txBody>
                        <a:bodyPr/>
                        <a:lstStyle/>
                        <a:p>
                          <a:r>
                            <a:rPr lang="en-US" sz="2400" b="1" dirty="0" err="1" smtClean="0"/>
                            <a:t>ep</a:t>
                          </a:r>
                          <a:r>
                            <a:rPr lang="en-US" sz="2400" b="1" dirty="0" smtClean="0"/>
                            <a:t>=1</a:t>
                          </a:r>
                          <a:endParaRPr lang="en-US" sz="2400" b="1" dirty="0"/>
                        </a:p>
                      </a:txBody>
                      <a:tcPr/>
                    </a:tc>
                  </a:tr>
                  <a:tr h="914400">
                    <a:tc>
                      <a:txBody>
                        <a:bodyPr/>
                        <a:lstStyle/>
                        <a:p>
                          <a:r>
                            <a:rPr lang="en-US" b="1" u="sng" dirty="0" smtClean="0"/>
                            <a:t>P          Q</a:t>
                          </a:r>
                        </a:p>
                        <a:p>
                          <a:r>
                            <a:rPr lang="en-US" b="1" dirty="0" smtClean="0"/>
                            <a:t>100      100</a:t>
                          </a:r>
                        </a:p>
                        <a:p>
                          <a:pPr marL="342900" indent="-342900">
                            <a:buAutoNum type="arabicPlain" startAt="150"/>
                          </a:pPr>
                          <a:r>
                            <a:rPr lang="en-US" b="1" dirty="0" smtClean="0"/>
                            <a:t>      100</a:t>
                          </a:r>
                          <a:endParaRPr lang="en-US" b="1" dirty="0"/>
                        </a:p>
                      </a:txBody>
                      <a:tcPr/>
                    </a:tc>
                    <a:tc>
                      <a:txBody>
                        <a:bodyPr/>
                        <a:lstStyle/>
                        <a:p>
                          <a:r>
                            <a:rPr lang="en-US" b="1" u="sng" dirty="0" smtClean="0"/>
                            <a:t>P           Q</a:t>
                          </a:r>
                        </a:p>
                        <a:p>
                          <a:r>
                            <a:rPr lang="en-US" b="1" dirty="0" smtClean="0"/>
                            <a:t>100      100</a:t>
                          </a:r>
                        </a:p>
                        <a:p>
                          <a:pPr marL="0" indent="0">
                            <a:buNone/>
                          </a:pPr>
                          <a:r>
                            <a:rPr lang="en-US" b="1" dirty="0" smtClean="0"/>
                            <a:t>100      200</a:t>
                          </a:r>
                          <a:endParaRPr lang="en-US" b="1" dirty="0"/>
                        </a:p>
                      </a:txBody>
                      <a:tcPr/>
                    </a:tc>
                    <a:tc>
                      <a:txBody>
                        <a:bodyPr/>
                        <a:lstStyle/>
                        <a:p>
                          <a:r>
                            <a:rPr lang="en-US" b="1" u="sng" dirty="0" smtClean="0"/>
                            <a:t>P           Q</a:t>
                          </a:r>
                        </a:p>
                        <a:p>
                          <a:r>
                            <a:rPr lang="en-US" b="1" dirty="0" smtClean="0"/>
                            <a:t>100      100</a:t>
                          </a:r>
                        </a:p>
                        <a:p>
                          <a:pPr marL="0" indent="0">
                            <a:buNone/>
                          </a:pPr>
                          <a:r>
                            <a:rPr lang="en-US" b="1" dirty="0" smtClean="0"/>
                            <a:t>120      200</a:t>
                          </a:r>
                          <a:endParaRPr lang="en-US" b="1" dirty="0"/>
                        </a:p>
                      </a:txBody>
                      <a:tcPr/>
                    </a:tc>
                    <a:tc>
                      <a:txBody>
                        <a:bodyPr/>
                        <a:lstStyle/>
                        <a:p>
                          <a:r>
                            <a:rPr lang="en-US" b="1" u="sng" dirty="0" smtClean="0"/>
                            <a:t>P           Q</a:t>
                          </a:r>
                        </a:p>
                        <a:p>
                          <a:r>
                            <a:rPr lang="en-US" b="1" dirty="0" smtClean="0"/>
                            <a:t>100      100      120</a:t>
                          </a:r>
                          <a:r>
                            <a:rPr lang="en-US" b="1" baseline="0" dirty="0" smtClean="0"/>
                            <a:t>        90</a:t>
                          </a:r>
                          <a:endParaRPr lang="en-US" b="1" dirty="0"/>
                        </a:p>
                      </a:txBody>
                      <a:tcPr/>
                    </a:tc>
                    <a:tc>
                      <a:txBody>
                        <a:bodyPr/>
                        <a:lstStyle/>
                        <a:p>
                          <a:r>
                            <a:rPr lang="en-US" b="1" u="sng" dirty="0" smtClean="0"/>
                            <a:t>P           Q</a:t>
                          </a:r>
                        </a:p>
                        <a:p>
                          <a:r>
                            <a:rPr lang="en-US" b="1" dirty="0" smtClean="0"/>
                            <a:t>100      100</a:t>
                          </a:r>
                        </a:p>
                        <a:p>
                          <a:pPr marL="0" indent="0">
                            <a:buNone/>
                          </a:pPr>
                          <a:r>
                            <a:rPr lang="en-US" b="1" dirty="0" smtClean="0"/>
                            <a:t>120      </a:t>
                          </a:r>
                          <a:r>
                            <a:rPr lang="en-US" b="1" baseline="0" dirty="0" smtClean="0"/>
                            <a:t>  80</a:t>
                          </a:r>
                          <a:endParaRPr lang="en-US" b="1" dirty="0"/>
                        </a:p>
                      </a:txBody>
                      <a:tcPr/>
                    </a:tc>
                  </a:tr>
                  <a:tr h="365760">
                    <a:tc>
                      <a:txBody>
                        <a:bodyPr/>
                        <a:lstStyle/>
                        <a:p>
                          <a:pPr marL="0" indent="0">
                            <a:buNone/>
                          </a:pPr>
                          <a:r>
                            <a:rPr lang="en-US" b="1" dirty="0" smtClean="0"/>
                            <a:t>50%       0%</a:t>
                          </a:r>
                          <a:endParaRPr lang="en-US" b="1" dirty="0"/>
                        </a:p>
                      </a:txBody>
                      <a:tcPr/>
                    </a:tc>
                    <a:tc>
                      <a:txBody>
                        <a:bodyPr/>
                        <a:lstStyle/>
                        <a:p>
                          <a:r>
                            <a:rPr lang="en-US" b="1" dirty="0" smtClean="0"/>
                            <a:t>0%         20%</a:t>
                          </a:r>
                          <a:endParaRPr lang="en-US" b="1" dirty="0"/>
                        </a:p>
                      </a:txBody>
                      <a:tcPr/>
                    </a:tc>
                    <a:tc>
                      <a:txBody>
                        <a:bodyPr/>
                        <a:lstStyle/>
                        <a:p>
                          <a:r>
                            <a:rPr lang="en-US" b="1" dirty="0" smtClean="0"/>
                            <a:t>20%        20%</a:t>
                          </a:r>
                          <a:endParaRPr lang="en-US" b="1" dirty="0"/>
                        </a:p>
                      </a:txBody>
                      <a:tcPr/>
                    </a:tc>
                    <a:tc>
                      <a:txBody>
                        <a:bodyPr/>
                        <a:lstStyle/>
                        <a:p>
                          <a:r>
                            <a:rPr lang="en-US" b="1" dirty="0" smtClean="0"/>
                            <a:t>20%        10%</a:t>
                          </a:r>
                          <a:endParaRPr lang="en-US" b="1" dirty="0"/>
                        </a:p>
                      </a:txBody>
                      <a:tcPr/>
                    </a:tc>
                    <a:tc>
                      <a:txBody>
                        <a:bodyPr/>
                        <a:lstStyle/>
                        <a:p>
                          <a:pPr marL="0" indent="0">
                            <a:buNone/>
                          </a:pPr>
                          <a:r>
                            <a:rPr lang="en-US" b="1" dirty="0" smtClean="0"/>
                            <a:t>20%       20%</a:t>
                          </a:r>
                          <a:endParaRPr lang="en-US" b="1" dirty="0"/>
                        </a:p>
                      </a:txBody>
                      <a:tcPr/>
                    </a:tc>
                  </a:tr>
                  <a:tr h="655319">
                    <a:tc>
                      <a:txBody>
                        <a:bodyPr/>
                        <a:lstStyle/>
                        <a:p>
                          <a:pPr marL="0" indent="0">
                            <a:buNone/>
                          </a:pPr>
                          <a:r>
                            <a:rPr lang="en-US" b="1" dirty="0" err="1" smtClean="0"/>
                            <a:t>ep</a:t>
                          </a:r>
                          <a:r>
                            <a:rPr lang="en-US" b="1" dirty="0" smtClean="0"/>
                            <a:t>=0/50=0</a:t>
                          </a:r>
                          <a:endParaRPr lang="en-US" b="1" dirty="0"/>
                        </a:p>
                      </a:txBody>
                      <a:tcPr/>
                    </a:tc>
                    <a:tc>
                      <a:txBody>
                        <a:bodyPr/>
                        <a:lstStyle/>
                        <a:p>
                          <a:endParaRPr lang="en-US"/>
                        </a:p>
                      </a:txBody>
                      <a:tcPr>
                        <a:blipFill rotWithShape="1">
                          <a:blip r:embed="rId4"/>
                          <a:stretch>
                            <a:fillRect l="-95489" t="-271296" r="-285338" b="-226852"/>
                          </a:stretch>
                        </a:blipFill>
                      </a:tcPr>
                    </a:tc>
                    <a:tc>
                      <a:txBody>
                        <a:bodyPr/>
                        <a:lstStyle/>
                        <a:p>
                          <a:r>
                            <a:rPr lang="en-US" b="1" dirty="0" err="1" smtClean="0"/>
                            <a:t>ep</a:t>
                          </a:r>
                          <a:r>
                            <a:rPr lang="en-US" b="1" dirty="0" smtClean="0"/>
                            <a:t>=50/20=2.5</a:t>
                          </a:r>
                        </a:p>
                        <a:p>
                          <a:r>
                            <a:rPr lang="en-US" b="1" baseline="0" dirty="0" smtClean="0"/>
                            <a:t>or,  </a:t>
                          </a:r>
                          <a:r>
                            <a:rPr lang="en-US" b="1" dirty="0" err="1" smtClean="0"/>
                            <a:t>ep</a:t>
                          </a:r>
                          <a:r>
                            <a:rPr lang="en-US" b="1" dirty="0" smtClean="0"/>
                            <a:t>&gt;1</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t>ep</a:t>
                          </a:r>
                          <a:r>
                            <a:rPr lang="en-US" b="1" dirty="0" smtClean="0"/>
                            <a:t>= 0/20=0.5</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or, </a:t>
                          </a:r>
                          <a:r>
                            <a:rPr lang="en-US" b="1" dirty="0" err="1" smtClean="0"/>
                            <a:t>ep</a:t>
                          </a:r>
                          <a:r>
                            <a:rPr lang="en-US" b="1" dirty="0" smtClean="0"/>
                            <a:t>&lt;1</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t>ep</a:t>
                          </a:r>
                          <a:r>
                            <a:rPr lang="en-US" b="1" dirty="0" smtClean="0"/>
                            <a:t>= 20/20=1</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or, </a:t>
                          </a:r>
                          <a:r>
                            <a:rPr lang="en-US" b="1" dirty="0" err="1" smtClean="0"/>
                            <a:t>ep</a:t>
                          </a:r>
                          <a:r>
                            <a:rPr lang="en-US" b="1" dirty="0" smtClean="0"/>
                            <a:t>=1</a:t>
                          </a:r>
                          <a:endParaRPr lang="en-US" b="1" dirty="0"/>
                        </a:p>
                      </a:txBody>
                      <a:tcPr/>
                    </a:tc>
                  </a:tr>
                  <a:tr h="1493521">
                    <a:tc>
                      <a:txBody>
                        <a:bodyPr/>
                        <a:lstStyle/>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mc:Fallback>
      </mc:AlternateContent>
      <p:cxnSp>
        <p:nvCxnSpPr>
          <p:cNvPr id="11" name="Straight Arrow Connector 10"/>
          <p:cNvCxnSpPr/>
          <p:nvPr/>
        </p:nvCxnSpPr>
        <p:spPr>
          <a:xfrm>
            <a:off x="685800" y="5638800"/>
            <a:ext cx="10668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14375" y="4569492"/>
            <a:ext cx="0" cy="1066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123950" y="4800600"/>
            <a:ext cx="0" cy="83820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886200" y="4610100"/>
            <a:ext cx="0" cy="1066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2209800" y="4610100"/>
            <a:ext cx="0" cy="1066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486400" y="4572000"/>
            <a:ext cx="0" cy="1066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7010400" y="4610100"/>
            <a:ext cx="0" cy="1066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209800" y="5676900"/>
            <a:ext cx="10668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886200" y="5676900"/>
            <a:ext cx="12192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486400" y="5638800"/>
            <a:ext cx="10668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010400" y="5676900"/>
            <a:ext cx="10668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029450" y="4905375"/>
            <a:ext cx="828675" cy="771525"/>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638800" y="4829175"/>
            <a:ext cx="381000" cy="657225"/>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3886200" y="4867275"/>
            <a:ext cx="1143000" cy="47625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2209800" y="5219700"/>
            <a:ext cx="990600"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733425" y="5157787"/>
            <a:ext cx="390525"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2362200" y="5231606"/>
            <a:ext cx="0" cy="445294"/>
          </a:xfrm>
          <a:prstGeom prst="straightConnector1">
            <a:avLst/>
          </a:prstGeom>
          <a:ln w="25400">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315200" y="5191124"/>
            <a:ext cx="0" cy="485776"/>
          </a:xfrm>
          <a:prstGeom prst="straightConnector1">
            <a:avLst/>
          </a:prstGeom>
          <a:ln w="25400">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886200" y="4972050"/>
            <a:ext cx="238125" cy="0"/>
          </a:xfrm>
          <a:prstGeom prst="straightConnector1">
            <a:avLst/>
          </a:prstGeom>
          <a:ln w="25400">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33425" y="4953000"/>
            <a:ext cx="390525" cy="0"/>
          </a:xfrm>
          <a:prstGeom prst="straightConnector1">
            <a:avLst/>
          </a:prstGeom>
          <a:ln w="25400">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762000" y="5362575"/>
            <a:ext cx="390525" cy="0"/>
          </a:xfrm>
          <a:prstGeom prst="straightConnector1">
            <a:avLst/>
          </a:prstGeom>
          <a:ln w="25400">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09600" y="5257800"/>
            <a:ext cx="0" cy="228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609600" y="4819650"/>
            <a:ext cx="0" cy="2095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2667000" y="5224462"/>
            <a:ext cx="0" cy="452438"/>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4848225" y="5291137"/>
            <a:ext cx="0" cy="385763"/>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010400" y="5381624"/>
            <a:ext cx="533400"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4076700" y="4962526"/>
            <a:ext cx="0" cy="676274"/>
          </a:xfrm>
          <a:prstGeom prst="straightConnector1">
            <a:avLst/>
          </a:prstGeom>
          <a:ln w="25400">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2895600" y="5205412"/>
            <a:ext cx="0" cy="445294"/>
          </a:xfrm>
          <a:prstGeom prst="straightConnector1">
            <a:avLst/>
          </a:prstGeom>
          <a:ln w="25400">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3857625" y="5291137"/>
            <a:ext cx="990600"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7543800" y="5381624"/>
            <a:ext cx="0" cy="26670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5943600" y="5343525"/>
            <a:ext cx="0" cy="333375"/>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486400" y="5381624"/>
            <a:ext cx="457200"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flipV="1">
            <a:off x="5686425" y="4910139"/>
            <a:ext cx="9525" cy="740567"/>
          </a:xfrm>
          <a:prstGeom prst="straightConnector1">
            <a:avLst/>
          </a:prstGeom>
          <a:ln w="25400">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5486400" y="4895850"/>
            <a:ext cx="200025" cy="14289"/>
          </a:xfrm>
          <a:prstGeom prst="straightConnector1">
            <a:avLst/>
          </a:prstGeom>
          <a:ln w="25400">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7029450" y="5181600"/>
            <a:ext cx="285750" cy="1"/>
          </a:xfrm>
          <a:prstGeom prst="straightConnector1">
            <a:avLst/>
          </a:prstGeom>
          <a:ln w="25400">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1676400" y="5509334"/>
            <a:ext cx="409575" cy="276999"/>
          </a:xfrm>
          <a:prstGeom prst="rect">
            <a:avLst/>
          </a:prstGeom>
          <a:noFill/>
        </p:spPr>
        <p:txBody>
          <a:bodyPr wrap="square" rtlCol="0">
            <a:spAutoFit/>
          </a:bodyPr>
          <a:lstStyle/>
          <a:p>
            <a:r>
              <a:rPr lang="en-US" sz="1200" b="1" dirty="0" err="1" smtClean="0"/>
              <a:t>Qx</a:t>
            </a:r>
            <a:endParaRPr lang="en-US" sz="1200" b="1" dirty="0"/>
          </a:p>
        </p:txBody>
      </p:sp>
      <p:sp>
        <p:nvSpPr>
          <p:cNvPr id="109" name="TextBox 108"/>
          <p:cNvSpPr txBox="1"/>
          <p:nvPr/>
        </p:nvSpPr>
        <p:spPr>
          <a:xfrm>
            <a:off x="533400" y="4318084"/>
            <a:ext cx="409575" cy="307777"/>
          </a:xfrm>
          <a:prstGeom prst="rect">
            <a:avLst/>
          </a:prstGeom>
          <a:noFill/>
        </p:spPr>
        <p:txBody>
          <a:bodyPr wrap="square" rtlCol="0">
            <a:spAutoFit/>
          </a:bodyPr>
          <a:lstStyle/>
          <a:p>
            <a:r>
              <a:rPr lang="en-US" sz="1400" b="1" dirty="0" err="1" smtClean="0"/>
              <a:t>Px</a:t>
            </a:r>
            <a:endParaRPr lang="en-US" sz="1050" b="1" dirty="0"/>
          </a:p>
        </p:txBody>
      </p:sp>
      <p:sp>
        <p:nvSpPr>
          <p:cNvPr id="110" name="TextBox 109"/>
          <p:cNvSpPr txBox="1"/>
          <p:nvPr/>
        </p:nvSpPr>
        <p:spPr>
          <a:xfrm>
            <a:off x="609600" y="5613484"/>
            <a:ext cx="409575" cy="338554"/>
          </a:xfrm>
          <a:prstGeom prst="rect">
            <a:avLst/>
          </a:prstGeom>
          <a:noFill/>
        </p:spPr>
        <p:txBody>
          <a:bodyPr wrap="square" rtlCol="0">
            <a:spAutoFit/>
          </a:bodyPr>
          <a:lstStyle/>
          <a:p>
            <a:r>
              <a:rPr lang="en-US" sz="1600" b="1" dirty="0" smtClean="0"/>
              <a:t>0</a:t>
            </a:r>
            <a:endParaRPr lang="en-US" sz="1600" b="1" dirty="0"/>
          </a:p>
        </p:txBody>
      </p:sp>
      <p:sp>
        <p:nvSpPr>
          <p:cNvPr id="112" name="TextBox 111"/>
          <p:cNvSpPr txBox="1"/>
          <p:nvPr/>
        </p:nvSpPr>
        <p:spPr>
          <a:xfrm>
            <a:off x="381000" y="5012538"/>
            <a:ext cx="228599" cy="369332"/>
          </a:xfrm>
          <a:prstGeom prst="rect">
            <a:avLst/>
          </a:prstGeom>
          <a:noFill/>
        </p:spPr>
        <p:txBody>
          <a:bodyPr wrap="square" rtlCol="0">
            <a:spAutoFit/>
          </a:bodyPr>
          <a:lstStyle/>
          <a:p>
            <a:r>
              <a:rPr lang="en-US" b="1" dirty="0" smtClean="0"/>
              <a:t>P</a:t>
            </a:r>
            <a:endParaRPr lang="en-US" b="1" dirty="0"/>
          </a:p>
        </p:txBody>
      </p:sp>
      <mc:AlternateContent xmlns:mc="http://schemas.openxmlformats.org/markup-compatibility/2006" xmlns:a14="http://schemas.microsoft.com/office/drawing/2010/main">
        <mc:Choice Requires="a14">
          <p:sp>
            <p:nvSpPr>
              <p:cNvPr id="113" name="TextBox 112"/>
              <p:cNvSpPr txBox="1"/>
              <p:nvPr/>
            </p:nvSpPr>
            <p:spPr>
              <a:xfrm>
                <a:off x="871537" y="5613484"/>
                <a:ext cx="457200" cy="3699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smtClean="0">
                              <a:latin typeface="Cambria Math"/>
                            </a:rPr>
                          </m:ctrlPr>
                        </m:accPr>
                        <m:e>
                          <m:r>
                            <a:rPr lang="en-US" b="1" i="1" smtClean="0">
                              <a:latin typeface="Cambria Math"/>
                            </a:rPr>
                            <m:t>𝑸</m:t>
                          </m:r>
                        </m:e>
                      </m:acc>
                    </m:oMath>
                  </m:oMathPara>
                </a14:m>
                <a:endParaRPr lang="en-US" sz="2800" b="1" dirty="0"/>
              </a:p>
            </p:txBody>
          </p:sp>
        </mc:Choice>
        <mc:Fallback xmlns="">
          <p:sp>
            <p:nvSpPr>
              <p:cNvPr id="113" name="TextBox 112"/>
              <p:cNvSpPr txBox="1">
                <a:spLocks noRot="1" noChangeAspect="1" noMove="1" noResize="1" noEditPoints="1" noAdjustHandles="1" noChangeArrowheads="1" noChangeShapeType="1" noTextEdit="1"/>
              </p:cNvSpPr>
              <p:nvPr/>
            </p:nvSpPr>
            <p:spPr>
              <a:xfrm>
                <a:off x="871537" y="5613484"/>
                <a:ext cx="457200" cy="369909"/>
              </a:xfrm>
              <a:prstGeom prst="rect">
                <a:avLst/>
              </a:prstGeom>
              <a:blipFill rotWithShape="1">
                <a:blip r:embed="rId5"/>
                <a:stretch>
                  <a:fillRect t="-6557" r="-10667" b="-26230"/>
                </a:stretch>
              </a:blipFill>
            </p:spPr>
            <p:txBody>
              <a:bodyPr/>
              <a:lstStyle/>
              <a:p>
                <a:r>
                  <a:rPr lang="en-US">
                    <a:noFill/>
                  </a:rPr>
                  <a:t> </a:t>
                </a:r>
              </a:p>
            </p:txBody>
          </p:sp>
        </mc:Fallback>
      </mc:AlternateContent>
    </p:spTree>
    <p:extLst>
      <p:ext uri="{BB962C8B-B14F-4D97-AF65-F5344CB8AC3E}">
        <p14:creationId xmlns:p14="http://schemas.microsoft.com/office/powerpoint/2010/main" val="2437987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52022"/>
            <a:ext cx="8305800" cy="1019578"/>
          </a:xfrm>
        </p:spPr>
        <p:txBody>
          <a:bodyPr>
            <a:noAutofit/>
          </a:bodyPr>
          <a:lstStyle/>
          <a:p>
            <a:r>
              <a:rPr lang="en-US" sz="2800" b="1" dirty="0" smtClean="0"/>
              <a:t>Degree or Types of Price Elasticity of Demand</a:t>
            </a:r>
            <a:endParaRPr lang="en-US" sz="2800" b="1"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81000" y="1676400"/>
                <a:ext cx="8153400" cy="4876800"/>
              </a:xfrm>
            </p:spPr>
            <p:txBody>
              <a:bodyPr>
                <a:noAutofit/>
              </a:bodyPr>
              <a:lstStyle/>
              <a:p>
                <a:pPr algn="just"/>
                <a:r>
                  <a:rPr lang="en-US" sz="1800" dirty="0">
                    <a:solidFill>
                      <a:schemeClr val="tx1"/>
                    </a:solidFill>
                  </a:rPr>
                  <a:t>Marshall, who introduced the concept of elasticity into economic theory, remarks that "</a:t>
                </a:r>
                <a:r>
                  <a:rPr lang="en-US" sz="1800" i="1" dirty="0">
                    <a:solidFill>
                      <a:schemeClr val="tx1"/>
                    </a:solidFill>
                  </a:rPr>
                  <a:t>The elasticity or responsiveness of demand in a market is great or small according to the amount demanded increases much or little for a given rise in price</a:t>
                </a:r>
                <a:r>
                  <a:rPr lang="en-US" sz="1800" dirty="0">
                    <a:solidFill>
                      <a:schemeClr val="tx1"/>
                    </a:solidFill>
                  </a:rPr>
                  <a:t>". Accordingly, elasticity of demand can be classified into five different types on the basis of degree of change in demand in response to a specific change in price. These are as follows</a:t>
                </a:r>
                <a:r>
                  <a:rPr lang="en-US" sz="1800" dirty="0" smtClean="0">
                    <a:solidFill>
                      <a:schemeClr val="tx1"/>
                    </a:solidFill>
                  </a:rPr>
                  <a:t>:</a:t>
                </a:r>
              </a:p>
              <a:p>
                <a:pPr algn="just"/>
                <a:r>
                  <a:rPr lang="en-US" sz="1800" b="1" dirty="0" smtClean="0">
                    <a:solidFill>
                      <a:schemeClr val="tx1"/>
                    </a:solidFill>
                  </a:rPr>
                  <a:t>1. </a:t>
                </a:r>
                <a:r>
                  <a:rPr lang="en-US" sz="2400" b="1" dirty="0" smtClean="0">
                    <a:solidFill>
                      <a:schemeClr val="tx1"/>
                    </a:solidFill>
                  </a:rPr>
                  <a:t>Perfectly </a:t>
                </a:r>
                <a:r>
                  <a:rPr lang="en-US" sz="2400" b="1" dirty="0">
                    <a:solidFill>
                      <a:schemeClr val="tx1"/>
                    </a:solidFill>
                  </a:rPr>
                  <a:t>elastic </a:t>
                </a:r>
                <a:r>
                  <a:rPr lang="en-US" sz="2400" b="1" dirty="0" smtClean="0">
                    <a:solidFill>
                      <a:schemeClr val="tx1"/>
                    </a:solidFill>
                  </a:rPr>
                  <a:t>demand </a:t>
                </a:r>
                <a:r>
                  <a:rPr lang="en-US" sz="2400" b="1" dirty="0">
                    <a:solidFill>
                      <a:schemeClr val="tx1"/>
                    </a:solidFill>
                  </a:rPr>
                  <a:t>(</a:t>
                </a:r>
                <a:r>
                  <a:rPr lang="en-US" sz="2400" b="1" dirty="0" err="1">
                    <a:solidFill>
                      <a:schemeClr val="tx1"/>
                    </a:solidFill>
                  </a:rPr>
                  <a:t>Ep</a:t>
                </a:r>
                <a:r>
                  <a:rPr lang="en-US" sz="2400" b="1" dirty="0">
                    <a:solidFill>
                      <a:schemeClr val="tx1"/>
                    </a:solidFill>
                  </a:rPr>
                  <a:t>= </a:t>
                </a:r>
                <a14:m>
                  <m:oMath xmlns:m="http://schemas.openxmlformats.org/officeDocument/2006/math">
                    <m:r>
                      <a:rPr lang="en-US" sz="2400" b="1">
                        <a:solidFill>
                          <a:schemeClr val="tx1"/>
                        </a:solidFill>
                        <a:latin typeface="Cambria Math"/>
                      </a:rPr>
                      <m:t>∞</m:t>
                    </m:r>
                  </m:oMath>
                </a14:m>
                <a:r>
                  <a:rPr lang="en-US" sz="2400" b="1" dirty="0" smtClean="0">
                    <a:solidFill>
                      <a:schemeClr val="tx1"/>
                    </a:solidFill>
                  </a:rPr>
                  <a:t>): small change-infinite % change in </a:t>
                </a:r>
                <a:r>
                  <a:rPr lang="en-US" sz="2400" b="1" dirty="0" err="1" smtClean="0">
                    <a:solidFill>
                      <a:schemeClr val="tx1"/>
                    </a:solidFill>
                  </a:rPr>
                  <a:t>Qd</a:t>
                </a:r>
                <a:r>
                  <a:rPr lang="en-US" sz="2400" b="1" dirty="0" smtClean="0">
                    <a:solidFill>
                      <a:schemeClr val="tx1"/>
                    </a:solidFill>
                  </a:rPr>
                  <a:t> of a commodity.</a:t>
                </a:r>
              </a:p>
              <a:p>
                <a:pPr algn="just"/>
                <a:r>
                  <a:rPr lang="en-US" sz="2400" b="1" dirty="0" smtClean="0">
                    <a:solidFill>
                      <a:schemeClr val="tx1"/>
                    </a:solidFill>
                  </a:rPr>
                  <a:t>2. Elastic or relatively elastic demand </a:t>
                </a:r>
                <a:r>
                  <a:rPr lang="en-US" sz="2400" b="1" dirty="0">
                    <a:solidFill>
                      <a:schemeClr val="tx1"/>
                    </a:solidFill>
                  </a:rPr>
                  <a:t>(</a:t>
                </a:r>
                <a:r>
                  <a:rPr lang="en-US" sz="2400" b="1" dirty="0" err="1" smtClean="0">
                    <a:solidFill>
                      <a:schemeClr val="tx1"/>
                    </a:solidFill>
                  </a:rPr>
                  <a:t>Ep</a:t>
                </a:r>
                <a:r>
                  <a:rPr lang="en-US" sz="2400" b="1" dirty="0" smtClean="0">
                    <a:solidFill>
                      <a:schemeClr val="tx1"/>
                    </a:solidFill>
                  </a:rPr>
                  <a:t>&gt;1):</a:t>
                </a:r>
              </a:p>
              <a:p>
                <a:pPr algn="just"/>
                <a:r>
                  <a:rPr lang="en-US" sz="2400" b="1" dirty="0" smtClean="0">
                    <a:solidFill>
                      <a:schemeClr val="tx1"/>
                    </a:solidFill>
                  </a:rPr>
                  <a:t>3. Unitary elastic demand </a:t>
                </a:r>
                <a:r>
                  <a:rPr lang="en-US" sz="2400" b="1" dirty="0">
                    <a:solidFill>
                      <a:schemeClr val="tx1"/>
                    </a:solidFill>
                  </a:rPr>
                  <a:t>(</a:t>
                </a:r>
                <a:r>
                  <a:rPr lang="en-US" sz="2400" b="1" dirty="0" err="1" smtClean="0">
                    <a:solidFill>
                      <a:schemeClr val="tx1"/>
                    </a:solidFill>
                  </a:rPr>
                  <a:t>Ep</a:t>
                </a:r>
                <a:r>
                  <a:rPr lang="en-US" sz="2400" b="1" dirty="0" smtClean="0">
                    <a:solidFill>
                      <a:schemeClr val="tx1"/>
                    </a:solidFill>
                  </a:rPr>
                  <a:t>=1)</a:t>
                </a:r>
              </a:p>
              <a:p>
                <a:pPr algn="just"/>
                <a:r>
                  <a:rPr lang="en-US" sz="2400" b="1" dirty="0" smtClean="0">
                    <a:solidFill>
                      <a:schemeClr val="tx1"/>
                    </a:solidFill>
                  </a:rPr>
                  <a:t>4. Inelastic </a:t>
                </a:r>
                <a:r>
                  <a:rPr lang="en-US" sz="2400" b="1" dirty="0">
                    <a:solidFill>
                      <a:schemeClr val="tx1"/>
                    </a:solidFill>
                  </a:rPr>
                  <a:t>or relatively </a:t>
                </a:r>
                <a:r>
                  <a:rPr lang="en-US" sz="2400" b="1" dirty="0" smtClean="0">
                    <a:solidFill>
                      <a:schemeClr val="tx1"/>
                    </a:solidFill>
                  </a:rPr>
                  <a:t>inelastic </a:t>
                </a:r>
                <a:r>
                  <a:rPr lang="en-US" sz="2400" b="1" dirty="0">
                    <a:solidFill>
                      <a:schemeClr val="tx1"/>
                    </a:solidFill>
                  </a:rPr>
                  <a:t>demand (</a:t>
                </a:r>
                <a:r>
                  <a:rPr lang="en-US" sz="2400" b="1" dirty="0" err="1" smtClean="0">
                    <a:solidFill>
                      <a:schemeClr val="tx1"/>
                    </a:solidFill>
                  </a:rPr>
                  <a:t>Ep</a:t>
                </a:r>
                <a:r>
                  <a:rPr lang="en-US" sz="2400" b="1" dirty="0">
                    <a:solidFill>
                      <a:schemeClr val="tx1"/>
                    </a:solidFill>
                  </a:rPr>
                  <a:t>&lt;</a:t>
                </a:r>
                <a:r>
                  <a:rPr lang="en-US" sz="2400" b="1" dirty="0" smtClean="0">
                    <a:solidFill>
                      <a:schemeClr val="tx1"/>
                    </a:solidFill>
                  </a:rPr>
                  <a:t>1)</a:t>
                </a:r>
              </a:p>
              <a:p>
                <a:pPr algn="just"/>
                <a:r>
                  <a:rPr lang="en-US" sz="2400" b="1" dirty="0" smtClean="0">
                    <a:solidFill>
                      <a:schemeClr val="tx1"/>
                    </a:solidFill>
                  </a:rPr>
                  <a:t>5. Perfectly inelastic  demand or price elasticity of demand equal to zero(</a:t>
                </a:r>
                <a:r>
                  <a:rPr lang="en-US" sz="2400" b="1" dirty="0" err="1" smtClean="0">
                    <a:solidFill>
                      <a:schemeClr val="tx1"/>
                    </a:solidFill>
                  </a:rPr>
                  <a:t>Ep</a:t>
                </a:r>
                <a:r>
                  <a:rPr lang="en-US" sz="2400" b="1" dirty="0" smtClean="0">
                    <a:solidFill>
                      <a:schemeClr val="tx1"/>
                    </a:solidFill>
                  </a:rPr>
                  <a:t>=0)</a:t>
                </a:r>
                <a:endParaRPr lang="en-US" sz="2400" b="1" dirty="0">
                  <a:solidFill>
                    <a:schemeClr val="tx1"/>
                  </a:solidFill>
                </a:endParaRPr>
              </a:p>
              <a:p>
                <a:pPr algn="just"/>
                <a:endParaRPr lang="en-US" sz="1800" b="1" dirty="0">
                  <a:solidFill>
                    <a:schemeClr val="tx1"/>
                  </a:solidFill>
                </a:endParaRPr>
              </a:p>
              <a:p>
                <a:pPr algn="just"/>
                <a:endParaRPr lang="en-US" sz="1800" dirty="0">
                  <a:solidFill>
                    <a:schemeClr val="tx1"/>
                  </a:solidFill>
                </a:endParaRPr>
              </a:p>
              <a:p>
                <a:pPr marL="342900" indent="-342900" algn="just">
                  <a:buAutoNum type="arabicPeriod"/>
                </a:pPr>
                <a:endParaRPr lang="en-US" sz="1800" b="1" dirty="0">
                  <a:solidFill>
                    <a:schemeClr val="tx1"/>
                  </a:solidFill>
                </a:endParaRPr>
              </a:p>
              <a:p>
                <a:pPr algn="just"/>
                <a:endParaRPr lang="en-US" sz="1800" dirty="0">
                  <a:solidFill>
                    <a:schemeClr val="tx1"/>
                  </a:solidFill>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81000" y="1676400"/>
                <a:ext cx="8153400" cy="4876800"/>
              </a:xfrm>
              <a:blipFill rotWithShape="1">
                <a:blip r:embed="rId2"/>
                <a:stretch>
                  <a:fillRect l="-1197" t="-625" r="-1870" b="-24625"/>
                </a:stretch>
              </a:blipFill>
            </p:spPr>
            <p:txBody>
              <a:bodyPr/>
              <a:lstStyle/>
              <a:p>
                <a:r>
                  <a:rPr lang="en-US">
                    <a:noFill/>
                  </a:rPr>
                  <a:t> </a:t>
                </a:r>
              </a:p>
            </p:txBody>
          </p:sp>
        </mc:Fallback>
      </mc:AlternateContent>
    </p:spTree>
    <p:extLst>
      <p:ext uri="{BB962C8B-B14F-4D97-AF65-F5344CB8AC3E}">
        <p14:creationId xmlns:p14="http://schemas.microsoft.com/office/powerpoint/2010/main" val="31092939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52022"/>
            <a:ext cx="8305800" cy="1019578"/>
          </a:xfrm>
        </p:spPr>
        <p:txBody>
          <a:bodyPr>
            <a:noAutofit/>
          </a:bodyPr>
          <a:lstStyle/>
          <a:p>
            <a:r>
              <a:rPr lang="en-US" sz="2800" b="1" dirty="0"/>
              <a:t>Measurement of Price Elasticity</a:t>
            </a:r>
          </a:p>
        </p:txBody>
      </p:sp>
      <p:sp>
        <p:nvSpPr>
          <p:cNvPr id="3" name="Subtitle 2"/>
          <p:cNvSpPr>
            <a:spLocks noGrp="1"/>
          </p:cNvSpPr>
          <p:nvPr>
            <p:ph type="subTitle" idx="1"/>
          </p:nvPr>
        </p:nvSpPr>
        <p:spPr>
          <a:xfrm>
            <a:off x="533400" y="1828800"/>
            <a:ext cx="8153400" cy="3200400"/>
          </a:xfrm>
        </p:spPr>
        <p:txBody>
          <a:bodyPr>
            <a:noAutofit/>
          </a:bodyPr>
          <a:lstStyle/>
          <a:p>
            <a:pPr algn="just"/>
            <a:r>
              <a:rPr lang="en-US" dirty="0" smtClean="0">
                <a:solidFill>
                  <a:schemeClr val="tx1"/>
                </a:solidFill>
              </a:rPr>
              <a:t>Price </a:t>
            </a:r>
            <a:r>
              <a:rPr lang="en-US" dirty="0">
                <a:solidFill>
                  <a:schemeClr val="tx1"/>
                </a:solidFill>
              </a:rPr>
              <a:t>elasticity of demand can be measured by three methods. They are:</a:t>
            </a:r>
          </a:p>
          <a:p>
            <a:pPr algn="just"/>
            <a:r>
              <a:rPr lang="en-US" dirty="0">
                <a:solidFill>
                  <a:schemeClr val="tx1"/>
                </a:solidFill>
              </a:rPr>
              <a:t>1.	Point method</a:t>
            </a:r>
          </a:p>
          <a:p>
            <a:pPr algn="just"/>
            <a:r>
              <a:rPr lang="en-US" dirty="0">
                <a:solidFill>
                  <a:schemeClr val="tx1"/>
                </a:solidFill>
              </a:rPr>
              <a:t>2.	Arc method and</a:t>
            </a:r>
          </a:p>
          <a:p>
            <a:pPr algn="just"/>
            <a:r>
              <a:rPr lang="en-US" dirty="0">
                <a:solidFill>
                  <a:schemeClr val="tx1"/>
                </a:solidFill>
              </a:rPr>
              <a:t>3.	Total outlay or expenditure method.</a:t>
            </a:r>
          </a:p>
          <a:p>
            <a:pPr algn="just"/>
            <a:endParaRPr lang="en-US" b="1" dirty="0">
              <a:solidFill>
                <a:schemeClr val="tx1"/>
              </a:solidFill>
            </a:endParaRPr>
          </a:p>
          <a:p>
            <a:pPr algn="just"/>
            <a:endParaRPr lang="en-US" dirty="0">
              <a:solidFill>
                <a:schemeClr val="tx1"/>
              </a:solidFill>
            </a:endParaRPr>
          </a:p>
          <a:p>
            <a:pPr marL="342900" indent="-342900" algn="just">
              <a:buAutoNum type="arabicPeriod"/>
            </a:pPr>
            <a:endParaRPr lang="en-US" b="1" dirty="0">
              <a:solidFill>
                <a:schemeClr val="tx1"/>
              </a:solidFill>
            </a:endParaRPr>
          </a:p>
          <a:p>
            <a:pPr algn="just"/>
            <a:endParaRPr lang="en-US" dirty="0">
              <a:solidFill>
                <a:schemeClr val="tx1"/>
              </a:solidFill>
            </a:endParaRPr>
          </a:p>
        </p:txBody>
      </p:sp>
    </p:spTree>
    <p:extLst>
      <p:ext uri="{BB962C8B-B14F-4D97-AF65-F5344CB8AC3E}">
        <p14:creationId xmlns:p14="http://schemas.microsoft.com/office/powerpoint/2010/main" val="807936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8305800" cy="1019578"/>
          </a:xfrm>
        </p:spPr>
        <p:txBody>
          <a:bodyPr>
            <a:noAutofit/>
          </a:bodyPr>
          <a:lstStyle/>
          <a:p>
            <a:r>
              <a:rPr lang="en-US" sz="3600" b="1" dirty="0" smtClean="0"/>
              <a:t/>
            </a:r>
            <a:br>
              <a:rPr lang="en-US" sz="3600" b="1" dirty="0" smtClean="0"/>
            </a:br>
            <a:r>
              <a:rPr lang="en-US" sz="3600" b="1" dirty="0" smtClean="0"/>
              <a:t>Model Questions: </a:t>
            </a:r>
            <a:r>
              <a:rPr lang="en-US" sz="3200" b="1" dirty="0" smtClean="0"/>
              <a:t>Long </a:t>
            </a:r>
            <a:r>
              <a:rPr lang="en-US" sz="3200" b="1" dirty="0"/>
              <a:t>answer questions</a:t>
            </a:r>
            <a:r>
              <a:rPr lang="en-US" sz="6000" dirty="0"/>
              <a:t/>
            </a:r>
            <a:br>
              <a:rPr lang="en-US" sz="6000" dirty="0"/>
            </a:br>
            <a:endParaRPr lang="en-US" sz="6000" b="1" dirty="0"/>
          </a:p>
        </p:txBody>
      </p:sp>
      <p:sp>
        <p:nvSpPr>
          <p:cNvPr id="3" name="Subtitle 2"/>
          <p:cNvSpPr>
            <a:spLocks noGrp="1"/>
          </p:cNvSpPr>
          <p:nvPr>
            <p:ph type="subTitle" idx="1"/>
          </p:nvPr>
        </p:nvSpPr>
        <p:spPr>
          <a:xfrm>
            <a:off x="381000" y="990600"/>
            <a:ext cx="8153400" cy="5791200"/>
          </a:xfrm>
        </p:spPr>
        <p:txBody>
          <a:bodyPr>
            <a:noAutofit/>
          </a:bodyPr>
          <a:lstStyle/>
          <a:p>
            <a:pPr marL="173038" lvl="0" indent="-173038" algn="just">
              <a:buFont typeface="+mj-lt"/>
              <a:buAutoNum type="arabicPeriod"/>
            </a:pPr>
            <a:r>
              <a:rPr lang="en-US" sz="1800" dirty="0" smtClean="0">
                <a:solidFill>
                  <a:schemeClr val="tx1"/>
                </a:solidFill>
              </a:rPr>
              <a:t>What </a:t>
            </a:r>
            <a:r>
              <a:rPr lang="en-US" sz="1800" dirty="0">
                <a:solidFill>
                  <a:schemeClr val="tx1"/>
                </a:solidFill>
              </a:rPr>
              <a:t>is market economy? Describe features of market </a:t>
            </a:r>
            <a:r>
              <a:rPr lang="en-US" sz="1800" dirty="0" smtClean="0">
                <a:solidFill>
                  <a:schemeClr val="tx1"/>
                </a:solidFill>
              </a:rPr>
              <a:t>economy.</a:t>
            </a:r>
          </a:p>
          <a:p>
            <a:pPr marL="173038" lvl="0" indent="-173038" algn="just">
              <a:buFont typeface="+mj-lt"/>
              <a:buAutoNum type="arabicPeriod"/>
            </a:pPr>
            <a:r>
              <a:rPr lang="en-US" sz="1800" dirty="0" smtClean="0">
                <a:solidFill>
                  <a:schemeClr val="tx1"/>
                </a:solidFill>
              </a:rPr>
              <a:t>Distinguish </a:t>
            </a:r>
            <a:r>
              <a:rPr lang="en-US" sz="1800" dirty="0">
                <a:solidFill>
                  <a:schemeClr val="tx1"/>
                </a:solidFill>
              </a:rPr>
              <a:t>between desire and demand. </a:t>
            </a:r>
            <a:r>
              <a:rPr lang="en-US" sz="1800" cap="all" dirty="0">
                <a:solidFill>
                  <a:schemeClr val="tx1"/>
                </a:solidFill>
              </a:rPr>
              <a:t>w</a:t>
            </a:r>
            <a:r>
              <a:rPr lang="en-US" sz="1800" dirty="0">
                <a:solidFill>
                  <a:schemeClr val="tx1"/>
                </a:solidFill>
              </a:rPr>
              <a:t>hy does the quantity demanded of a given commodity increases as its price falls</a:t>
            </a:r>
            <a:r>
              <a:rPr lang="en-US" sz="1800" dirty="0" smtClean="0">
                <a:solidFill>
                  <a:schemeClr val="tx1"/>
                </a:solidFill>
              </a:rPr>
              <a:t>?</a:t>
            </a:r>
          </a:p>
          <a:p>
            <a:pPr marL="173038" lvl="0" indent="-173038" algn="just">
              <a:buFont typeface="+mj-lt"/>
              <a:buAutoNum type="arabicPeriod"/>
            </a:pPr>
            <a:r>
              <a:rPr lang="en-US" sz="1800" dirty="0" smtClean="0">
                <a:solidFill>
                  <a:schemeClr val="tx1"/>
                </a:solidFill>
              </a:rPr>
              <a:t>(Define </a:t>
            </a:r>
            <a:r>
              <a:rPr lang="en-US" sz="1800" dirty="0">
                <a:solidFill>
                  <a:schemeClr val="tx1"/>
                </a:solidFill>
              </a:rPr>
              <a:t>supply and supply schedule. What are the factors which bring about changes in </a:t>
            </a:r>
            <a:r>
              <a:rPr lang="en-US" sz="1800" dirty="0" smtClean="0">
                <a:solidFill>
                  <a:schemeClr val="tx1"/>
                </a:solidFill>
              </a:rPr>
              <a:t>supply?</a:t>
            </a:r>
          </a:p>
          <a:p>
            <a:pPr marL="173038" lvl="0" indent="-173038" algn="just">
              <a:buFont typeface="+mj-lt"/>
              <a:buAutoNum type="arabicPeriod"/>
            </a:pPr>
            <a:r>
              <a:rPr lang="en-US" sz="1800" dirty="0" smtClean="0">
                <a:solidFill>
                  <a:schemeClr val="tx1"/>
                </a:solidFill>
              </a:rPr>
              <a:t>What </a:t>
            </a:r>
            <a:r>
              <a:rPr lang="en-US" sz="1800" dirty="0">
                <a:solidFill>
                  <a:schemeClr val="tx1"/>
                </a:solidFill>
              </a:rPr>
              <a:t>is law of demand? Explain its </a:t>
            </a:r>
            <a:r>
              <a:rPr lang="en-US" sz="1800" dirty="0" smtClean="0">
                <a:solidFill>
                  <a:schemeClr val="tx1"/>
                </a:solidFill>
              </a:rPr>
              <a:t>exceptions?</a:t>
            </a:r>
          </a:p>
          <a:p>
            <a:pPr marL="173038" lvl="0" indent="-173038" algn="just">
              <a:buFont typeface="+mj-lt"/>
              <a:buAutoNum type="arabicPeriod"/>
            </a:pPr>
            <a:r>
              <a:rPr lang="en-US" sz="1800" dirty="0" smtClean="0">
                <a:solidFill>
                  <a:schemeClr val="tx1"/>
                </a:solidFill>
              </a:rPr>
              <a:t>What </a:t>
            </a:r>
            <a:r>
              <a:rPr lang="en-US" sz="1800" dirty="0">
                <a:solidFill>
                  <a:schemeClr val="tx1"/>
                </a:solidFill>
              </a:rPr>
              <a:t>is market demand? Explain how a market demand curve is </a:t>
            </a:r>
            <a:r>
              <a:rPr lang="en-US" sz="1800" dirty="0" smtClean="0">
                <a:solidFill>
                  <a:schemeClr val="tx1"/>
                </a:solidFill>
              </a:rPr>
              <a:t>derived.</a:t>
            </a:r>
          </a:p>
          <a:p>
            <a:pPr marL="173038" lvl="0" indent="-173038" algn="just">
              <a:buFont typeface="+mj-lt"/>
              <a:buAutoNum type="arabicPeriod"/>
            </a:pPr>
            <a:r>
              <a:rPr lang="en-US" sz="1800" dirty="0" smtClean="0">
                <a:solidFill>
                  <a:schemeClr val="tx1"/>
                </a:solidFill>
              </a:rPr>
              <a:t>Explain </a:t>
            </a:r>
            <a:r>
              <a:rPr lang="en-US" sz="1800" dirty="0">
                <a:solidFill>
                  <a:schemeClr val="tx1"/>
                </a:solidFill>
              </a:rPr>
              <a:t>the </a:t>
            </a:r>
            <a:r>
              <a:rPr lang="en-US" sz="1800" dirty="0" smtClean="0">
                <a:solidFill>
                  <a:schemeClr val="tx1"/>
                </a:solidFill>
              </a:rPr>
              <a:t>law of </a:t>
            </a:r>
            <a:r>
              <a:rPr lang="en-US" sz="1800" dirty="0">
                <a:solidFill>
                  <a:schemeClr val="tx1"/>
                </a:solidFill>
              </a:rPr>
              <a:t>demand with diagram. What are the causes of rightward shit in demand </a:t>
            </a:r>
            <a:r>
              <a:rPr lang="en-US" sz="1800" dirty="0" smtClean="0">
                <a:solidFill>
                  <a:schemeClr val="tx1"/>
                </a:solidFill>
              </a:rPr>
              <a:t>curve?</a:t>
            </a:r>
          </a:p>
          <a:p>
            <a:pPr marL="173038" lvl="0" indent="-173038" algn="just">
              <a:buFont typeface="+mj-lt"/>
              <a:buAutoNum type="arabicPeriod"/>
            </a:pPr>
            <a:r>
              <a:rPr lang="en-US" sz="1800" dirty="0" smtClean="0">
                <a:solidFill>
                  <a:schemeClr val="tx1"/>
                </a:solidFill>
              </a:rPr>
              <a:t>Explain </a:t>
            </a:r>
            <a:r>
              <a:rPr lang="en-US" sz="1800" dirty="0">
                <a:solidFill>
                  <a:schemeClr val="tx1"/>
                </a:solidFill>
              </a:rPr>
              <a:t>the law of supply with diagram. What are the causes of shift in supply </a:t>
            </a:r>
            <a:r>
              <a:rPr lang="en-US" sz="1800" dirty="0" smtClean="0">
                <a:solidFill>
                  <a:schemeClr val="tx1"/>
                </a:solidFill>
              </a:rPr>
              <a:t>curves?</a:t>
            </a:r>
          </a:p>
          <a:p>
            <a:pPr marL="173038" lvl="0" indent="-173038" algn="just">
              <a:buFont typeface="+mj-lt"/>
              <a:buAutoNum type="arabicPeriod"/>
            </a:pPr>
            <a:r>
              <a:rPr lang="en-US" sz="1800" dirty="0" smtClean="0">
                <a:solidFill>
                  <a:schemeClr val="tx1"/>
                </a:solidFill>
              </a:rPr>
              <a:t>Describe </a:t>
            </a:r>
            <a:r>
              <a:rPr lang="en-US" sz="1800" dirty="0">
                <a:solidFill>
                  <a:schemeClr val="tx1"/>
                </a:solidFill>
              </a:rPr>
              <a:t>the main determinants of demand. Give an example of a joint </a:t>
            </a:r>
            <a:r>
              <a:rPr lang="en-US" sz="1800" dirty="0" smtClean="0">
                <a:solidFill>
                  <a:schemeClr val="tx1"/>
                </a:solidFill>
              </a:rPr>
              <a:t>demand?</a:t>
            </a:r>
          </a:p>
          <a:p>
            <a:pPr marL="173038" lvl="0" indent="-173038" algn="just">
              <a:buFont typeface="+mj-lt"/>
              <a:buAutoNum type="arabicPeriod"/>
            </a:pPr>
            <a:r>
              <a:rPr lang="en-US" sz="1800" dirty="0" smtClean="0">
                <a:solidFill>
                  <a:schemeClr val="tx1"/>
                </a:solidFill>
              </a:rPr>
              <a:t>Define </a:t>
            </a:r>
            <a:r>
              <a:rPr lang="en-US" sz="1800" dirty="0">
                <a:solidFill>
                  <a:schemeClr val="tx1"/>
                </a:solidFill>
              </a:rPr>
              <a:t>demand. </a:t>
            </a:r>
            <a:r>
              <a:rPr lang="en-US" sz="1800" cap="all" dirty="0">
                <a:solidFill>
                  <a:schemeClr val="tx1"/>
                </a:solidFill>
              </a:rPr>
              <a:t>e</a:t>
            </a:r>
            <a:r>
              <a:rPr lang="en-US" sz="1800" dirty="0">
                <a:solidFill>
                  <a:schemeClr val="tx1"/>
                </a:solidFill>
              </a:rPr>
              <a:t>xplain the law of demand.	</a:t>
            </a:r>
            <a:endParaRPr lang="en-US" sz="1800" dirty="0" smtClean="0">
              <a:solidFill>
                <a:schemeClr val="tx1"/>
              </a:solidFill>
            </a:endParaRPr>
          </a:p>
          <a:p>
            <a:pPr marL="173038" lvl="0" indent="-173038" algn="just">
              <a:buFont typeface="+mj-lt"/>
              <a:buAutoNum type="arabicPeriod"/>
            </a:pPr>
            <a:r>
              <a:rPr lang="en-US" sz="1800" dirty="0" smtClean="0">
                <a:solidFill>
                  <a:schemeClr val="tx1"/>
                </a:solidFill>
              </a:rPr>
              <a:t>What </a:t>
            </a:r>
            <a:r>
              <a:rPr lang="en-US" sz="1800" dirty="0">
                <a:solidFill>
                  <a:schemeClr val="tx1"/>
                </a:solidFill>
              </a:rPr>
              <a:t>is shift in demand curve? </a:t>
            </a:r>
            <a:r>
              <a:rPr lang="en-US" sz="1800" cap="all" dirty="0">
                <a:solidFill>
                  <a:schemeClr val="tx1"/>
                </a:solidFill>
              </a:rPr>
              <a:t>w</a:t>
            </a:r>
            <a:r>
              <a:rPr lang="en-US" sz="1800" dirty="0">
                <a:solidFill>
                  <a:schemeClr val="tx1"/>
                </a:solidFill>
              </a:rPr>
              <a:t>hat are its </a:t>
            </a:r>
            <a:r>
              <a:rPr lang="en-US" sz="1800" dirty="0" smtClean="0">
                <a:solidFill>
                  <a:schemeClr val="tx1"/>
                </a:solidFill>
              </a:rPr>
              <a:t>causes?</a:t>
            </a:r>
            <a:endParaRPr lang="en-US" sz="1800" dirty="0">
              <a:solidFill>
                <a:schemeClr val="tx1"/>
              </a:solidFill>
            </a:endParaRPr>
          </a:p>
          <a:p>
            <a:pPr marL="173038" lvl="0" indent="-173038" algn="just">
              <a:buFont typeface="+mj-lt"/>
              <a:buAutoNum type="arabicPeriod"/>
            </a:pPr>
            <a:r>
              <a:rPr lang="en-US" sz="1800" dirty="0" smtClean="0">
                <a:solidFill>
                  <a:schemeClr val="tx1"/>
                </a:solidFill>
              </a:rPr>
              <a:t>What </a:t>
            </a:r>
            <a:r>
              <a:rPr lang="en-US" sz="1800" dirty="0">
                <a:solidFill>
                  <a:schemeClr val="tx1"/>
                </a:solidFill>
              </a:rPr>
              <a:t>is shift in supply curve? What are the causes of rightward shift in supply </a:t>
            </a:r>
            <a:r>
              <a:rPr lang="en-US" sz="1800" dirty="0" smtClean="0">
                <a:solidFill>
                  <a:schemeClr val="tx1"/>
                </a:solidFill>
              </a:rPr>
              <a:t>curve?</a:t>
            </a:r>
          </a:p>
          <a:p>
            <a:pPr marL="173038" lvl="0" indent="-173038" algn="just">
              <a:buFont typeface="+mj-lt"/>
              <a:buAutoNum type="arabicPeriod"/>
            </a:pPr>
            <a:r>
              <a:rPr lang="en-US" sz="1800" dirty="0" smtClean="0">
                <a:solidFill>
                  <a:schemeClr val="tx1"/>
                </a:solidFill>
              </a:rPr>
              <a:t>Define </a:t>
            </a:r>
            <a:r>
              <a:rPr lang="en-US" sz="1800" dirty="0">
                <a:solidFill>
                  <a:schemeClr val="tx1"/>
                </a:solidFill>
              </a:rPr>
              <a:t>the law of supply. Explain the law of supply with the help of table and diagram</a:t>
            </a:r>
            <a:r>
              <a:rPr lang="en-US" sz="1800" dirty="0" smtClean="0">
                <a:solidFill>
                  <a:schemeClr val="tx1"/>
                </a:solidFill>
              </a:rPr>
              <a:t>.</a:t>
            </a:r>
            <a:r>
              <a:rPr lang="en-US" sz="1800" b="1" dirty="0">
                <a:solidFill>
                  <a:schemeClr val="tx1"/>
                </a:solidFill>
              </a:rPr>
              <a:t> </a:t>
            </a:r>
            <a:endParaRPr lang="en-US" sz="1800" dirty="0">
              <a:solidFill>
                <a:schemeClr val="tx1"/>
              </a:solidFill>
            </a:endParaRPr>
          </a:p>
        </p:txBody>
      </p:sp>
    </p:spTree>
    <p:extLst>
      <p:ext uri="{BB962C8B-B14F-4D97-AF65-F5344CB8AC3E}">
        <p14:creationId xmlns:p14="http://schemas.microsoft.com/office/powerpoint/2010/main" val="2108515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7772400" cy="838200"/>
          </a:xfrm>
        </p:spPr>
        <p:txBody>
          <a:bodyPr>
            <a:noAutofit/>
          </a:bodyPr>
          <a:lstStyle/>
          <a:p>
            <a:r>
              <a:rPr lang="en-US" sz="3600" b="1" dirty="0" smtClean="0"/>
              <a:t>Types of Demand</a:t>
            </a:r>
            <a:endParaRPr lang="en-US" b="1" dirty="0"/>
          </a:p>
        </p:txBody>
      </p:sp>
      <p:sp>
        <p:nvSpPr>
          <p:cNvPr id="3" name="Subtitle 2"/>
          <p:cNvSpPr>
            <a:spLocks noGrp="1"/>
          </p:cNvSpPr>
          <p:nvPr>
            <p:ph type="subTitle" idx="1"/>
          </p:nvPr>
        </p:nvSpPr>
        <p:spPr>
          <a:xfrm>
            <a:off x="295656" y="1286256"/>
            <a:ext cx="8153400" cy="5343144"/>
          </a:xfrm>
        </p:spPr>
        <p:txBody>
          <a:bodyPr>
            <a:noAutofit/>
          </a:bodyPr>
          <a:lstStyle/>
          <a:p>
            <a:pPr marL="457200" indent="-457200" algn="just">
              <a:spcBef>
                <a:spcPts val="0"/>
              </a:spcBef>
              <a:buAutoNum type="arabicPeriod"/>
            </a:pPr>
            <a:r>
              <a:rPr lang="en-US" sz="2400" b="1" dirty="0" smtClean="0">
                <a:solidFill>
                  <a:schemeClr val="tx1"/>
                </a:solidFill>
              </a:rPr>
              <a:t>Price demand</a:t>
            </a:r>
            <a:r>
              <a:rPr lang="en-US" sz="2400" dirty="0" smtClean="0">
                <a:solidFill>
                  <a:schemeClr val="tx1"/>
                </a:solidFill>
              </a:rPr>
              <a:t>: </a:t>
            </a:r>
          </a:p>
          <a:p>
            <a:pPr algn="just">
              <a:spcBef>
                <a:spcPts val="0"/>
              </a:spcBef>
            </a:pPr>
            <a:r>
              <a:rPr lang="en-US" sz="2400" dirty="0" smtClean="0">
                <a:solidFill>
                  <a:schemeClr val="tx1"/>
                </a:solidFill>
              </a:rPr>
              <a:t>Other </a:t>
            </a:r>
            <a:r>
              <a:rPr lang="en-US" sz="2400" dirty="0">
                <a:solidFill>
                  <a:schemeClr val="tx1"/>
                </a:solidFill>
              </a:rPr>
              <a:t>things remaining the same, price demand refers to functional relationship between price and quantity demanded of a commodity. It shows negative or inverse relationship between price and quantity demanded of any goods and services under </a:t>
            </a:r>
            <a:r>
              <a:rPr lang="en-US" sz="2400" i="1" dirty="0">
                <a:solidFill>
                  <a:schemeClr val="tx1"/>
                </a:solidFill>
              </a:rPr>
              <a:t>ceteris paribus</a:t>
            </a:r>
            <a:r>
              <a:rPr lang="en-US" sz="2400" dirty="0">
                <a:solidFill>
                  <a:schemeClr val="tx1"/>
                </a:solidFill>
              </a:rPr>
              <a:t> assumption. Price demand function can be expressed </a:t>
            </a:r>
            <a:r>
              <a:rPr lang="en-US" sz="2400" dirty="0" smtClean="0">
                <a:solidFill>
                  <a:schemeClr val="tx1"/>
                </a:solidFill>
              </a:rPr>
              <a:t>as: </a:t>
            </a:r>
          </a:p>
          <a:p>
            <a:pPr algn="just">
              <a:spcBef>
                <a:spcPts val="0"/>
              </a:spcBef>
            </a:pPr>
            <a:r>
              <a:rPr lang="en-US" sz="2400" i="1" dirty="0">
                <a:solidFill>
                  <a:schemeClr val="tx1"/>
                </a:solidFill>
              </a:rPr>
              <a:t>	</a:t>
            </a:r>
            <a:r>
              <a:rPr lang="en-US" sz="2400" b="1" i="1" dirty="0" err="1" smtClean="0">
                <a:solidFill>
                  <a:schemeClr val="tx1"/>
                </a:solidFill>
              </a:rPr>
              <a:t>Qd</a:t>
            </a:r>
            <a:r>
              <a:rPr lang="en-US" sz="2400" b="1" i="1" baseline="-25000" dirty="0" err="1" smtClean="0">
                <a:solidFill>
                  <a:schemeClr val="tx1"/>
                </a:solidFill>
              </a:rPr>
              <a:t>x</a:t>
            </a:r>
            <a:r>
              <a:rPr lang="en-US" sz="2400" b="1" i="1" dirty="0" smtClean="0">
                <a:solidFill>
                  <a:schemeClr val="tx1"/>
                </a:solidFill>
              </a:rPr>
              <a:t> </a:t>
            </a:r>
            <a:r>
              <a:rPr lang="en-US" sz="2400" b="1" i="1" dirty="0">
                <a:solidFill>
                  <a:schemeClr val="tx1"/>
                </a:solidFill>
              </a:rPr>
              <a:t>= f (</a:t>
            </a:r>
            <a:r>
              <a:rPr lang="en-US" sz="2400" b="1" i="1" dirty="0" err="1">
                <a:solidFill>
                  <a:schemeClr val="tx1"/>
                </a:solidFill>
              </a:rPr>
              <a:t>P</a:t>
            </a:r>
            <a:r>
              <a:rPr lang="en-US" sz="2400" b="1" i="1" baseline="-25000" dirty="0" err="1">
                <a:solidFill>
                  <a:schemeClr val="tx1"/>
                </a:solidFill>
              </a:rPr>
              <a:t>x</a:t>
            </a:r>
            <a:r>
              <a:rPr lang="en-US" sz="2400" b="1" i="1" dirty="0">
                <a:solidFill>
                  <a:schemeClr val="tx1"/>
                </a:solidFill>
              </a:rPr>
              <a:t>)</a:t>
            </a:r>
            <a:r>
              <a:rPr lang="en-US" sz="2400" b="1" dirty="0">
                <a:solidFill>
                  <a:schemeClr val="tx1"/>
                </a:solidFill>
              </a:rPr>
              <a:t>, ceteris paribus	…(2.1)            </a:t>
            </a:r>
            <a:r>
              <a:rPr lang="en-US" sz="2400" b="1" i="1" dirty="0">
                <a:solidFill>
                  <a:schemeClr val="tx1"/>
                </a:solidFill>
              </a:rPr>
              <a:t>f '&lt; 0.</a:t>
            </a:r>
            <a:endParaRPr lang="en-US" sz="2400" b="1" dirty="0">
              <a:solidFill>
                <a:schemeClr val="tx1"/>
              </a:solidFill>
            </a:endParaRPr>
          </a:p>
          <a:p>
            <a:pPr algn="just">
              <a:spcBef>
                <a:spcPts val="0"/>
              </a:spcBef>
            </a:pPr>
            <a:r>
              <a:rPr lang="en-US" sz="2400" b="1" dirty="0" smtClean="0">
                <a:solidFill>
                  <a:schemeClr val="tx1"/>
                </a:solidFill>
              </a:rPr>
              <a:t>Keeping other factors constant</a:t>
            </a:r>
          </a:p>
          <a:p>
            <a:pPr algn="just">
              <a:spcBef>
                <a:spcPts val="0"/>
              </a:spcBef>
            </a:pPr>
            <a:r>
              <a:rPr lang="en-US" sz="2400" dirty="0" smtClean="0">
                <a:solidFill>
                  <a:schemeClr val="tx1"/>
                </a:solidFill>
              </a:rPr>
              <a:t>Where</a:t>
            </a:r>
            <a:r>
              <a:rPr lang="en-US" sz="2400" dirty="0">
                <a:solidFill>
                  <a:schemeClr val="tx1"/>
                </a:solidFill>
              </a:rPr>
              <a:t>, </a:t>
            </a:r>
            <a:r>
              <a:rPr lang="en-US" sz="2400" i="1" dirty="0" err="1">
                <a:solidFill>
                  <a:schemeClr val="tx1"/>
                </a:solidFill>
              </a:rPr>
              <a:t>Qd</a:t>
            </a:r>
            <a:r>
              <a:rPr lang="en-US" sz="2400" i="1" baseline="-25000" dirty="0" err="1">
                <a:solidFill>
                  <a:schemeClr val="tx1"/>
                </a:solidFill>
              </a:rPr>
              <a:t>x</a:t>
            </a:r>
            <a:r>
              <a:rPr lang="en-US" sz="2400" dirty="0">
                <a:solidFill>
                  <a:schemeClr val="tx1"/>
                </a:solidFill>
              </a:rPr>
              <a:t> is the quantity demand for X commodity (dependent variable), ‘</a:t>
            </a:r>
            <a:r>
              <a:rPr lang="en-US" sz="2400" i="1" dirty="0">
                <a:solidFill>
                  <a:schemeClr val="tx1"/>
                </a:solidFill>
              </a:rPr>
              <a:t>f’</a:t>
            </a:r>
            <a:r>
              <a:rPr lang="en-US" sz="2400" dirty="0">
                <a:solidFill>
                  <a:schemeClr val="tx1"/>
                </a:solidFill>
              </a:rPr>
              <a:t> read as ‘function of’ indicates functional relationship and </a:t>
            </a:r>
            <a:r>
              <a:rPr lang="en-US" sz="2400" i="1" dirty="0" err="1">
                <a:solidFill>
                  <a:schemeClr val="tx1"/>
                </a:solidFill>
              </a:rPr>
              <a:t>P</a:t>
            </a:r>
            <a:r>
              <a:rPr lang="en-US" sz="2400" i="1" baseline="-25000" dirty="0" err="1">
                <a:solidFill>
                  <a:schemeClr val="tx1"/>
                </a:solidFill>
              </a:rPr>
              <a:t>x</a:t>
            </a:r>
            <a:r>
              <a:rPr lang="en-US" sz="2400" baseline="-25000" dirty="0">
                <a:solidFill>
                  <a:schemeClr val="tx1"/>
                </a:solidFill>
              </a:rPr>
              <a:t> </a:t>
            </a:r>
            <a:r>
              <a:rPr lang="en-US" sz="2400" dirty="0">
                <a:solidFill>
                  <a:schemeClr val="tx1"/>
                </a:solidFill>
              </a:rPr>
              <a:t>is the price of X commodity (independent variable).	</a:t>
            </a:r>
          </a:p>
        </p:txBody>
      </p:sp>
    </p:spTree>
    <p:extLst>
      <p:ext uri="{BB962C8B-B14F-4D97-AF65-F5344CB8AC3E}">
        <p14:creationId xmlns:p14="http://schemas.microsoft.com/office/powerpoint/2010/main" val="293635335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52022"/>
            <a:ext cx="8305800" cy="1019578"/>
          </a:xfrm>
        </p:spPr>
        <p:txBody>
          <a:bodyPr>
            <a:noAutofit/>
          </a:bodyPr>
          <a:lstStyle/>
          <a:p>
            <a:r>
              <a:rPr lang="en-US" sz="3600" b="1" dirty="0" smtClean="0"/>
              <a:t/>
            </a:r>
            <a:br>
              <a:rPr lang="en-US" sz="3600" b="1" dirty="0" smtClean="0"/>
            </a:br>
            <a:r>
              <a:rPr lang="en-US" sz="3600" b="1" dirty="0" smtClean="0"/>
              <a:t>Model </a:t>
            </a:r>
            <a:r>
              <a:rPr lang="en-US" sz="3600" b="1" dirty="0"/>
              <a:t>Questions: Short answer questions</a:t>
            </a:r>
            <a:r>
              <a:rPr lang="en-US" sz="1400" dirty="0"/>
              <a:t/>
            </a:r>
            <a:br>
              <a:rPr lang="en-US" sz="1400" dirty="0"/>
            </a:br>
            <a:endParaRPr lang="en-US" sz="6600" b="1" dirty="0"/>
          </a:p>
        </p:txBody>
      </p:sp>
      <p:sp>
        <p:nvSpPr>
          <p:cNvPr id="3" name="Subtitle 2"/>
          <p:cNvSpPr>
            <a:spLocks noGrp="1"/>
          </p:cNvSpPr>
          <p:nvPr>
            <p:ph type="subTitle" idx="1"/>
          </p:nvPr>
        </p:nvSpPr>
        <p:spPr>
          <a:xfrm>
            <a:off x="381000" y="1676400"/>
            <a:ext cx="8153400" cy="4876800"/>
          </a:xfrm>
        </p:spPr>
        <p:txBody>
          <a:bodyPr>
            <a:noAutofit/>
          </a:bodyPr>
          <a:lstStyle/>
          <a:p>
            <a:pPr marL="342900" indent="-342900" algn="just">
              <a:buFont typeface="+mj-lt"/>
              <a:buAutoNum type="arabicPeriod"/>
            </a:pPr>
            <a:r>
              <a:rPr lang="en-US" sz="1800" dirty="0" smtClean="0">
                <a:solidFill>
                  <a:schemeClr val="tx1"/>
                </a:solidFill>
              </a:rPr>
              <a:t>Explain </a:t>
            </a:r>
            <a:r>
              <a:rPr lang="en-US" sz="1800" dirty="0">
                <a:solidFill>
                  <a:schemeClr val="tx1"/>
                </a:solidFill>
              </a:rPr>
              <a:t>law of </a:t>
            </a:r>
            <a:r>
              <a:rPr lang="en-US" sz="1800" dirty="0" smtClean="0">
                <a:solidFill>
                  <a:schemeClr val="tx1"/>
                </a:solidFill>
              </a:rPr>
              <a:t>demand</a:t>
            </a:r>
          </a:p>
          <a:p>
            <a:pPr marL="342900" indent="-342900" algn="just">
              <a:buFont typeface="+mj-lt"/>
              <a:buAutoNum type="arabicPeriod"/>
            </a:pPr>
            <a:r>
              <a:rPr lang="en-US" sz="1800" dirty="0" smtClean="0">
                <a:solidFill>
                  <a:schemeClr val="tx1"/>
                </a:solidFill>
              </a:rPr>
              <a:t>Individual </a:t>
            </a:r>
            <a:r>
              <a:rPr lang="en-US" sz="1800" dirty="0">
                <a:solidFill>
                  <a:schemeClr val="tx1"/>
                </a:solidFill>
              </a:rPr>
              <a:t>demand and </a:t>
            </a:r>
            <a:r>
              <a:rPr lang="en-US" sz="1800" dirty="0" smtClean="0">
                <a:solidFill>
                  <a:schemeClr val="tx1"/>
                </a:solidFill>
              </a:rPr>
              <a:t>market demand</a:t>
            </a:r>
            <a:endParaRPr lang="en-US" sz="1800" dirty="0">
              <a:solidFill>
                <a:schemeClr val="tx1"/>
              </a:solidFill>
            </a:endParaRPr>
          </a:p>
          <a:p>
            <a:pPr marL="342900" indent="-342900" algn="just">
              <a:buFont typeface="+mj-lt"/>
              <a:buAutoNum type="arabicPeriod"/>
            </a:pPr>
            <a:r>
              <a:rPr lang="en-US" sz="1800" dirty="0" smtClean="0">
                <a:solidFill>
                  <a:schemeClr val="tx1"/>
                </a:solidFill>
              </a:rPr>
              <a:t>Explain </a:t>
            </a:r>
            <a:r>
              <a:rPr lang="en-US" sz="1800" dirty="0">
                <a:solidFill>
                  <a:schemeClr val="tx1"/>
                </a:solidFill>
              </a:rPr>
              <a:t>the </a:t>
            </a:r>
            <a:r>
              <a:rPr lang="en-US" sz="1800" cap="all" dirty="0">
                <a:solidFill>
                  <a:schemeClr val="tx1"/>
                </a:solidFill>
              </a:rPr>
              <a:t>l</a:t>
            </a:r>
            <a:r>
              <a:rPr lang="en-US" sz="1800" dirty="0">
                <a:solidFill>
                  <a:schemeClr val="tx1"/>
                </a:solidFill>
              </a:rPr>
              <a:t>aw of supply </a:t>
            </a:r>
            <a:endParaRPr lang="en-US" sz="1800" dirty="0" smtClean="0">
              <a:solidFill>
                <a:schemeClr val="tx1"/>
              </a:solidFill>
            </a:endParaRPr>
          </a:p>
          <a:p>
            <a:pPr marL="342900" indent="-342900" algn="just">
              <a:buFont typeface="+mj-lt"/>
              <a:buAutoNum type="arabicPeriod"/>
            </a:pPr>
            <a:r>
              <a:rPr lang="en-US" sz="1800" dirty="0" smtClean="0">
                <a:solidFill>
                  <a:schemeClr val="tx1"/>
                </a:solidFill>
              </a:rPr>
              <a:t>Explain </a:t>
            </a:r>
            <a:r>
              <a:rPr lang="en-US" sz="1800" dirty="0">
                <a:solidFill>
                  <a:schemeClr val="tx1"/>
                </a:solidFill>
              </a:rPr>
              <a:t>the exceptions of law of </a:t>
            </a:r>
            <a:r>
              <a:rPr lang="en-US" sz="1800" dirty="0" smtClean="0">
                <a:solidFill>
                  <a:schemeClr val="tx1"/>
                </a:solidFill>
              </a:rPr>
              <a:t>demand</a:t>
            </a:r>
          </a:p>
          <a:p>
            <a:pPr marL="342900" indent="-342900" algn="just">
              <a:buFont typeface="+mj-lt"/>
              <a:buAutoNum type="arabicPeriod"/>
            </a:pPr>
            <a:r>
              <a:rPr lang="en-US" sz="1800" dirty="0" smtClean="0">
                <a:solidFill>
                  <a:schemeClr val="tx1"/>
                </a:solidFill>
              </a:rPr>
              <a:t>Distinguish </a:t>
            </a:r>
            <a:r>
              <a:rPr lang="en-US" sz="1800" dirty="0">
                <a:solidFill>
                  <a:schemeClr val="tx1"/>
                </a:solidFill>
              </a:rPr>
              <a:t>between movement and shift in demand curve </a:t>
            </a:r>
            <a:endParaRPr lang="en-US" sz="1800" dirty="0" smtClean="0">
              <a:solidFill>
                <a:schemeClr val="tx1"/>
              </a:solidFill>
            </a:endParaRPr>
          </a:p>
          <a:p>
            <a:pPr marL="342900" indent="-342900" algn="just">
              <a:buFont typeface="+mj-lt"/>
              <a:buAutoNum type="arabicPeriod"/>
            </a:pPr>
            <a:r>
              <a:rPr lang="en-US" sz="1800" dirty="0" smtClean="0">
                <a:solidFill>
                  <a:schemeClr val="tx1"/>
                </a:solidFill>
              </a:rPr>
              <a:t>Distinguish </a:t>
            </a:r>
            <a:r>
              <a:rPr lang="en-US" sz="1800" dirty="0">
                <a:solidFill>
                  <a:schemeClr val="tx1"/>
                </a:solidFill>
              </a:rPr>
              <a:t>between movement and shift in supply curve </a:t>
            </a:r>
            <a:endParaRPr lang="en-US" sz="1800" dirty="0" smtClean="0">
              <a:solidFill>
                <a:schemeClr val="tx1"/>
              </a:solidFill>
            </a:endParaRPr>
          </a:p>
          <a:p>
            <a:pPr marL="342900" indent="-342900" algn="just">
              <a:buFont typeface="+mj-lt"/>
              <a:buAutoNum type="arabicPeriod"/>
            </a:pPr>
            <a:r>
              <a:rPr lang="en-US" sz="1800" dirty="0" smtClean="0">
                <a:solidFill>
                  <a:schemeClr val="tx1"/>
                </a:solidFill>
              </a:rPr>
              <a:t>Explain </a:t>
            </a:r>
            <a:r>
              <a:rPr lang="en-US" sz="1800" dirty="0">
                <a:solidFill>
                  <a:schemeClr val="tx1"/>
                </a:solidFill>
              </a:rPr>
              <a:t>the equilibrium condition with the help of demand and supply </a:t>
            </a:r>
            <a:r>
              <a:rPr lang="en-US" sz="1800" dirty="0" smtClean="0">
                <a:solidFill>
                  <a:schemeClr val="tx1"/>
                </a:solidFill>
              </a:rPr>
              <a:t>curve.</a:t>
            </a:r>
          </a:p>
          <a:p>
            <a:pPr marL="342900" indent="-342900" algn="just">
              <a:buFont typeface="+mj-lt"/>
              <a:buAutoNum type="arabicPeriod"/>
            </a:pPr>
            <a:r>
              <a:rPr lang="en-US" sz="1800" dirty="0" smtClean="0">
                <a:solidFill>
                  <a:schemeClr val="tx1"/>
                </a:solidFill>
              </a:rPr>
              <a:t>What </a:t>
            </a:r>
            <a:r>
              <a:rPr lang="en-US" sz="1800" dirty="0">
                <a:solidFill>
                  <a:schemeClr val="tx1"/>
                </a:solidFill>
              </a:rPr>
              <a:t>is market </a:t>
            </a:r>
            <a:r>
              <a:rPr lang="en-US" sz="1800" dirty="0" smtClean="0">
                <a:solidFill>
                  <a:schemeClr val="tx1"/>
                </a:solidFill>
              </a:rPr>
              <a:t>economy</a:t>
            </a:r>
            <a:endParaRPr lang="en-US" sz="1800" dirty="0">
              <a:solidFill>
                <a:schemeClr val="tx1"/>
              </a:solidFill>
            </a:endParaRPr>
          </a:p>
          <a:p>
            <a:pPr marL="342900" indent="-342900" algn="just">
              <a:buFont typeface="+mj-lt"/>
              <a:buAutoNum type="arabicPeriod"/>
            </a:pPr>
            <a:r>
              <a:rPr lang="en-US" sz="1800" dirty="0" smtClean="0">
                <a:solidFill>
                  <a:schemeClr val="tx1"/>
                </a:solidFill>
              </a:rPr>
              <a:t>Discuss </a:t>
            </a:r>
            <a:r>
              <a:rPr lang="en-US" sz="1800" dirty="0">
                <a:solidFill>
                  <a:schemeClr val="tx1"/>
                </a:solidFill>
              </a:rPr>
              <a:t>the cause of shift in supply </a:t>
            </a:r>
            <a:r>
              <a:rPr lang="en-US" sz="1800" dirty="0" smtClean="0">
                <a:solidFill>
                  <a:schemeClr val="tx1"/>
                </a:solidFill>
              </a:rPr>
              <a:t>curve.</a:t>
            </a:r>
            <a:endParaRPr lang="en-US" sz="1800" dirty="0">
              <a:solidFill>
                <a:schemeClr val="tx1"/>
              </a:solidFill>
            </a:endParaRPr>
          </a:p>
        </p:txBody>
      </p:sp>
    </p:spTree>
    <p:extLst>
      <p:ext uri="{BB962C8B-B14F-4D97-AF65-F5344CB8AC3E}">
        <p14:creationId xmlns:p14="http://schemas.microsoft.com/office/powerpoint/2010/main" val="26582652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52022"/>
            <a:ext cx="8305800" cy="1019578"/>
          </a:xfrm>
        </p:spPr>
        <p:txBody>
          <a:bodyPr>
            <a:noAutofit/>
          </a:bodyPr>
          <a:lstStyle/>
          <a:p>
            <a:r>
              <a:rPr lang="en-US" sz="3600" b="1" dirty="0" smtClean="0"/>
              <a:t/>
            </a:r>
            <a:br>
              <a:rPr lang="en-US" sz="3600" b="1" dirty="0" smtClean="0"/>
            </a:br>
            <a:r>
              <a:rPr lang="en-US" sz="3600" b="1" dirty="0" smtClean="0"/>
              <a:t/>
            </a:r>
            <a:br>
              <a:rPr lang="en-US" sz="3600" b="1" dirty="0" smtClean="0"/>
            </a:br>
            <a:r>
              <a:rPr lang="en-US" sz="3600" b="1" dirty="0" smtClean="0"/>
              <a:t>Model </a:t>
            </a:r>
            <a:r>
              <a:rPr lang="en-US" sz="3600" b="1" dirty="0"/>
              <a:t>Questions: </a:t>
            </a:r>
            <a:r>
              <a:rPr lang="en-US" sz="3600" b="1" dirty="0" smtClean="0"/>
              <a:t>Very Short </a:t>
            </a:r>
            <a:r>
              <a:rPr lang="en-US" sz="3600" b="1" dirty="0"/>
              <a:t>answer questions</a:t>
            </a:r>
            <a:r>
              <a:rPr lang="en-US" sz="1400" dirty="0"/>
              <a:t/>
            </a:r>
            <a:br>
              <a:rPr lang="en-US" sz="1400" dirty="0"/>
            </a:br>
            <a:endParaRPr lang="en-US" sz="6600" b="1" dirty="0"/>
          </a:p>
        </p:txBody>
      </p:sp>
      <p:sp>
        <p:nvSpPr>
          <p:cNvPr id="3" name="Subtitle 2"/>
          <p:cNvSpPr>
            <a:spLocks noGrp="1"/>
          </p:cNvSpPr>
          <p:nvPr>
            <p:ph type="subTitle" idx="1"/>
          </p:nvPr>
        </p:nvSpPr>
        <p:spPr>
          <a:xfrm>
            <a:off x="381000" y="1676400"/>
            <a:ext cx="8153400" cy="4876800"/>
          </a:xfrm>
        </p:spPr>
        <p:txBody>
          <a:bodyPr>
            <a:noAutofit/>
          </a:bodyPr>
          <a:lstStyle/>
          <a:p>
            <a:pPr algn="just"/>
            <a:r>
              <a:rPr lang="en-US" sz="1800" dirty="0" smtClean="0">
                <a:solidFill>
                  <a:schemeClr val="tx1"/>
                </a:solidFill>
              </a:rPr>
              <a:t>1, Why </a:t>
            </a:r>
            <a:r>
              <a:rPr lang="en-US" sz="1800" dirty="0">
                <a:solidFill>
                  <a:schemeClr val="tx1"/>
                </a:solidFill>
              </a:rPr>
              <a:t>does the quantity demanded of a commodity increases as its price </a:t>
            </a:r>
            <a:r>
              <a:rPr lang="en-US" sz="1800" dirty="0" smtClean="0">
                <a:solidFill>
                  <a:schemeClr val="tx1"/>
                </a:solidFill>
              </a:rPr>
              <a:t>falls?</a:t>
            </a:r>
          </a:p>
          <a:p>
            <a:pPr algn="just"/>
            <a:r>
              <a:rPr lang="en-US" sz="1800" dirty="0" smtClean="0">
                <a:solidFill>
                  <a:schemeClr val="tx1"/>
                </a:solidFill>
              </a:rPr>
              <a:t>2. Distinguish </a:t>
            </a:r>
            <a:r>
              <a:rPr lang="en-US" sz="1800" dirty="0">
                <a:solidFill>
                  <a:schemeClr val="tx1"/>
                </a:solidFill>
              </a:rPr>
              <a:t>between desire and </a:t>
            </a:r>
            <a:r>
              <a:rPr lang="en-US" sz="1800" dirty="0" smtClean="0">
                <a:solidFill>
                  <a:schemeClr val="tx1"/>
                </a:solidFill>
              </a:rPr>
              <a:t>demand</a:t>
            </a:r>
          </a:p>
          <a:p>
            <a:pPr algn="just"/>
            <a:r>
              <a:rPr lang="en-US" sz="1800" dirty="0" smtClean="0">
                <a:solidFill>
                  <a:schemeClr val="tx1"/>
                </a:solidFill>
              </a:rPr>
              <a:t>3. Define </a:t>
            </a:r>
            <a:r>
              <a:rPr lang="en-US" sz="1800" dirty="0">
                <a:solidFill>
                  <a:schemeClr val="tx1"/>
                </a:solidFill>
              </a:rPr>
              <a:t>individual demand schedule</a:t>
            </a:r>
          </a:p>
          <a:p>
            <a:pPr algn="just"/>
            <a:r>
              <a:rPr lang="en-US" sz="1800" dirty="0" smtClean="0">
                <a:solidFill>
                  <a:schemeClr val="tx1"/>
                </a:solidFill>
              </a:rPr>
              <a:t>4. Define </a:t>
            </a:r>
            <a:r>
              <a:rPr lang="en-US" sz="1800" dirty="0">
                <a:solidFill>
                  <a:schemeClr val="tx1"/>
                </a:solidFill>
              </a:rPr>
              <a:t>single producer’s supply curve</a:t>
            </a:r>
          </a:p>
          <a:p>
            <a:pPr algn="just"/>
            <a:r>
              <a:rPr lang="en-US" sz="1800" dirty="0" smtClean="0">
                <a:solidFill>
                  <a:schemeClr val="tx1"/>
                </a:solidFill>
              </a:rPr>
              <a:t>5. Law </a:t>
            </a:r>
            <a:r>
              <a:rPr lang="en-US" sz="1800" dirty="0">
                <a:solidFill>
                  <a:schemeClr val="tx1"/>
                </a:solidFill>
              </a:rPr>
              <a:t>of demand	</a:t>
            </a:r>
            <a:endParaRPr lang="en-US" sz="1800" dirty="0" smtClean="0">
              <a:solidFill>
                <a:schemeClr val="tx1"/>
              </a:solidFill>
            </a:endParaRPr>
          </a:p>
          <a:p>
            <a:pPr algn="just"/>
            <a:r>
              <a:rPr lang="en-US" sz="1800" dirty="0" smtClean="0">
                <a:solidFill>
                  <a:schemeClr val="tx1"/>
                </a:solidFill>
              </a:rPr>
              <a:t>6.Define </a:t>
            </a:r>
            <a:r>
              <a:rPr lang="en-US" sz="1800" dirty="0">
                <a:solidFill>
                  <a:schemeClr val="tx1"/>
                </a:solidFill>
              </a:rPr>
              <a:t>law of </a:t>
            </a:r>
            <a:r>
              <a:rPr lang="en-US" sz="1800" dirty="0" smtClean="0">
                <a:solidFill>
                  <a:schemeClr val="tx1"/>
                </a:solidFill>
              </a:rPr>
              <a:t>supply</a:t>
            </a:r>
            <a:endParaRPr lang="en-US" sz="1800" dirty="0">
              <a:solidFill>
                <a:schemeClr val="tx1"/>
              </a:solidFill>
            </a:endParaRPr>
          </a:p>
          <a:p>
            <a:pPr algn="just"/>
            <a:r>
              <a:rPr lang="en-US" sz="1800" dirty="0" smtClean="0">
                <a:solidFill>
                  <a:schemeClr val="tx1"/>
                </a:solidFill>
              </a:rPr>
              <a:t>7. What </a:t>
            </a:r>
            <a:r>
              <a:rPr lang="en-US" sz="1800" dirty="0">
                <a:solidFill>
                  <a:schemeClr val="tx1"/>
                </a:solidFill>
              </a:rPr>
              <a:t>is market demand </a:t>
            </a:r>
            <a:r>
              <a:rPr lang="en-US" sz="1800" dirty="0" smtClean="0">
                <a:solidFill>
                  <a:schemeClr val="tx1"/>
                </a:solidFill>
              </a:rPr>
              <a:t>curve?</a:t>
            </a:r>
            <a:endParaRPr lang="en-US" sz="1800" dirty="0">
              <a:solidFill>
                <a:schemeClr val="tx1"/>
              </a:solidFill>
            </a:endParaRPr>
          </a:p>
          <a:p>
            <a:pPr algn="just"/>
            <a:r>
              <a:rPr lang="en-US" sz="1800" dirty="0" smtClean="0">
                <a:solidFill>
                  <a:schemeClr val="tx1"/>
                </a:solidFill>
              </a:rPr>
              <a:t>8. What </a:t>
            </a:r>
            <a:r>
              <a:rPr lang="en-US" sz="1800" dirty="0">
                <a:solidFill>
                  <a:schemeClr val="tx1"/>
                </a:solidFill>
              </a:rPr>
              <a:t>is shift in demand curve?	 </a:t>
            </a:r>
          </a:p>
        </p:txBody>
      </p:sp>
    </p:spTree>
    <p:extLst>
      <p:ext uri="{BB962C8B-B14F-4D97-AF65-F5344CB8AC3E}">
        <p14:creationId xmlns:p14="http://schemas.microsoft.com/office/powerpoint/2010/main" val="2573919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7772400" cy="838200"/>
          </a:xfrm>
        </p:spPr>
        <p:txBody>
          <a:bodyPr>
            <a:noAutofit/>
          </a:bodyPr>
          <a:lstStyle/>
          <a:p>
            <a:r>
              <a:rPr lang="en-US" sz="3600" b="1" dirty="0" smtClean="0"/>
              <a:t>Types of Demand</a:t>
            </a:r>
            <a:endParaRPr lang="en-US" b="1" dirty="0"/>
          </a:p>
        </p:txBody>
      </p:sp>
      <p:sp>
        <p:nvSpPr>
          <p:cNvPr id="3" name="Subtitle 2"/>
          <p:cNvSpPr>
            <a:spLocks noGrp="1"/>
          </p:cNvSpPr>
          <p:nvPr>
            <p:ph type="subTitle" idx="1"/>
          </p:nvPr>
        </p:nvSpPr>
        <p:spPr>
          <a:xfrm>
            <a:off x="295656" y="1286256"/>
            <a:ext cx="8153400" cy="5343144"/>
          </a:xfrm>
        </p:spPr>
        <p:txBody>
          <a:bodyPr>
            <a:noAutofit/>
          </a:bodyPr>
          <a:lstStyle/>
          <a:p>
            <a:pPr algn="just">
              <a:spcBef>
                <a:spcPts val="0"/>
              </a:spcBef>
            </a:pPr>
            <a:r>
              <a:rPr lang="en-US" sz="2000" b="1" dirty="0" smtClean="0">
                <a:solidFill>
                  <a:schemeClr val="tx1"/>
                </a:solidFill>
              </a:rPr>
              <a:t>2. Income demand: </a:t>
            </a:r>
            <a:r>
              <a:rPr lang="en-US" sz="2000" dirty="0" smtClean="0">
                <a:solidFill>
                  <a:schemeClr val="tx1"/>
                </a:solidFill>
              </a:rPr>
              <a:t>Other </a:t>
            </a:r>
            <a:r>
              <a:rPr lang="en-US" sz="2000" dirty="0">
                <a:solidFill>
                  <a:schemeClr val="tx1"/>
                </a:solidFill>
              </a:rPr>
              <a:t>things remaining the same, income demand shows functional relationship between income of the consumer and quantity demanded of a commodity. Income demand may be positive, negative or equal to zero. It is positive in case of normal goods like rice and greater than one in case of superior or luxurious goods like car. Similarly, it is negative for inferior goods like flour while it is equal to zero for neutral goods like salt and matches. Income demand function can be is written </a:t>
            </a:r>
            <a:r>
              <a:rPr lang="en-US" sz="2000" dirty="0" smtClean="0">
                <a:solidFill>
                  <a:schemeClr val="tx1"/>
                </a:solidFill>
              </a:rPr>
              <a:t>as:</a:t>
            </a:r>
          </a:p>
          <a:p>
            <a:pPr algn="just">
              <a:spcBef>
                <a:spcPts val="0"/>
              </a:spcBef>
            </a:pPr>
            <a:r>
              <a:rPr lang="en-US" sz="2400" b="1" i="1" dirty="0" err="1" smtClean="0">
                <a:solidFill>
                  <a:schemeClr val="tx1"/>
                </a:solidFill>
              </a:rPr>
              <a:t>Qd</a:t>
            </a:r>
            <a:r>
              <a:rPr lang="en-US" sz="2400" b="1" i="1" baseline="-25000" dirty="0" err="1" smtClean="0">
                <a:solidFill>
                  <a:schemeClr val="tx1"/>
                </a:solidFill>
              </a:rPr>
              <a:t>x</a:t>
            </a:r>
            <a:r>
              <a:rPr lang="en-US" sz="2400" b="1" i="1" dirty="0" smtClean="0">
                <a:solidFill>
                  <a:schemeClr val="tx1"/>
                </a:solidFill>
              </a:rPr>
              <a:t> </a:t>
            </a:r>
            <a:r>
              <a:rPr lang="en-US" sz="2400" b="1" i="1" dirty="0">
                <a:solidFill>
                  <a:schemeClr val="tx1"/>
                </a:solidFill>
              </a:rPr>
              <a:t>= </a:t>
            </a:r>
            <a:r>
              <a:rPr lang="en-US" sz="2400" b="1" dirty="0">
                <a:solidFill>
                  <a:schemeClr val="tx1"/>
                </a:solidFill>
              </a:rPr>
              <a:t>f</a:t>
            </a:r>
            <a:r>
              <a:rPr lang="en-US" sz="2400" b="1" i="1" dirty="0">
                <a:solidFill>
                  <a:schemeClr val="tx1"/>
                </a:solidFill>
              </a:rPr>
              <a:t> (</a:t>
            </a:r>
            <a:r>
              <a:rPr lang="en-US" sz="2400" b="1" i="1" dirty="0" err="1">
                <a:solidFill>
                  <a:schemeClr val="tx1"/>
                </a:solidFill>
              </a:rPr>
              <a:t>Yc</a:t>
            </a:r>
            <a:r>
              <a:rPr lang="en-US" sz="2400" b="1" i="1" dirty="0">
                <a:solidFill>
                  <a:schemeClr val="tx1"/>
                </a:solidFill>
              </a:rPr>
              <a:t>), ceteris </a:t>
            </a:r>
            <a:r>
              <a:rPr lang="en-US" sz="2400" b="1" i="1" dirty="0" smtClean="0">
                <a:solidFill>
                  <a:schemeClr val="tx1"/>
                </a:solidFill>
              </a:rPr>
              <a:t>paribus </a:t>
            </a:r>
            <a:r>
              <a:rPr lang="en-US" sz="2400" b="1" dirty="0" smtClean="0">
                <a:solidFill>
                  <a:schemeClr val="tx1"/>
                </a:solidFill>
              </a:rPr>
              <a:t>…(</a:t>
            </a:r>
            <a:r>
              <a:rPr lang="en-US" sz="2400" b="1" dirty="0">
                <a:solidFill>
                  <a:schemeClr val="tx1"/>
                </a:solidFill>
              </a:rPr>
              <a:t>2.2)</a:t>
            </a:r>
            <a:r>
              <a:rPr lang="en-US" sz="2400" b="1" i="1" dirty="0">
                <a:solidFill>
                  <a:schemeClr val="tx1"/>
                </a:solidFill>
              </a:rPr>
              <a:t> </a:t>
            </a:r>
            <a:r>
              <a:rPr lang="en-US" sz="2400" b="1" i="1" dirty="0" smtClean="0">
                <a:solidFill>
                  <a:schemeClr val="tx1"/>
                </a:solidFill>
              </a:rPr>
              <a:t> </a:t>
            </a:r>
            <a:r>
              <a:rPr lang="en-US" sz="2400" b="1" i="1" dirty="0">
                <a:solidFill>
                  <a:schemeClr val="tx1"/>
                </a:solidFill>
              </a:rPr>
              <a:t>f ' &gt; 0 or f '&lt; 0 or f '= 0.</a:t>
            </a:r>
            <a:endParaRPr lang="en-US" sz="2400" b="1" dirty="0">
              <a:solidFill>
                <a:schemeClr val="tx1"/>
              </a:solidFill>
            </a:endParaRPr>
          </a:p>
          <a:p>
            <a:pPr algn="just">
              <a:spcBef>
                <a:spcPts val="0"/>
              </a:spcBef>
            </a:pPr>
            <a:endParaRPr lang="en-US" sz="2000" dirty="0" smtClean="0">
              <a:solidFill>
                <a:schemeClr val="tx1"/>
              </a:solidFill>
            </a:endParaRPr>
          </a:p>
          <a:p>
            <a:pPr algn="just">
              <a:spcBef>
                <a:spcPts val="0"/>
              </a:spcBef>
            </a:pPr>
            <a:r>
              <a:rPr lang="en-US" sz="2000" dirty="0" smtClean="0">
                <a:solidFill>
                  <a:schemeClr val="tx1"/>
                </a:solidFill>
              </a:rPr>
              <a:t>Where</a:t>
            </a:r>
            <a:r>
              <a:rPr lang="en-US" sz="2000" dirty="0">
                <a:solidFill>
                  <a:schemeClr val="tx1"/>
                </a:solidFill>
              </a:rPr>
              <a:t>, </a:t>
            </a:r>
            <a:r>
              <a:rPr lang="en-US" sz="2000" i="1" dirty="0" err="1">
                <a:solidFill>
                  <a:schemeClr val="tx1"/>
                </a:solidFill>
              </a:rPr>
              <a:t>Qd</a:t>
            </a:r>
            <a:r>
              <a:rPr lang="en-US" sz="2000" i="1" baseline="-25000" dirty="0" err="1">
                <a:solidFill>
                  <a:schemeClr val="tx1"/>
                </a:solidFill>
              </a:rPr>
              <a:t>x</a:t>
            </a:r>
            <a:r>
              <a:rPr lang="en-US" sz="2000" dirty="0">
                <a:solidFill>
                  <a:schemeClr val="tx1"/>
                </a:solidFill>
              </a:rPr>
              <a:t> is the quantity demand for X commodity (dependent variable) ‘</a:t>
            </a:r>
            <a:r>
              <a:rPr lang="en-US" sz="2000" i="1" dirty="0">
                <a:solidFill>
                  <a:schemeClr val="tx1"/>
                </a:solidFill>
              </a:rPr>
              <a:t>f’</a:t>
            </a:r>
            <a:r>
              <a:rPr lang="en-US" sz="2000" dirty="0">
                <a:solidFill>
                  <a:schemeClr val="tx1"/>
                </a:solidFill>
              </a:rPr>
              <a:t> read as ‘function of’ indicates functional relationship and </a:t>
            </a:r>
            <a:r>
              <a:rPr lang="en-US" sz="2000" i="1" dirty="0" err="1">
                <a:solidFill>
                  <a:schemeClr val="tx1"/>
                </a:solidFill>
              </a:rPr>
              <a:t>Yc</a:t>
            </a:r>
            <a:r>
              <a:rPr lang="en-US" sz="2000" baseline="-25000" dirty="0">
                <a:solidFill>
                  <a:schemeClr val="tx1"/>
                </a:solidFill>
              </a:rPr>
              <a:t> </a:t>
            </a:r>
            <a:r>
              <a:rPr lang="en-US" sz="2000" dirty="0">
                <a:solidFill>
                  <a:schemeClr val="tx1"/>
                </a:solidFill>
              </a:rPr>
              <a:t>is the income of the consumer or household (independent variable).</a:t>
            </a:r>
            <a:r>
              <a:rPr lang="en-US" sz="2000" i="1" dirty="0">
                <a:solidFill>
                  <a:schemeClr val="tx1"/>
                </a:solidFill>
              </a:rPr>
              <a:t>	</a:t>
            </a:r>
            <a:endParaRPr lang="en-US" sz="2000" dirty="0">
              <a:solidFill>
                <a:schemeClr val="tx1"/>
              </a:solidFill>
            </a:endParaRPr>
          </a:p>
        </p:txBody>
      </p:sp>
    </p:spTree>
    <p:extLst>
      <p:ext uri="{BB962C8B-B14F-4D97-AF65-F5344CB8AC3E}">
        <p14:creationId xmlns:p14="http://schemas.microsoft.com/office/powerpoint/2010/main" val="12609830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7772400" cy="838200"/>
          </a:xfrm>
        </p:spPr>
        <p:txBody>
          <a:bodyPr>
            <a:noAutofit/>
          </a:bodyPr>
          <a:lstStyle/>
          <a:p>
            <a:r>
              <a:rPr lang="en-US" sz="3600" b="1" dirty="0" smtClean="0"/>
              <a:t>Types of Demand</a:t>
            </a:r>
            <a:endParaRPr lang="en-US" b="1" dirty="0"/>
          </a:p>
        </p:txBody>
      </p:sp>
      <p:sp>
        <p:nvSpPr>
          <p:cNvPr id="3" name="Subtitle 2"/>
          <p:cNvSpPr>
            <a:spLocks noGrp="1"/>
          </p:cNvSpPr>
          <p:nvPr>
            <p:ph type="subTitle" idx="1"/>
          </p:nvPr>
        </p:nvSpPr>
        <p:spPr>
          <a:xfrm>
            <a:off x="295656" y="1286256"/>
            <a:ext cx="8153400" cy="5343144"/>
          </a:xfrm>
        </p:spPr>
        <p:txBody>
          <a:bodyPr>
            <a:noAutofit/>
          </a:bodyPr>
          <a:lstStyle/>
          <a:p>
            <a:pPr algn="just">
              <a:spcBef>
                <a:spcPts val="0"/>
              </a:spcBef>
            </a:pPr>
            <a:r>
              <a:rPr lang="en-US" sz="2000" b="1" dirty="0" smtClean="0">
                <a:solidFill>
                  <a:schemeClr val="tx1"/>
                </a:solidFill>
              </a:rPr>
              <a:t>3. Cross demand : </a:t>
            </a:r>
            <a:r>
              <a:rPr lang="en-US" sz="2000" dirty="0" smtClean="0">
                <a:solidFill>
                  <a:schemeClr val="tx1"/>
                </a:solidFill>
              </a:rPr>
              <a:t>Other </a:t>
            </a:r>
            <a:r>
              <a:rPr lang="en-US" sz="2000" dirty="0">
                <a:solidFill>
                  <a:schemeClr val="tx1"/>
                </a:solidFill>
              </a:rPr>
              <a:t>things remaining the same, cross demand shows functional relationship between price of a commodity and quantity demand of another commodity. Like income demand, cross demand may be positive, negative or equal to zero. It is positive if two goods are perfectly substituted to each other like </a:t>
            </a:r>
            <a:r>
              <a:rPr lang="en-US" sz="2000" dirty="0" err="1">
                <a:solidFill>
                  <a:schemeClr val="tx1"/>
                </a:solidFill>
              </a:rPr>
              <a:t>pepsodent</a:t>
            </a:r>
            <a:r>
              <a:rPr lang="en-US" sz="2000" dirty="0">
                <a:solidFill>
                  <a:schemeClr val="tx1"/>
                </a:solidFill>
              </a:rPr>
              <a:t> and close-up toothpaste. Similarly, it is negative if two goods are perfectly complementary to each other like software and hardware of computer. But it is zero when two goods are not related. In the functional form cross demand can be written </a:t>
            </a:r>
            <a:r>
              <a:rPr lang="en-US" sz="2000" dirty="0" smtClean="0">
                <a:solidFill>
                  <a:schemeClr val="tx1"/>
                </a:solidFill>
              </a:rPr>
              <a:t>as:</a:t>
            </a:r>
          </a:p>
          <a:p>
            <a:pPr algn="just">
              <a:spcBef>
                <a:spcPts val="0"/>
              </a:spcBef>
            </a:pPr>
            <a:r>
              <a:rPr lang="en-US" sz="2400" b="1" i="1" dirty="0" err="1" smtClean="0">
                <a:solidFill>
                  <a:schemeClr val="tx1"/>
                </a:solidFill>
              </a:rPr>
              <a:t>Qd</a:t>
            </a:r>
            <a:r>
              <a:rPr lang="en-US" sz="2400" b="1" i="1" baseline="-25000" dirty="0" err="1" smtClean="0">
                <a:solidFill>
                  <a:schemeClr val="tx1"/>
                </a:solidFill>
              </a:rPr>
              <a:t>x</a:t>
            </a:r>
            <a:r>
              <a:rPr lang="en-US" sz="2400" b="1" i="1" dirty="0" smtClean="0">
                <a:solidFill>
                  <a:schemeClr val="tx1"/>
                </a:solidFill>
              </a:rPr>
              <a:t> </a:t>
            </a:r>
            <a:r>
              <a:rPr lang="en-US" sz="2400" b="1" i="1" dirty="0">
                <a:solidFill>
                  <a:schemeClr val="tx1"/>
                </a:solidFill>
              </a:rPr>
              <a:t>= f (</a:t>
            </a:r>
            <a:r>
              <a:rPr lang="en-US" sz="2400" b="1" i="1" dirty="0" err="1">
                <a:solidFill>
                  <a:schemeClr val="tx1"/>
                </a:solidFill>
              </a:rPr>
              <a:t>Py</a:t>
            </a:r>
            <a:r>
              <a:rPr lang="en-US" sz="2400" b="1" i="1" dirty="0" smtClean="0">
                <a:solidFill>
                  <a:schemeClr val="tx1"/>
                </a:solidFill>
              </a:rPr>
              <a:t>),ceteris paribus</a:t>
            </a:r>
            <a:r>
              <a:rPr lang="en-US" sz="2400" b="1" dirty="0" smtClean="0">
                <a:solidFill>
                  <a:schemeClr val="tx1"/>
                </a:solidFill>
              </a:rPr>
              <a:t>…(</a:t>
            </a:r>
            <a:r>
              <a:rPr lang="en-US" sz="2400" b="1" dirty="0">
                <a:solidFill>
                  <a:schemeClr val="tx1"/>
                </a:solidFill>
              </a:rPr>
              <a:t>2.3)</a:t>
            </a:r>
            <a:r>
              <a:rPr lang="en-US" sz="2400" b="1" i="1" dirty="0">
                <a:solidFill>
                  <a:schemeClr val="tx1"/>
                </a:solidFill>
              </a:rPr>
              <a:t> </a:t>
            </a:r>
            <a:r>
              <a:rPr lang="en-US" sz="2400" b="1" i="1" dirty="0" smtClean="0">
                <a:solidFill>
                  <a:schemeClr val="tx1"/>
                </a:solidFill>
              </a:rPr>
              <a:t>f </a:t>
            </a:r>
            <a:r>
              <a:rPr lang="en-US" sz="2400" b="1" i="1" dirty="0">
                <a:solidFill>
                  <a:schemeClr val="tx1"/>
                </a:solidFill>
              </a:rPr>
              <a:t>' &gt; 0 or f '&lt; 0 or f '= 0.</a:t>
            </a:r>
            <a:endParaRPr lang="en-US" sz="2400" b="1" dirty="0">
              <a:solidFill>
                <a:schemeClr val="tx1"/>
              </a:solidFill>
            </a:endParaRPr>
          </a:p>
          <a:p>
            <a:pPr algn="just">
              <a:spcBef>
                <a:spcPts val="0"/>
              </a:spcBef>
            </a:pPr>
            <a:endParaRPr lang="en-US" sz="2400" b="1" dirty="0" smtClean="0">
              <a:solidFill>
                <a:schemeClr val="tx1"/>
              </a:solidFill>
            </a:endParaRPr>
          </a:p>
          <a:p>
            <a:pPr algn="just">
              <a:spcBef>
                <a:spcPts val="0"/>
              </a:spcBef>
            </a:pPr>
            <a:r>
              <a:rPr lang="en-US" sz="2000" dirty="0" smtClean="0">
                <a:solidFill>
                  <a:schemeClr val="tx1"/>
                </a:solidFill>
              </a:rPr>
              <a:t>Where</a:t>
            </a:r>
            <a:r>
              <a:rPr lang="en-US" sz="2000" dirty="0">
                <a:solidFill>
                  <a:schemeClr val="tx1"/>
                </a:solidFill>
              </a:rPr>
              <a:t>, </a:t>
            </a:r>
            <a:r>
              <a:rPr lang="en-US" sz="2000" i="1" dirty="0" err="1">
                <a:solidFill>
                  <a:schemeClr val="tx1"/>
                </a:solidFill>
              </a:rPr>
              <a:t>Qd</a:t>
            </a:r>
            <a:r>
              <a:rPr lang="en-US" sz="2000" i="1" baseline="-25000" dirty="0" err="1">
                <a:solidFill>
                  <a:schemeClr val="tx1"/>
                </a:solidFill>
              </a:rPr>
              <a:t>x</a:t>
            </a:r>
            <a:r>
              <a:rPr lang="en-US" sz="2000" dirty="0">
                <a:solidFill>
                  <a:schemeClr val="tx1"/>
                </a:solidFill>
              </a:rPr>
              <a:t> is the quantity demand for X commodity (dependent variable) ‘</a:t>
            </a:r>
            <a:r>
              <a:rPr lang="en-US" sz="2000" i="1" dirty="0">
                <a:solidFill>
                  <a:schemeClr val="tx1"/>
                </a:solidFill>
              </a:rPr>
              <a:t>f’</a:t>
            </a:r>
            <a:r>
              <a:rPr lang="en-US" sz="2000" dirty="0">
                <a:solidFill>
                  <a:schemeClr val="tx1"/>
                </a:solidFill>
              </a:rPr>
              <a:t> read as ‘function of’ indicates functional relationship and </a:t>
            </a:r>
            <a:r>
              <a:rPr lang="en-US" sz="2000" i="1" dirty="0" err="1">
                <a:solidFill>
                  <a:schemeClr val="tx1"/>
                </a:solidFill>
              </a:rPr>
              <a:t>P</a:t>
            </a:r>
            <a:r>
              <a:rPr lang="en-US" sz="2000" i="1" baseline="-25000" dirty="0" err="1">
                <a:solidFill>
                  <a:schemeClr val="tx1"/>
                </a:solidFill>
              </a:rPr>
              <a:t>y</a:t>
            </a:r>
            <a:r>
              <a:rPr lang="en-US" sz="2000" baseline="-25000" dirty="0">
                <a:solidFill>
                  <a:schemeClr val="tx1"/>
                </a:solidFill>
              </a:rPr>
              <a:t> </a:t>
            </a:r>
            <a:r>
              <a:rPr lang="en-US" sz="2000" dirty="0">
                <a:solidFill>
                  <a:schemeClr val="tx1"/>
                </a:solidFill>
              </a:rPr>
              <a:t>is the price of Y commodity (independent variable</a:t>
            </a:r>
            <a:r>
              <a:rPr lang="en-US" sz="2000" dirty="0" smtClean="0">
                <a:solidFill>
                  <a:schemeClr val="tx1"/>
                </a:solidFill>
              </a:rPr>
              <a:t>).</a:t>
            </a:r>
            <a:endParaRPr lang="en-US" sz="2000" dirty="0">
              <a:solidFill>
                <a:schemeClr val="tx1"/>
              </a:solidFill>
            </a:endParaRPr>
          </a:p>
        </p:txBody>
      </p:sp>
    </p:spTree>
    <p:extLst>
      <p:ext uri="{BB962C8B-B14F-4D97-AF65-F5344CB8AC3E}">
        <p14:creationId xmlns:p14="http://schemas.microsoft.com/office/powerpoint/2010/main" val="18542560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Constant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1CD138852E56498CDE64F49661682D" ma:contentTypeVersion="13" ma:contentTypeDescription="Create a new document." ma:contentTypeScope="" ma:versionID="c1b53e433a5282bafca84991484f8310">
  <xsd:schema xmlns:xsd="http://www.w3.org/2001/XMLSchema" xmlns:xs="http://www.w3.org/2001/XMLSchema" xmlns:p="http://schemas.microsoft.com/office/2006/metadata/properties" xmlns:ns2="edcfd1dd-b10c-466f-9109-affaa0022119" xmlns:ns3="dcf32e43-888f-4d1b-b6c6-e356d69fa1c0" targetNamespace="http://schemas.microsoft.com/office/2006/metadata/properties" ma:root="true" ma:fieldsID="00e89a8d690670b0d321ae8cf9885bac" ns2:_="" ns3:_="">
    <xsd:import namespace="edcfd1dd-b10c-466f-9109-affaa0022119"/>
    <xsd:import namespace="dcf32e43-888f-4d1b-b6c6-e356d69fa1c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cfd1dd-b10c-466f-9109-affaa00221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cf32e43-888f-4d1b-b6c6-e356d69fa1c0"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4E441A7-6BFF-46DA-BEEF-BC79B12A1F7E}"/>
</file>

<file path=customXml/itemProps2.xml><?xml version="1.0" encoding="utf-8"?>
<ds:datastoreItem xmlns:ds="http://schemas.openxmlformats.org/officeDocument/2006/customXml" ds:itemID="{59E2BC8A-B534-446C-844C-67EFBAE31640}"/>
</file>

<file path=customXml/itemProps3.xml><?xml version="1.0" encoding="utf-8"?>
<ds:datastoreItem xmlns:ds="http://schemas.openxmlformats.org/officeDocument/2006/customXml" ds:itemID="{BBA85EEB-983E-436B-B443-463F5266A3BB}"/>
</file>

<file path=docProps/app.xml><?xml version="1.0" encoding="utf-8"?>
<Properties xmlns="http://schemas.openxmlformats.org/officeDocument/2006/extended-properties" xmlns:vt="http://schemas.openxmlformats.org/officeDocument/2006/docPropsVTypes">
  <TotalTime>6610</TotalTime>
  <Words>5986</Words>
  <Application>Microsoft Office PowerPoint</Application>
  <PresentationFormat>On-screen Show (4:3)</PresentationFormat>
  <Paragraphs>600</Paragraphs>
  <Slides>71</Slides>
  <Notes>4</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Office Theme</vt:lpstr>
      <vt:lpstr>Meaning of demand and supply</vt:lpstr>
      <vt:lpstr>Theory of Demand</vt:lpstr>
      <vt:lpstr>Theory of Demand</vt:lpstr>
      <vt:lpstr>Theory of Demand</vt:lpstr>
      <vt:lpstr>Types of Demand</vt:lpstr>
      <vt:lpstr>Types of Demand</vt:lpstr>
      <vt:lpstr>Types of Demand</vt:lpstr>
      <vt:lpstr>Types of Demand</vt:lpstr>
      <vt:lpstr>Types of Demand</vt:lpstr>
      <vt:lpstr>Types of Demand</vt:lpstr>
      <vt:lpstr>Law of Demand</vt:lpstr>
      <vt:lpstr>Assumption of Law of Demand</vt:lpstr>
      <vt:lpstr>Individual Demand Schedule</vt:lpstr>
      <vt:lpstr>Demand Curve</vt:lpstr>
      <vt:lpstr>Operation of Law of Demand</vt:lpstr>
      <vt:lpstr>Main Reasons….</vt:lpstr>
      <vt:lpstr>Exception to the Law of Demand</vt:lpstr>
      <vt:lpstr>Exception to the Law of Demand</vt:lpstr>
      <vt:lpstr>Derivation of Individual Demand Curve</vt:lpstr>
      <vt:lpstr>Individual Demand Schedule</vt:lpstr>
      <vt:lpstr>Individual Demand Curve</vt:lpstr>
      <vt:lpstr>Demand Curve</vt:lpstr>
      <vt:lpstr>Derivation of Market Demand Curve</vt:lpstr>
      <vt:lpstr>Derivation of Market Demand Curve</vt:lpstr>
      <vt:lpstr>Derivation of Market Demand curve</vt:lpstr>
      <vt:lpstr>Derivation of Market Demand Curve</vt:lpstr>
      <vt:lpstr>Market Demand Curve</vt:lpstr>
      <vt:lpstr>Movement along a Demand Curve</vt:lpstr>
      <vt:lpstr>Movement along a Demand Curve</vt:lpstr>
      <vt:lpstr>Shift in Demand Curve</vt:lpstr>
      <vt:lpstr>Shift in Demand Curve</vt:lpstr>
      <vt:lpstr>Causes of Shift in Demand Curve</vt:lpstr>
      <vt:lpstr>Factors Causing the Shift in Demand Curve</vt:lpstr>
      <vt:lpstr>Factors Causing the Shift in Demand Curve</vt:lpstr>
      <vt:lpstr>Supply</vt:lpstr>
      <vt:lpstr>Supply and Stock</vt:lpstr>
      <vt:lpstr>Law of Supply</vt:lpstr>
      <vt:lpstr>Assumptions of Law of Supply</vt:lpstr>
      <vt:lpstr>Supply Schedule</vt:lpstr>
      <vt:lpstr>Supply Curve</vt:lpstr>
      <vt:lpstr>Derivation of Single Producer’s Supply Curve </vt:lpstr>
      <vt:lpstr>Derivation of Market Supply Curve </vt:lpstr>
      <vt:lpstr>Derivation of Market Supply Curve </vt:lpstr>
      <vt:lpstr>Derivation of Market Supply Curve </vt:lpstr>
      <vt:lpstr>Derivation of Market Supply Curve</vt:lpstr>
      <vt:lpstr>Movement along a Supply Curve</vt:lpstr>
      <vt:lpstr>Movement along a Supply Curve</vt:lpstr>
      <vt:lpstr>Shift in Supply Curve</vt:lpstr>
      <vt:lpstr>Shift in Supply Curve</vt:lpstr>
      <vt:lpstr>Determinants/Factors Causing the Shift in Supply Curve</vt:lpstr>
      <vt:lpstr>Equilibrium Position: Interaction between Demand &amp; Supply</vt:lpstr>
      <vt:lpstr>Interaction between Demand &amp; Supply</vt:lpstr>
      <vt:lpstr>The Interplay of Demand &amp; Supply</vt:lpstr>
      <vt:lpstr>Equilibrium P &amp; Q</vt:lpstr>
      <vt:lpstr>Equilibrium P &amp; Q</vt:lpstr>
      <vt:lpstr>Change in Market Equilibrium</vt:lpstr>
      <vt:lpstr>Change in Market Equilibrium</vt:lpstr>
      <vt:lpstr>Change in Market Equilibrium</vt:lpstr>
      <vt:lpstr>Change in Market Equilibrium</vt:lpstr>
      <vt:lpstr>Factors shifting the demand and Supply Curve</vt:lpstr>
      <vt:lpstr>Elasticity of demand</vt:lpstr>
      <vt:lpstr>Elasticity of Demand</vt:lpstr>
      <vt:lpstr>Kinds of Elasticity of Demand</vt:lpstr>
      <vt:lpstr>Price Elasticity of Demand</vt:lpstr>
      <vt:lpstr>Price Elasticity of Demand</vt:lpstr>
      <vt:lpstr>Summary of Degrees or Types of Price Elasticity of Demand</vt:lpstr>
      <vt:lpstr>Degree or Types of Price Elasticity of Demand</vt:lpstr>
      <vt:lpstr>Measurement of Price Elasticity</vt:lpstr>
      <vt:lpstr> Model Questions: Long answer questions </vt:lpstr>
      <vt:lpstr> Model Questions: Short answer questions </vt:lpstr>
      <vt:lpstr>  Model Questions: Very Short answer questions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Demand, Supply and Price (10 Hrs.)  </dc:title>
  <dc:creator>SNP</dc:creator>
  <cp:lastModifiedBy>DELL</cp:lastModifiedBy>
  <cp:revision>121</cp:revision>
  <dcterms:created xsi:type="dcterms:W3CDTF">2006-08-16T00:00:00Z</dcterms:created>
  <dcterms:modified xsi:type="dcterms:W3CDTF">2020-11-29T01:16:52Z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0x010100381CD138852E56498CDE64F49661682D</vt:lpwstr>
  </property>
</Properties>
</file>