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55640" y="-52560"/>
            <a:ext cx="80301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55640" y="-52560"/>
            <a:ext cx="80301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55640" y="-52560"/>
            <a:ext cx="80301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640" y="-52560"/>
            <a:ext cx="80301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55640" y="-52560"/>
            <a:ext cx="80301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55640" y="-52560"/>
            <a:ext cx="80301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5640" y="-52560"/>
            <a:ext cx="80301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755640" y="-52560"/>
            <a:ext cx="803016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5640" y="-52560"/>
            <a:ext cx="80301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640" y="-52560"/>
            <a:ext cx="80301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5640" y="-52560"/>
            <a:ext cx="80301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image2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0"/>
            <a:ext cx="9142200" cy="54216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10" name="Picture 2"/>
          <p:cNvPicPr/>
          <p:nvPr/>
        </p:nvPicPr>
        <p:blipFill>
          <a:blip r:embed="rId14"/>
          <a:srcRect r="76642"/>
          <a:stretch/>
        </p:blipFill>
        <p:spPr>
          <a:xfrm>
            <a:off x="58680" y="10080"/>
            <a:ext cx="507600" cy="4892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527400"/>
            <a:ext cx="9142200" cy="51120"/>
          </a:xfrm>
          <a:prstGeom prst="rect">
            <a:avLst/>
          </a:prstGeom>
          <a:solidFill>
            <a:srgbClr val="96BD0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7"/>
          <p:cNvPicPr/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5263560" y="6309360"/>
            <a:ext cx="1035000" cy="514800"/>
          </a:xfrm>
          <a:prstGeom prst="rect">
            <a:avLst/>
          </a:prstGeom>
          <a:ln>
            <a:noFill/>
          </a:ln>
        </p:spPr>
      </p:pic>
      <p:pic>
        <p:nvPicPr>
          <p:cNvPr id="4" name="Picture 8"/>
          <p:cNvPicPr/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3967560" y="6345720"/>
            <a:ext cx="1150200" cy="485280"/>
          </a:xfrm>
          <a:prstGeom prst="rect">
            <a:avLst/>
          </a:prstGeom>
          <a:ln>
            <a:noFill/>
          </a:ln>
        </p:spPr>
      </p:pic>
      <p:pic>
        <p:nvPicPr>
          <p:cNvPr id="5" name="Picture 9"/>
          <p:cNvPicPr/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2959200" y="6330960"/>
            <a:ext cx="790200" cy="48420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0" y="6237360"/>
            <a:ext cx="9142200" cy="618840"/>
          </a:xfrm>
          <a:prstGeom prst="rect">
            <a:avLst/>
          </a:prstGeom>
          <a:solidFill>
            <a:srgbClr val="D9D9D9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755640" y="-52560"/>
            <a:ext cx="803016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ecs.or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55640" y="44280"/>
            <a:ext cx="803016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DELIVERABLES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23640" y="764640"/>
            <a:ext cx="8423280" cy="53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Each Month: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Progress report (several pages)</a:t>
            </a:r>
            <a:endParaRPr lang="fr-FR" sz="2600" b="0" strike="noStrike" spc="-1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End of Semester: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Final report (synthesis of the monthly reports)</a:t>
            </a:r>
            <a:endParaRPr lang="fr-FR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55640" y="44280"/>
            <a:ext cx="803016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Project </a:t>
            </a:r>
            <a:r>
              <a:rPr lang="fr-FR" sz="4000" b="0" strike="noStrike" spc="-1">
                <a:solidFill>
                  <a:srgbClr val="95BC0F"/>
                </a:solidFill>
                <a:latin typeface="Calibri"/>
                <a:ea typeface="DejaVu Sans"/>
              </a:rPr>
              <a:t>Methodology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756000" y="72000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Requirements’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756000" y="185436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Ontology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756000" y="298836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Organizational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756000" y="525600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Agent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756000" y="412272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1"/>
          <p:cNvSpPr/>
          <p:nvPr/>
        </p:nvSpPr>
        <p:spPr>
          <a:xfrm>
            <a:off x="5213880" y="5157192"/>
            <a:ext cx="3857400" cy="936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Inspired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ASPECS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http://www.aspecs.org</a:t>
            </a:r>
            <a:r>
              <a:rPr lang="fr-FR" sz="1800" b="0" strike="noStrike" spc="-1" dirty="0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755640" y="44280"/>
            <a:ext cx="803016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Requirement’s </a:t>
            </a:r>
            <a:r>
              <a:rPr lang="fr-FR" sz="4000" b="0" strike="noStrike" spc="-1">
                <a:solidFill>
                  <a:srgbClr val="95BC0F"/>
                </a:solidFill>
                <a:latin typeface="Calibri"/>
                <a:ea typeface="DejaVu Sans"/>
              </a:rPr>
              <a:t>Definition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756000" y="720000"/>
            <a:ext cx="2518560" cy="862560"/>
          </a:xfrm>
          <a:prstGeom prst="rect">
            <a:avLst/>
          </a:prstGeom>
          <a:solidFill>
            <a:srgbClr val="FF9900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Requirements’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756000" y="185436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Ontology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756000" y="298836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Organizational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756000" y="525600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Agent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756000" y="412272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4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11"/>
          <p:cNvSpPr/>
          <p:nvPr/>
        </p:nvSpPr>
        <p:spPr>
          <a:xfrm>
            <a:off x="3600000" y="765000"/>
            <a:ext cx="5146920" cy="53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Goal of the </a:t>
            </a:r>
            <a:r>
              <a:rPr lang="fr-FR" sz="2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project</a:t>
            </a:r>
            <a:r>
              <a:rPr lang="fr-FR" sz="2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fr-FR" sz="2600" b="0" strike="noStrike" spc="-1" dirty="0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Description of the goal of the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project</a:t>
            </a:r>
            <a:endParaRPr lang="fr-FR" sz="2200" b="0" strike="noStrike" spc="-1" dirty="0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Ideation</a:t>
            </a: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(post-it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method</a:t>
            </a: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fr-FR" sz="2200" b="0" strike="noStrike" spc="-1" dirty="0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Agents:</a:t>
            </a:r>
            <a:endParaRPr lang="fr-FR" sz="2600" b="0" strike="noStrike" spc="-1" dirty="0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Types of agents</a:t>
            </a:r>
            <a:endParaRPr lang="fr-FR" sz="2200" b="0" strike="noStrike" spc="-1" dirty="0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Informal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definition</a:t>
            </a: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of the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behaviors</a:t>
            </a:r>
            <a:endParaRPr lang="fr-FR" sz="2200" b="0" strike="noStrike" spc="-1" dirty="0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Information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definition</a:t>
            </a: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of the interaction</a:t>
            </a:r>
            <a:endParaRPr lang="fr-FR" sz="2200" b="0" strike="noStrike" spc="-1" dirty="0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r>
              <a:rPr lang="fr-FR" sz="2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fr-FR" sz="2600" b="0" strike="noStrike" spc="-1" dirty="0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 the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lang="fr-FR" sz="2200" b="0" strike="noStrike" spc="-1" dirty="0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Properties</a:t>
            </a: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of the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lang="fr-FR" sz="2200" b="0" strike="noStrike" spc="-1" dirty="0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Dynamics of the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lang="fr-FR" sz="2200" b="0" strike="noStrike" spc="-1" dirty="0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Diagram</a:t>
            </a:r>
            <a:r>
              <a:rPr lang="fr-FR" sz="2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fr-FR" sz="2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UML Use Case #</a:t>
            </a:r>
            <a:r>
              <a:rPr lang="fr-FR" sz="2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69" name="CustomShape 12"/>
          <p:cNvSpPr/>
          <p:nvPr/>
        </p:nvSpPr>
        <p:spPr>
          <a:xfrm>
            <a:off x="2808000" y="1584000"/>
            <a:ext cx="17928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755640" y="44280"/>
            <a:ext cx="803016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Requirement’s </a:t>
            </a:r>
            <a:r>
              <a:rPr lang="fr-FR" sz="4000" b="0" strike="noStrike" spc="-1">
                <a:solidFill>
                  <a:srgbClr val="95BC0F"/>
                </a:solidFill>
                <a:latin typeface="Calibri"/>
                <a:ea typeface="DejaVu Sans"/>
              </a:rPr>
              <a:t>Definition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756000" y="720000"/>
            <a:ext cx="2518560" cy="862560"/>
          </a:xfrm>
          <a:prstGeom prst="rect">
            <a:avLst/>
          </a:prstGeom>
          <a:solidFill>
            <a:srgbClr val="FF9900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Requirements’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756000" y="185436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Ontology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756000" y="298836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Organizational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756000" y="525600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Agent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756000" y="412272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4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11"/>
          <p:cNvSpPr/>
          <p:nvPr/>
        </p:nvSpPr>
        <p:spPr>
          <a:xfrm>
            <a:off x="3600000" y="765000"/>
            <a:ext cx="5146920" cy="53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fr-FR" sz="2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r>
              <a:rPr lang="fr-FR" sz="2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Analysis</a:t>
            </a:r>
            <a:r>
              <a:rPr lang="fr-FR" sz="2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fr-FR" sz="22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List of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risks</a:t>
            </a: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2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that</a:t>
            </a:r>
            <a:r>
              <a:rPr lang="fr-FR" sz="2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2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avoid</a:t>
            </a:r>
            <a:r>
              <a:rPr lang="fr-FR" sz="2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to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achieve</a:t>
            </a: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the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project</a:t>
            </a:r>
            <a:endParaRPr lang="fr-FR" sz="22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List of possible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answers</a:t>
            </a: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for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each</a:t>
            </a:r>
            <a:r>
              <a:rPr lang="fr-FR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fr-FR" sz="22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fr-FR" sz="2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Measurements</a:t>
            </a:r>
            <a:r>
              <a:rPr lang="fr-FR" sz="2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for the simulation</a:t>
            </a:r>
            <a:endParaRPr lang="fr-FR" sz="2200" spc="-1" dirty="0"/>
          </a:p>
          <a:p>
            <a:pPr marL="743040" lvl="1" indent="-284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fr-FR" sz="2200" spc="-1" dirty="0">
                <a:solidFill>
                  <a:srgbClr val="000000"/>
                </a:solidFill>
                <a:latin typeface="Calibri"/>
              </a:rPr>
              <a:t>List of </a:t>
            </a:r>
            <a:r>
              <a:rPr lang="fr-FR" sz="2200" spc="-1" dirty="0" smtClean="0">
                <a:solidFill>
                  <a:srgbClr val="000000"/>
                </a:solidFill>
                <a:latin typeface="Calibri"/>
              </a:rPr>
              <a:t>values </a:t>
            </a:r>
            <a:r>
              <a:rPr lang="fr-FR" sz="2200" spc="-1" dirty="0" err="1" smtClean="0">
                <a:solidFill>
                  <a:srgbClr val="000000"/>
                </a:solidFill>
                <a:latin typeface="Calibri"/>
              </a:rPr>
              <a:t>that</a:t>
            </a:r>
            <a:r>
              <a:rPr lang="fr-FR" sz="2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200" spc="-1" dirty="0" err="1" smtClean="0">
                <a:solidFill>
                  <a:srgbClr val="000000"/>
                </a:solidFill>
                <a:latin typeface="Calibri"/>
              </a:rPr>
              <a:t>should</a:t>
            </a:r>
            <a:r>
              <a:rPr lang="fr-FR" sz="2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200" spc="-1" dirty="0" err="1" smtClean="0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200" spc="-1" dirty="0" err="1" smtClean="0">
                <a:solidFill>
                  <a:srgbClr val="000000"/>
                </a:solidFill>
                <a:latin typeface="Calibri"/>
              </a:rPr>
              <a:t>measured</a:t>
            </a:r>
            <a:r>
              <a:rPr lang="fr-FR" sz="2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200" spc="-1" dirty="0" err="1" smtClean="0">
                <a:solidFill>
                  <a:srgbClr val="000000"/>
                </a:solidFill>
                <a:latin typeface="Calibri"/>
              </a:rPr>
              <a:t>during</a:t>
            </a:r>
            <a:r>
              <a:rPr lang="fr-FR" sz="2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200" spc="-1" smtClean="0">
                <a:solidFill>
                  <a:srgbClr val="000000"/>
                </a:solidFill>
                <a:latin typeface="Calibri"/>
              </a:rPr>
              <a:t>the simulation</a:t>
            </a:r>
            <a:endParaRPr lang="fr-FR" sz="2200" spc="-1" dirty="0"/>
          </a:p>
        </p:txBody>
      </p:sp>
      <p:sp>
        <p:nvSpPr>
          <p:cNvPr id="69" name="CustomShape 12"/>
          <p:cNvSpPr/>
          <p:nvPr/>
        </p:nvSpPr>
        <p:spPr>
          <a:xfrm>
            <a:off x="2808000" y="1584000"/>
            <a:ext cx="17928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78853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755640" y="44280"/>
            <a:ext cx="803016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"/>
                <a:ea typeface="DejaVu Sans"/>
              </a:rPr>
              <a:t>Ontology </a:t>
            </a:r>
            <a:r>
              <a:rPr lang="fr-FR" sz="4000" b="0" strike="noStrike" spc="-1">
                <a:solidFill>
                  <a:srgbClr val="95BC0F"/>
                </a:solidFill>
                <a:latin typeface="Calibri"/>
                <a:ea typeface="DejaVu Sans"/>
              </a:rPr>
              <a:t>Definition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" y="72000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Requirements’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756000" y="1854360"/>
            <a:ext cx="2518560" cy="862560"/>
          </a:xfrm>
          <a:prstGeom prst="rect">
            <a:avLst/>
          </a:prstGeom>
          <a:solidFill>
            <a:srgbClr val="FF9900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Ontology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756000" y="298836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Organizational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756000" y="525600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Agent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756000" y="412272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6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1"/>
          <p:cNvSpPr/>
          <p:nvPr/>
        </p:nvSpPr>
        <p:spPr>
          <a:xfrm>
            <a:off x="3600000" y="765000"/>
            <a:ext cx="5146920" cy="53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Concepts: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Draw a class for each concept in your project</a:t>
            </a:r>
            <a:endParaRPr lang="fr-FR" sz="26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Stereotype &lt;&lt;concept&gt;&gt;</a:t>
            </a:r>
            <a:endParaRPr lang="fr-FR" sz="2600" b="0" strike="noStrike" spc="-1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Actions: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Draw a class for each actions related to the concepts</a:t>
            </a:r>
            <a:endParaRPr lang="fr-FR" sz="26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Stereotype &lt;&lt;action&gt;&gt;</a:t>
            </a:r>
            <a:endParaRPr lang="fr-FR" sz="2600" b="0" strike="noStrike" spc="-1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Associations: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Draw associations between concepts, and concepts and actions</a:t>
            </a:r>
            <a:endParaRPr lang="fr-FR" sz="2600" b="0" strike="noStrike" spc="-1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Diagram: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 Class Diagram #2</a:t>
            </a:r>
            <a:endParaRPr lang="fr-FR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55640" y="44280"/>
            <a:ext cx="803016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"/>
                <a:ea typeface="DejaVu Sans"/>
              </a:rPr>
              <a:t>Organizational </a:t>
            </a:r>
            <a:r>
              <a:rPr lang="fr-FR" sz="4000" b="0" strike="noStrike" spc="-1">
                <a:solidFill>
                  <a:srgbClr val="95BC0F"/>
                </a:solidFill>
                <a:latin typeface="Calibri"/>
                <a:ea typeface="DejaVu Sans"/>
              </a:rPr>
              <a:t>Definition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56000" y="72000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Requirements’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756000" y="185436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Ontology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756000" y="2988360"/>
            <a:ext cx="2518560" cy="862560"/>
          </a:xfrm>
          <a:prstGeom prst="rect">
            <a:avLst/>
          </a:prstGeom>
          <a:solidFill>
            <a:srgbClr val="FF9900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Organizational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756000" y="525600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Agent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756000" y="412272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7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11"/>
          <p:cNvSpPr/>
          <p:nvPr/>
        </p:nvSpPr>
        <p:spPr>
          <a:xfrm>
            <a:off x="3600000" y="765000"/>
            <a:ext cx="5146920" cy="53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Organizations: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From the use case #1, group features by topics.</a:t>
            </a:r>
            <a:endParaRPr lang="fr-FR" sz="26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Each group should be an organization that fullfils a goal</a:t>
            </a:r>
            <a:endParaRPr lang="fr-FR" sz="26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Draw a UML package for each organization ; stereotype &lt;&lt;organization&gt;&gt;</a:t>
            </a:r>
            <a:endParaRPr lang="fr-FR" sz="2600" b="0" strike="noStrike" spc="-1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Roles: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Determine the roles (i.e. behaviors) of the agents in each organization. An agent could have more than one rôle. </a:t>
            </a:r>
            <a:endParaRPr lang="fr-FR" sz="26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Draw a class for each rôle ; stereotype &lt;&lt;role&gt;&gt;</a:t>
            </a:r>
            <a:endParaRPr lang="fr-FR" sz="26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Special role: environment (&lt;&lt;environment role&gt;&gt;)</a:t>
            </a:r>
            <a:endParaRPr lang="fr-FR" sz="2600" b="0" strike="noStrike" spc="-1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Interactions: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Determine the interaction among the roles</a:t>
            </a:r>
            <a:endParaRPr lang="fr-FR" sz="26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Draw an association for each interaction</a:t>
            </a:r>
            <a:endParaRPr lang="fr-FR" sz="2600" b="0" strike="noStrike" spc="-1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Diagram: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 Class Diagram #3 linked to concepts of #2</a:t>
            </a:r>
            <a:endParaRPr lang="fr-FR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55640" y="44280"/>
            <a:ext cx="803016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PROJECT </a:t>
            </a:r>
            <a:r>
              <a:rPr lang="fr-FR" sz="4000" b="0" strike="noStrike" spc="-1">
                <a:solidFill>
                  <a:srgbClr val="95BC0F"/>
                </a:solidFill>
                <a:latin typeface="Calibri"/>
                <a:ea typeface="DejaVu Sans"/>
              </a:rPr>
              <a:t>METHODOLOGY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" y="72000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Requirements’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56000" y="185436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Ontology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756000" y="298836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Organizational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756000" y="525600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Agent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756000" y="4122720"/>
            <a:ext cx="2518560" cy="862560"/>
          </a:xfrm>
          <a:prstGeom prst="rect">
            <a:avLst/>
          </a:prstGeom>
          <a:solidFill>
            <a:srgbClr val="FF9900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8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1"/>
          <p:cNvSpPr/>
          <p:nvPr/>
        </p:nvSpPr>
        <p:spPr>
          <a:xfrm>
            <a:off x="3600000" y="765000"/>
            <a:ext cx="5146920" cy="53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Objects: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Definition of the objects</a:t>
            </a:r>
            <a:endParaRPr lang="fr-FR" sz="26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 Class Diagram #4 linked to #3</a:t>
            </a:r>
            <a:endParaRPr lang="fr-FR" sz="2600" b="0" strike="noStrike" spc="-1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Structure: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Definition of the structure for storing the objects</a:t>
            </a:r>
            <a:endParaRPr lang="fr-FR" sz="26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 Class Diagram #5 linked to #4</a:t>
            </a:r>
            <a:endParaRPr lang="fr-FR" sz="2600" b="0" strike="noStrike" spc="-1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Dynamics: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Definitions of the dynamics</a:t>
            </a:r>
            <a:endParaRPr lang="fr-FR" sz="26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Algorithms in classes of #4 or #5</a:t>
            </a:r>
            <a:endParaRPr lang="fr-FR" sz="2600" b="0" strike="noStrike" spc="-1">
              <a:latin typeface="Arial"/>
            </a:endParaRPr>
          </a:p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Agent Body: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Perception / Action</a:t>
            </a:r>
            <a:endParaRPr lang="fr-FR" sz="26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Event Definitions</a:t>
            </a:r>
            <a:endParaRPr lang="fr-FR" sz="26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Environment Interface:</a:t>
            </a:r>
            <a:endParaRPr lang="fr-FR" sz="32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Observer Design Pattern?</a:t>
            </a:r>
            <a:endParaRPr lang="fr-FR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55640" y="44280"/>
            <a:ext cx="803016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"/>
                <a:ea typeface="DejaVu Sans"/>
              </a:rPr>
              <a:t>Agent </a:t>
            </a:r>
            <a:r>
              <a:rPr lang="fr-FR" sz="4000" b="0" strike="noStrike" spc="-1">
                <a:solidFill>
                  <a:srgbClr val="95BC0F"/>
                </a:solidFill>
                <a:latin typeface="Calibri"/>
                <a:ea typeface="DejaVu Sans"/>
              </a:rPr>
              <a:t>Definition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56000" y="72000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Requirements’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56000" y="185436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Ontology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56000" y="298836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Organizational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756000" y="5256000"/>
            <a:ext cx="2518560" cy="862560"/>
          </a:xfrm>
          <a:prstGeom prst="rect">
            <a:avLst/>
          </a:prstGeom>
          <a:solidFill>
            <a:srgbClr val="FF9900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Agent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756000" y="4122720"/>
            <a:ext cx="2518560" cy="862560"/>
          </a:xfrm>
          <a:prstGeom prst="rect">
            <a:avLst/>
          </a:prstGeom>
          <a:solidFill>
            <a:srgbClr val="CCFF99"/>
          </a:solidFill>
          <a:ln>
            <a:solidFill>
              <a:srgbClr val="6699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Definition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9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1"/>
          <p:cNvSpPr/>
          <p:nvPr/>
        </p:nvSpPr>
        <p:spPr>
          <a:xfrm>
            <a:off x="3600000" y="765000"/>
            <a:ext cx="5146920" cy="53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Behaviors:</a:t>
            </a:r>
            <a:endParaRPr lang="fr-FR" sz="32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Definition of the behaviors (role playing)</a:t>
            </a:r>
            <a:endParaRPr lang="fr-FR" sz="2600" b="0" strike="noStrike" spc="-1">
              <a:latin typeface="Arial"/>
            </a:endParaRPr>
          </a:p>
          <a:p>
            <a:pPr marL="743040" lvl="1" indent="-284040">
              <a:lnSpc>
                <a:spcPct val="11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Reactions to events</a:t>
            </a:r>
            <a:endParaRPr lang="fr-FR" sz="2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519"/>
              </a:spcBef>
            </a:pPr>
            <a:endParaRPr lang="fr-FR" sz="2600" b="0" strike="noStrike" spc="-1">
              <a:latin typeface="Arial"/>
            </a:endParaRPr>
          </a:p>
        </p:txBody>
      </p:sp>
      <p:sp>
        <p:nvSpPr>
          <p:cNvPr id="114" name="CustomShape 12"/>
          <p:cNvSpPr/>
          <p:nvPr/>
        </p:nvSpPr>
        <p:spPr>
          <a:xfrm>
            <a:off x="3600000" y="3168000"/>
            <a:ext cx="2015280" cy="2951280"/>
          </a:xfrm>
          <a:prstGeom prst="rect">
            <a:avLst/>
          </a:prstGeom>
          <a:solidFill>
            <a:srgbClr val="E0EFD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agent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 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Perception 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}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5" name="CustomShape 13"/>
          <p:cNvSpPr/>
          <p:nvPr/>
        </p:nvSpPr>
        <p:spPr>
          <a:xfrm>
            <a:off x="5904000" y="3168000"/>
            <a:ext cx="2951280" cy="2951280"/>
          </a:xfrm>
          <a:prstGeom prst="rect">
            <a:avLst/>
          </a:prstGeom>
          <a:solidFill>
            <a:srgbClr val="E0EFD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behavior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B 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Perception 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}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agent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 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Behaviors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Initialize 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var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b = 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new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B(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registerBehavior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(b)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}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6" name="CustomShape 14"/>
          <p:cNvSpPr/>
          <p:nvPr/>
        </p:nvSpPr>
        <p:spPr>
          <a:xfrm>
            <a:off x="3564360" y="2880000"/>
            <a:ext cx="11948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Method 1: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7" name="CustomShape 15"/>
          <p:cNvSpPr/>
          <p:nvPr/>
        </p:nvSpPr>
        <p:spPr>
          <a:xfrm>
            <a:off x="5868720" y="2880000"/>
            <a:ext cx="11948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Method 2: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8" name="CustomShape 16"/>
          <p:cNvSpPr/>
          <p:nvPr/>
        </p:nvSpPr>
        <p:spPr>
          <a:xfrm>
            <a:off x="3564720" y="2880000"/>
            <a:ext cx="12589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Method 1 :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415</Words>
  <Application>Microsoft Office PowerPoint</Application>
  <PresentationFormat>Affichage à l'écran (4:3)</PresentationFormat>
  <Paragraphs>139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Christophe Nicolle</dc:creator>
  <dc:description/>
  <cp:lastModifiedBy>Stéphane GALLAND</cp:lastModifiedBy>
  <cp:revision>60</cp:revision>
  <dcterms:created xsi:type="dcterms:W3CDTF">2018-07-11T08:48:42Z</dcterms:created>
  <dcterms:modified xsi:type="dcterms:W3CDTF">2020-03-27T17:14:09Z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