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64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346158"/>
            <a:ext cx="3950137" cy="1125228"/>
          </a:xfrm>
          <a:prstGeom prst="rect">
            <a:avLst/>
          </a:prstGeom>
          <a:noFill/>
          <a:ln/>
        </p:spPr>
        <p:txBody>
          <a:bodyPr wrap="none" rtlCol="0" anchor="t"/>
          <a:lstStyle/>
          <a:p>
            <a:pPr marL="0" indent="0">
              <a:lnSpc>
                <a:spcPts val="3888"/>
              </a:lnSpc>
              <a:buNone/>
            </a:pPr>
            <a:r>
              <a:rPr lang="en-US" sz="5400" b="1" dirty="0">
                <a:solidFill>
                  <a:srgbClr val="F0FCFF"/>
                </a:solidFill>
                <a:latin typeface="Spline Sans" pitchFamily="34" charset="0"/>
                <a:ea typeface="Spline Sans" pitchFamily="34" charset="-122"/>
                <a:cs typeface="Spline Sans" pitchFamily="34" charset="-120"/>
              </a:rPr>
              <a:t>Farm Advice</a:t>
            </a:r>
            <a:endParaRPr lang="en-US" sz="5400" dirty="0"/>
          </a:p>
        </p:txBody>
      </p:sp>
      <p:sp>
        <p:nvSpPr>
          <p:cNvPr id="5" name="Text 2"/>
          <p:cNvSpPr/>
          <p:nvPr/>
        </p:nvSpPr>
        <p:spPr>
          <a:xfrm>
            <a:off x="3188368" y="3471386"/>
            <a:ext cx="5281864" cy="530781"/>
          </a:xfrm>
          <a:prstGeom prst="rect">
            <a:avLst/>
          </a:prstGeom>
          <a:noFill/>
          <a:ln/>
        </p:spPr>
        <p:txBody>
          <a:bodyPr wrap="none" rtlCol="0" anchor="t"/>
          <a:lstStyle/>
          <a:p>
            <a:pPr marL="0" indent="0">
              <a:lnSpc>
                <a:spcPts val="2430"/>
              </a:lnSpc>
              <a:buNone/>
            </a:pPr>
            <a:r>
              <a:rPr lang="en-US" sz="1944" b="1" i="1" dirty="0">
                <a:solidFill>
                  <a:srgbClr val="F0FCFF"/>
                </a:solidFill>
                <a:latin typeface="Spline Sans" pitchFamily="34" charset="0"/>
                <a:ea typeface="Spline Sans" pitchFamily="34" charset="-122"/>
                <a:cs typeface="Spline Sans" pitchFamily="34" charset="-120"/>
              </a:rPr>
              <a:t>Optimizing Irrigation for Modern Agriculture</a:t>
            </a:r>
            <a:endParaRPr lang="en-US" sz="1944" dirty="0"/>
          </a:p>
        </p:txBody>
      </p:sp>
      <p:sp>
        <p:nvSpPr>
          <p:cNvPr id="7" name="Text 4"/>
          <p:cNvSpPr/>
          <p:nvPr/>
        </p:nvSpPr>
        <p:spPr>
          <a:xfrm>
            <a:off x="2624376" y="4918591"/>
            <a:ext cx="9381649"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917507"/>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Problem Statement:</a:t>
            </a:r>
            <a:endParaRPr lang="en-US" sz="3888" dirty="0"/>
          </a:p>
        </p:txBody>
      </p:sp>
      <p:sp>
        <p:nvSpPr>
          <p:cNvPr id="5" name="Text 2"/>
          <p:cNvSpPr/>
          <p:nvPr/>
        </p:nvSpPr>
        <p:spPr>
          <a:xfrm>
            <a:off x="2624376" y="3978950"/>
            <a:ext cx="9381649" cy="1333024"/>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Farmers face significant challenges in optimizing their irrigation practices. Water scarcity, unpredictable weather patterns, and inefficient irrigation systems lead to wasted resources, decreased crop yields, and potential damage to crops. </a:t>
            </a:r>
            <a:r>
              <a:rPr lang="en-US" sz="1750" b="1" dirty="0">
                <a:solidFill>
                  <a:srgbClr val="E0E4E6"/>
                </a:solidFill>
                <a:latin typeface="Barlow" pitchFamily="34" charset="0"/>
                <a:ea typeface="Barlow" pitchFamily="34" charset="-122"/>
                <a:cs typeface="Barlow" pitchFamily="34" charset="-120"/>
              </a:rPr>
              <a:t>According to the USDA, inefficient irrigation practices account for a staggering 50% of agricultural water waste.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917507"/>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Solution:</a:t>
            </a:r>
            <a:endParaRPr lang="en-US" sz="3888" dirty="0"/>
          </a:p>
        </p:txBody>
      </p:sp>
      <p:sp>
        <p:nvSpPr>
          <p:cNvPr id="5" name="Text 2"/>
          <p:cNvSpPr/>
          <p:nvPr/>
        </p:nvSpPr>
        <p:spPr>
          <a:xfrm>
            <a:off x="2624376" y="3978950"/>
            <a:ext cx="9381649" cy="1333024"/>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Introducing Farm Advice, an AI-powered irrigation management system designed to revolutionize water usage in agriculture. Farm Advice provides personalized irrigation schedules, proactive weather-based insights, and intelligent chatbot support, empowering farmers to optimize water usage, improve crop yields, and achieve sustainable farming practices.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775817"/>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Market Opportunity:</a:t>
            </a:r>
            <a:endParaRPr lang="en-US" sz="3888" dirty="0"/>
          </a:p>
        </p:txBody>
      </p:sp>
      <p:sp>
        <p:nvSpPr>
          <p:cNvPr id="5" name="Text 2"/>
          <p:cNvSpPr/>
          <p:nvPr/>
        </p:nvSpPr>
        <p:spPr>
          <a:xfrm>
            <a:off x="2624376" y="2837259"/>
            <a:ext cx="9381649" cy="1333024"/>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The global irrigation market is booming, projected to reach </a:t>
            </a:r>
            <a:r>
              <a:rPr lang="en-US" sz="1750" b="1" dirty="0">
                <a:solidFill>
                  <a:srgbClr val="E0E4E6"/>
                </a:solidFill>
                <a:latin typeface="Barlow" pitchFamily="34" charset="0"/>
                <a:ea typeface="Barlow" pitchFamily="34" charset="-122"/>
                <a:cs typeface="Barlow" pitchFamily="34" charset="-120"/>
              </a:rPr>
              <a:t>$23.5 billion by 2027</a:t>
            </a:r>
            <a:r>
              <a:rPr lang="en-US" sz="1750" dirty="0">
                <a:solidFill>
                  <a:srgbClr val="E0E4E6"/>
                </a:solidFill>
                <a:latin typeface="Barlow" pitchFamily="34" charset="0"/>
                <a:ea typeface="Barlow" pitchFamily="34" charset="-122"/>
                <a:cs typeface="Barlow" pitchFamily="34" charset="-120"/>
              </a:rPr>
              <a:t>. This growth is fueled by increasing demand for food production, coupled with concerns about water scarcity and climate change. Farm Advice addresses these key challenges, positioning itself for significant market share.</a:t>
            </a:r>
            <a:endParaRPr lang="en-US" sz="1750" dirty="0"/>
          </a:p>
        </p:txBody>
      </p:sp>
      <p:sp>
        <p:nvSpPr>
          <p:cNvPr id="6" name="Text 3"/>
          <p:cNvSpPr/>
          <p:nvPr/>
        </p:nvSpPr>
        <p:spPr>
          <a:xfrm>
            <a:off x="2624376" y="4503539"/>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Competitors:</a:t>
            </a:r>
            <a:endParaRPr lang="en-US" sz="3888" dirty="0"/>
          </a:p>
        </p:txBody>
      </p:sp>
      <p:sp>
        <p:nvSpPr>
          <p:cNvPr id="7" name="Text 4"/>
          <p:cNvSpPr/>
          <p:nvPr/>
        </p:nvSpPr>
        <p:spPr>
          <a:xfrm>
            <a:off x="2624376" y="5453896"/>
            <a:ext cx="9381649" cy="999768"/>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Existing irrigation solutions often rely on manual adjustments or basic sensor systems. Farm Advice stands apart by leveraging advanced AI and data analytics to provide a more personalized and proactive approach to irrigation management.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173248"/>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Why Us?</a:t>
            </a:r>
            <a:endParaRPr lang="en-US" sz="3888" dirty="0"/>
          </a:p>
        </p:txBody>
      </p:sp>
      <p:sp>
        <p:nvSpPr>
          <p:cNvPr id="5" name="Text 2"/>
          <p:cNvSpPr/>
          <p:nvPr/>
        </p:nvSpPr>
        <p:spPr>
          <a:xfrm>
            <a:off x="2979777" y="3234690"/>
            <a:ext cx="9026247"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E0E4E6"/>
                </a:solidFill>
                <a:latin typeface="Barlow" pitchFamily="34" charset="0"/>
                <a:ea typeface="Barlow" pitchFamily="34" charset="-122"/>
                <a:cs typeface="Barlow" pitchFamily="34" charset="-120"/>
              </a:rPr>
              <a:t>AI-powered analytics:</a:t>
            </a:r>
            <a:r>
              <a:rPr lang="en-US" sz="1750" dirty="0">
                <a:solidFill>
                  <a:srgbClr val="E0E4E6"/>
                </a:solidFill>
                <a:latin typeface="Barlow" pitchFamily="34" charset="0"/>
                <a:ea typeface="Barlow" pitchFamily="34" charset="-122"/>
                <a:cs typeface="Barlow" pitchFamily="34" charset="-120"/>
              </a:rPr>
              <a:t> Farm Advice's unique AI algorithms analyze data from sensors, weather forecasts, and crop models to create personalized irrigation schedules and predict potential disruptions.</a:t>
            </a:r>
            <a:endParaRPr lang="en-US" sz="1750" dirty="0"/>
          </a:p>
        </p:txBody>
      </p:sp>
      <p:sp>
        <p:nvSpPr>
          <p:cNvPr id="6" name="Text 3"/>
          <p:cNvSpPr/>
          <p:nvPr/>
        </p:nvSpPr>
        <p:spPr>
          <a:xfrm>
            <a:off x="2979777" y="4312206"/>
            <a:ext cx="9026247"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E0E4E6"/>
                </a:solidFill>
                <a:latin typeface="Barlow" pitchFamily="34" charset="0"/>
                <a:ea typeface="Barlow" pitchFamily="34" charset="-122"/>
                <a:cs typeface="Barlow" pitchFamily="34" charset="-120"/>
              </a:rPr>
              <a:t>Proactive weather insights:</a:t>
            </a:r>
            <a:r>
              <a:rPr lang="en-US" sz="1750" dirty="0">
                <a:solidFill>
                  <a:srgbClr val="E0E4E6"/>
                </a:solidFill>
                <a:latin typeface="Barlow" pitchFamily="34" charset="0"/>
                <a:ea typeface="Barlow" pitchFamily="34" charset="-122"/>
                <a:cs typeface="Barlow" pitchFamily="34" charset="-120"/>
              </a:rPr>
              <a:t> The system integrates weather APIs, providing two-day forecasts and enabling farmers to adapt their irrigation plans to changing conditions.</a:t>
            </a:r>
            <a:endParaRPr lang="en-US" sz="1750" dirty="0"/>
          </a:p>
        </p:txBody>
      </p:sp>
      <p:sp>
        <p:nvSpPr>
          <p:cNvPr id="7" name="Text 4"/>
          <p:cNvSpPr/>
          <p:nvPr/>
        </p:nvSpPr>
        <p:spPr>
          <a:xfrm>
            <a:off x="2979777" y="5056465"/>
            <a:ext cx="9026247"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E0E4E6"/>
                </a:solidFill>
                <a:latin typeface="Barlow" pitchFamily="34" charset="0"/>
                <a:ea typeface="Barlow" pitchFamily="34" charset="-122"/>
                <a:cs typeface="Barlow" pitchFamily="34" charset="-120"/>
              </a:rPr>
              <a:t>Intelligent chatbot support:</a:t>
            </a:r>
            <a:r>
              <a:rPr lang="en-US" sz="1750" dirty="0">
                <a:solidFill>
                  <a:srgbClr val="E0E4E6"/>
                </a:solidFill>
                <a:latin typeface="Barlow" pitchFamily="34" charset="0"/>
                <a:ea typeface="Barlow" pitchFamily="34" charset="-122"/>
                <a:cs typeface="Barlow" pitchFamily="34" charset="-120"/>
              </a:rPr>
              <a:t> Our AI-powered chatbot offers 24/7 support, answering questions, diagnosing crop problems, and recommending solutions, ensuring farmers have the information they need when they need it.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3084195"/>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Business Model:</a:t>
            </a:r>
            <a:endParaRPr lang="en-US" sz="3888" dirty="0"/>
          </a:p>
        </p:txBody>
      </p:sp>
      <p:sp>
        <p:nvSpPr>
          <p:cNvPr id="5" name="Text 2"/>
          <p:cNvSpPr/>
          <p:nvPr/>
        </p:nvSpPr>
        <p:spPr>
          <a:xfrm>
            <a:off x="2624376" y="4145637"/>
            <a:ext cx="9381649" cy="999768"/>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Farm Advice offers a subscription-based model, with different tiers based on farm size and features. We also generate revenue through partnerships with agricultural equipment manufacturers and consulting services.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dirty="0"/>
          </a:p>
        </p:txBody>
      </p:sp>
      <p:sp>
        <p:nvSpPr>
          <p:cNvPr id="4" name="Text 1"/>
          <p:cNvSpPr/>
          <p:nvPr/>
        </p:nvSpPr>
        <p:spPr>
          <a:xfrm>
            <a:off x="2624376" y="2342674"/>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Funding Needed:</a:t>
            </a:r>
            <a:endParaRPr lang="en-US" sz="3888" dirty="0"/>
          </a:p>
        </p:txBody>
      </p:sp>
      <p:sp>
        <p:nvSpPr>
          <p:cNvPr id="5" name="Text 2"/>
          <p:cNvSpPr/>
          <p:nvPr/>
        </p:nvSpPr>
        <p:spPr>
          <a:xfrm>
            <a:off x="2624376" y="3404116"/>
            <a:ext cx="9381649" cy="666512"/>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We are seeking $3000 in funding to further develop our platform, expand our marketing efforts, and accelerate our growth strategy. These funds will enable us to:</a:t>
            </a:r>
            <a:endParaRPr lang="en-US" sz="1750" dirty="0"/>
          </a:p>
        </p:txBody>
      </p:sp>
      <p:sp>
        <p:nvSpPr>
          <p:cNvPr id="6" name="Text 3"/>
          <p:cNvSpPr/>
          <p:nvPr/>
        </p:nvSpPr>
        <p:spPr>
          <a:xfrm>
            <a:off x="2979777" y="4320540"/>
            <a:ext cx="9026247"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E0E4E6"/>
                </a:solidFill>
                <a:latin typeface="Barlow" pitchFamily="34" charset="0"/>
                <a:ea typeface="Barlow" pitchFamily="34" charset="-122"/>
                <a:cs typeface="Barlow" pitchFamily="34" charset="-120"/>
              </a:rPr>
              <a:t>Enhance our AI capabilities and data analytics  =&gt; $1800</a:t>
            </a:r>
            <a:endParaRPr lang="en-US" sz="1750" dirty="0"/>
          </a:p>
        </p:txBody>
      </p:sp>
      <p:sp>
        <p:nvSpPr>
          <p:cNvPr id="7" name="Text 4"/>
          <p:cNvSpPr/>
          <p:nvPr/>
        </p:nvSpPr>
        <p:spPr>
          <a:xfrm>
            <a:off x="2979777" y="4731544"/>
            <a:ext cx="9026247"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E0E4E6"/>
                </a:solidFill>
                <a:latin typeface="Barlow" pitchFamily="34" charset="0"/>
                <a:ea typeface="Barlow" pitchFamily="34" charset="-122"/>
                <a:cs typeface="Barlow" pitchFamily="34" charset="-120"/>
              </a:rPr>
              <a:t>Develop new features and integrations =&gt; $700</a:t>
            </a:r>
            <a:endParaRPr lang="en-US" sz="1750" dirty="0"/>
          </a:p>
        </p:txBody>
      </p:sp>
      <p:sp>
        <p:nvSpPr>
          <p:cNvPr id="8" name="Text 5"/>
          <p:cNvSpPr/>
          <p:nvPr/>
        </p:nvSpPr>
        <p:spPr>
          <a:xfrm>
            <a:off x="2979777" y="5142548"/>
            <a:ext cx="9026247"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E0E4E6"/>
                </a:solidFill>
                <a:latin typeface="Barlow" pitchFamily="34" charset="0"/>
                <a:ea typeface="Barlow" pitchFamily="34" charset="-122"/>
                <a:cs typeface="Barlow" pitchFamily="34" charset="-120"/>
              </a:rPr>
              <a:t>Expand our user base and secure key partnerships =&gt; $200</a:t>
            </a:r>
            <a:endParaRPr lang="en-US" sz="1750" dirty="0"/>
          </a:p>
        </p:txBody>
      </p:sp>
      <p:sp>
        <p:nvSpPr>
          <p:cNvPr id="9" name="Text 6"/>
          <p:cNvSpPr/>
          <p:nvPr/>
        </p:nvSpPr>
        <p:spPr>
          <a:xfrm>
            <a:off x="2979777" y="5553551"/>
            <a:ext cx="9026247"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E0E4E6"/>
                </a:solidFill>
                <a:latin typeface="Barlow" pitchFamily="34" charset="0"/>
                <a:ea typeface="Barlow" pitchFamily="34" charset="-122"/>
                <a:cs typeface="Barlow" pitchFamily="34" charset="-120"/>
              </a:rPr>
              <a:t>Build a strong marketing and sales team =&gt; $300</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917507"/>
            <a:ext cx="4937760" cy="617101"/>
          </a:xfrm>
          <a:prstGeom prst="rect">
            <a:avLst/>
          </a:prstGeom>
          <a:noFill/>
          <a:ln/>
        </p:spPr>
        <p:txBody>
          <a:bodyPr wrap="none" rtlCol="0" anchor="t"/>
          <a:lstStyle/>
          <a:p>
            <a:pPr marL="0" indent="0">
              <a:lnSpc>
                <a:spcPts val="4860"/>
              </a:lnSpc>
              <a:buNone/>
            </a:pPr>
            <a:r>
              <a:rPr lang="en-US" sz="3888" b="1" dirty="0">
                <a:solidFill>
                  <a:srgbClr val="F0FCFF"/>
                </a:solidFill>
                <a:latin typeface="Spline Sans" pitchFamily="34" charset="0"/>
                <a:ea typeface="Spline Sans" pitchFamily="34" charset="-122"/>
                <a:cs typeface="Spline Sans" pitchFamily="34" charset="-120"/>
              </a:rPr>
              <a:t>Call to Action:</a:t>
            </a:r>
            <a:endParaRPr lang="en-US" sz="3888" dirty="0"/>
          </a:p>
        </p:txBody>
      </p:sp>
      <p:sp>
        <p:nvSpPr>
          <p:cNvPr id="5" name="Text 2"/>
          <p:cNvSpPr/>
          <p:nvPr/>
        </p:nvSpPr>
        <p:spPr>
          <a:xfrm>
            <a:off x="2624376" y="3978950"/>
            <a:ext cx="9381649" cy="1333024"/>
          </a:xfrm>
          <a:prstGeom prst="rect">
            <a:avLst/>
          </a:prstGeom>
          <a:noFill/>
          <a:ln/>
        </p:spPr>
        <p:txBody>
          <a:bodyPr wrap="square" rtlCol="0" anchor="t"/>
          <a:lstStyle/>
          <a:p>
            <a:pPr marL="0" indent="0">
              <a:lnSpc>
                <a:spcPts val="2624"/>
              </a:lnSpc>
              <a:buNone/>
            </a:pPr>
            <a:r>
              <a:rPr lang="en-US" sz="1750" dirty="0">
                <a:solidFill>
                  <a:srgbClr val="E0E4E6"/>
                </a:solidFill>
                <a:latin typeface="Barlow" pitchFamily="34" charset="0"/>
                <a:ea typeface="Barlow" pitchFamily="34" charset="-122"/>
                <a:cs typeface="Barlow" pitchFamily="34" charset="-120"/>
              </a:rPr>
              <a:t>Farm Advice offers a transformative solution for modern agriculture. We believe that by optimizing irrigation practices, we can empower farmers to achieve higher yields, reduce water waste, and create a more sustainable future. Join us in revolutionizing agriculture – contact us today to schedule a meeting and learn more about our vision.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477</Words>
  <Application>Microsoft Office PowerPoint</Application>
  <PresentationFormat>Custom</PresentationFormat>
  <Paragraphs>32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Mkwete ~The Great</cp:lastModifiedBy>
  <cp:revision>3</cp:revision>
  <dcterms:created xsi:type="dcterms:W3CDTF">2024-06-19T10:10:24Z</dcterms:created>
  <dcterms:modified xsi:type="dcterms:W3CDTF">2024-07-12T12:09:57Z</dcterms:modified>
</cp:coreProperties>
</file>