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d" initials="w" lastIdx="1" clrIdx="0">
    <p:extLst>
      <p:ext uri="{19B8F6BF-5375-455C-9EA6-DF929625EA0E}">
        <p15:presenceInfo xmlns:p15="http://schemas.microsoft.com/office/powerpoint/2012/main" userId="1ad680de81a9be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D60093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>
        <p:scale>
          <a:sx n="50" d="100"/>
          <a:sy n="50" d="100"/>
        </p:scale>
        <p:origin x="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0C6D-82E8-4A20-BAD6-F9FD6A2B3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726F4-700A-4433-B46E-89373AA6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8AC7-55F2-4883-B90C-5797C87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E999-FFFF-49C1-A7D0-0AD61DF3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D184-69B7-435A-A88E-DC7FAAC3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71CE-4E2A-497C-8CEF-AE29CBB8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3D5B-E0B7-4750-84FE-CFD5FA55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482C-9F27-4A3D-B7CF-4518B01C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F6D4-BB2D-40CB-A4A9-38B386F5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5C1A-B641-4FEE-9DAA-3CF9A169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03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17B69-76FD-473E-BF4E-B30FD756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C0FF5-B5C4-4225-B67C-17A13B0C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8EBC-4CE9-4121-BBEC-94AB2B13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83B-A2C4-46BA-8A08-4DF6C16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3F19-7C11-4630-9025-0D6E6C9E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B172-3ACD-4184-83DE-17BB37DD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CC3A-080A-41EE-843B-22579701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BE8B-CC4B-44E1-8B67-04F0BEA7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7F83-7FC7-4C2C-8091-4C4BCD0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7C0D-3EB0-40CF-8DBD-C3B08BEC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9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A5A2-1E84-4820-B4BD-A40EC1B9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BA0C-50F4-45B8-A132-71714188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E8C0-3DC0-46E1-AE2D-0157C7D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BE3A-0E80-4446-ACAC-07363BFD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732A-EE91-4734-8BFD-652FD51D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4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BC29-B6DC-49B9-B7BE-57B53221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474E-961C-4E2A-A22E-973A3922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4B695-A275-42AE-894F-677DC78C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1441C-2BFA-4F92-831A-BCB45F72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090D1-A2E8-45C5-B64F-DCA50BE1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26A9-8ECF-4581-BEFA-A0A31116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4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278B-6619-4809-B9C5-A4941A2F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854D-D74D-4944-B087-33DDE60A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0E68-BE3B-4566-BB91-E4E861A12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A4D32-87AA-42DD-953D-A79D43D6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C9E27-7EA4-4EFD-B436-E1710360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641AC-12A4-4757-B67E-53B432CB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43D52-5F13-4A97-837E-C4E7FDB1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629AE-8857-422F-AD7F-B8AF3B4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2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8491-68D9-4896-BE41-1597D493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5B0D0-0BAE-4C9E-9452-88DA0D63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9FDC-B9A0-4AA3-8FDB-E9B5470D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84F7B-F6B2-4EAA-8482-E3805112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B1EBF-8C3F-435F-9746-25B5F034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795C2-F94D-42BE-AA11-B3237FBF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4533-8AB8-4637-B6E2-B6B72A2F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BE17-2E4F-4D39-AC3A-6BAB80D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1CAD-6284-4B04-9888-2CE5DFD1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B31F-3591-463F-BC7A-7CD8A8B77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ABB62-B0AB-4D81-8407-BCCAF217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92D0-7FF7-44EA-BD35-E8FF5E6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577E-6F5D-4E6A-B92F-7AE7D531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B72E-562B-4113-B711-66CC6A2A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B5B5-9629-44B1-8392-C6477F394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0F5B-3929-4B61-8862-8CF3B4B9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E9716-3FF2-4C0C-8F90-C3EDFD5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99FD2-D537-4D2A-90CA-B773D533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F73D-BA97-4D79-9A48-E1571F9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FC1C2-B132-4AC4-B0DF-E91BE57D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8620-97EE-490F-B76E-52370D59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364C-9D34-47C3-BEAD-1749D3945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9373-2384-46F8-A4E3-3533FB87BB4A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5D73-48FA-435F-977E-B4D72F156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ACE9-A515-48D3-907B-1BE3FD0E7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4358-0D50-42C8-B37D-A23147C8E4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6FA71C2-6D08-458D-9371-9082C2115FA6}"/>
              </a:ext>
            </a:extLst>
          </p:cNvPr>
          <p:cNvSpPr txBox="1"/>
          <p:nvPr/>
        </p:nvSpPr>
        <p:spPr>
          <a:xfrm>
            <a:off x="-3" y="5103674"/>
            <a:ext cx="12191999" cy="15125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Factorisation  :</a:t>
            </a:r>
          </a:p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Expression 1 :  </a:t>
            </a:r>
            <a:r>
              <a:rPr lang="fr-FR" b="1" dirty="0">
                <a:solidFill>
                  <a:srgbClr val="66CCFF"/>
                </a:solidFill>
              </a:rPr>
              <a:t>14</a:t>
            </a:r>
            <a:r>
              <a:rPr lang="fr-FR" b="1" dirty="0">
                <a:solidFill>
                  <a:schemeClr val="tx2"/>
                </a:solidFill>
              </a:rPr>
              <a:t> x w + </a:t>
            </a:r>
            <a:r>
              <a:rPr lang="fr-FR" b="1" dirty="0">
                <a:solidFill>
                  <a:srgbClr val="66CCFF"/>
                </a:solidFill>
              </a:rPr>
              <a:t>14</a:t>
            </a:r>
            <a:r>
              <a:rPr lang="fr-FR" b="1" dirty="0">
                <a:solidFill>
                  <a:schemeClr val="tx2"/>
                </a:solidFill>
              </a:rPr>
              <a:t> x z = </a:t>
            </a:r>
            <a:r>
              <a:rPr lang="fr-FR" b="1" dirty="0">
                <a:solidFill>
                  <a:srgbClr val="66CCFF"/>
                </a:solidFill>
              </a:rPr>
              <a:t>14</a:t>
            </a:r>
            <a:r>
              <a:rPr lang="fr-FR" b="1" dirty="0">
                <a:solidFill>
                  <a:schemeClr val="tx2"/>
                </a:solidFill>
              </a:rPr>
              <a:t> x (w + z) (le nombre 14 est commun entre 14 x w et 14 x z).</a:t>
            </a:r>
          </a:p>
          <a:p>
            <a:r>
              <a:rPr lang="fr-FR" b="1" dirty="0">
                <a:solidFill>
                  <a:schemeClr val="tx1"/>
                </a:solidFill>
              </a:rPr>
              <a:t>Réduction  :</a:t>
            </a:r>
          </a:p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Expression 2 : 2</a:t>
            </a:r>
            <a:r>
              <a:rPr lang="fr-FR" b="1" dirty="0">
                <a:solidFill>
                  <a:srgbClr val="66CCFF"/>
                </a:solidFill>
              </a:rPr>
              <a:t>q</a:t>
            </a:r>
            <a:r>
              <a:rPr lang="fr-FR" b="1" dirty="0">
                <a:solidFill>
                  <a:schemeClr val="tx2"/>
                </a:solidFill>
              </a:rPr>
              <a:t> + 5 + 5</a:t>
            </a:r>
            <a:r>
              <a:rPr lang="fr-FR" b="1" dirty="0">
                <a:solidFill>
                  <a:srgbClr val="66CCFF"/>
                </a:solidFill>
              </a:rPr>
              <a:t>q</a:t>
            </a:r>
            <a:r>
              <a:rPr lang="fr-FR" b="1" dirty="0">
                <a:solidFill>
                  <a:schemeClr val="tx2"/>
                </a:solidFill>
              </a:rPr>
              <a:t> – 2 = 2</a:t>
            </a:r>
            <a:r>
              <a:rPr lang="fr-FR" b="1" dirty="0">
                <a:solidFill>
                  <a:srgbClr val="66CCFF"/>
                </a:solidFill>
              </a:rPr>
              <a:t>q</a:t>
            </a:r>
            <a:r>
              <a:rPr lang="fr-FR" b="1" dirty="0">
                <a:solidFill>
                  <a:schemeClr val="tx2"/>
                </a:solidFill>
              </a:rPr>
              <a:t> + 5</a:t>
            </a:r>
            <a:r>
              <a:rPr lang="fr-FR" b="1" dirty="0">
                <a:solidFill>
                  <a:srgbClr val="66CCFF"/>
                </a:solidFill>
              </a:rPr>
              <a:t>q</a:t>
            </a:r>
            <a:r>
              <a:rPr lang="fr-FR" b="1" dirty="0">
                <a:solidFill>
                  <a:schemeClr val="tx2"/>
                </a:solidFill>
              </a:rPr>
              <a:t> + 5 + (-2) = (2 + 5) x </a:t>
            </a:r>
            <a:r>
              <a:rPr lang="fr-FR" b="1" dirty="0">
                <a:solidFill>
                  <a:srgbClr val="66CCFF"/>
                </a:solidFill>
              </a:rPr>
              <a:t>q</a:t>
            </a:r>
            <a:r>
              <a:rPr lang="fr-FR" b="1" dirty="0">
                <a:solidFill>
                  <a:schemeClr val="tx2"/>
                </a:solidFill>
              </a:rPr>
              <a:t> + (5 – 2) =7</a:t>
            </a:r>
            <a:r>
              <a:rPr lang="fr-FR" b="1" dirty="0">
                <a:solidFill>
                  <a:srgbClr val="66CCFF"/>
                </a:solidFill>
              </a:rPr>
              <a:t>q</a:t>
            </a:r>
            <a:r>
              <a:rPr lang="fr-FR" b="1" dirty="0">
                <a:solidFill>
                  <a:schemeClr val="tx2"/>
                </a:solidFill>
              </a:rPr>
              <a:t> + 3 . (</a:t>
            </a:r>
            <a:r>
              <a:rPr lang="fr-FR" b="1" dirty="0">
                <a:solidFill>
                  <a:srgbClr val="FF0000"/>
                </a:solidFill>
              </a:rPr>
              <a:t>On regroupé les termes en q puis les termes constants . </a:t>
            </a:r>
            <a:r>
              <a:rPr lang="fr-FR" b="1" dirty="0">
                <a:solidFill>
                  <a:srgbClr val="FF9900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0B9CB9DA-8F43-4B11-B2F7-B2ED0F1911E4}"/>
              </a:ext>
            </a:extLst>
          </p:cNvPr>
          <p:cNvSpPr/>
          <p:nvPr/>
        </p:nvSpPr>
        <p:spPr>
          <a:xfrm>
            <a:off x="6352704" y="3389909"/>
            <a:ext cx="919634" cy="449944"/>
          </a:xfrm>
          <a:prstGeom prst="curved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3B37360D-356C-44D7-97F4-6E97312D46C6}"/>
              </a:ext>
            </a:extLst>
          </p:cNvPr>
          <p:cNvSpPr/>
          <p:nvPr/>
        </p:nvSpPr>
        <p:spPr>
          <a:xfrm>
            <a:off x="6352705" y="3382651"/>
            <a:ext cx="550539" cy="449944"/>
          </a:xfrm>
          <a:prstGeom prst="curved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82F5BEDF-3933-499D-BD64-D471852729E7}"/>
              </a:ext>
            </a:extLst>
          </p:cNvPr>
          <p:cNvSpPr/>
          <p:nvPr/>
        </p:nvSpPr>
        <p:spPr>
          <a:xfrm>
            <a:off x="8866119" y="3397660"/>
            <a:ext cx="877955" cy="449944"/>
          </a:xfrm>
          <a:prstGeom prst="curved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F959C393-5F15-4E25-969C-6E7BA4911E37}"/>
              </a:ext>
            </a:extLst>
          </p:cNvPr>
          <p:cNvSpPr/>
          <p:nvPr/>
        </p:nvSpPr>
        <p:spPr>
          <a:xfrm>
            <a:off x="8866120" y="3390402"/>
            <a:ext cx="568393" cy="449944"/>
          </a:xfrm>
          <a:prstGeom prst="curved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60488" y="125855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Définition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4DD77-4190-4310-BDD2-DDC8AE4E3D5F}"/>
              </a:ext>
            </a:extLst>
          </p:cNvPr>
          <p:cNvSpPr txBox="1"/>
          <p:nvPr/>
        </p:nvSpPr>
        <p:spPr>
          <a:xfrm>
            <a:off x="-3" y="61744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1 – factoriser, réduire une expression 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0F6B3-B14D-44D2-94B5-98D57A4BB553}"/>
              </a:ext>
            </a:extLst>
          </p:cNvPr>
          <p:cNvSpPr txBox="1"/>
          <p:nvPr/>
        </p:nvSpPr>
        <p:spPr>
          <a:xfrm>
            <a:off x="-3" y="1870919"/>
            <a:ext cx="12191999" cy="90204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Factoriser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une expression </a:t>
            </a:r>
            <a:r>
              <a:rPr lang="fr-FR" b="1" dirty="0">
                <a:solidFill>
                  <a:schemeClr val="tx2"/>
                </a:solidFill>
              </a:rPr>
              <a:t>numérique ou littérale, c’est de l'écrire sous forme d’un produit .</a:t>
            </a:r>
          </a:p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Réduire une expression</a:t>
            </a:r>
            <a:r>
              <a:rPr lang="fr-FR" b="1" dirty="0">
                <a:solidFill>
                  <a:schemeClr val="tx2"/>
                </a:solidFill>
              </a:rPr>
              <a:t> c’est de la transformée sous une forme simplifiée, ça veut dire d'effectuer des calculs nécessaires afin d'écrire cette expression avec le moins de termes possibles .</a:t>
            </a:r>
          </a:p>
          <a:p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EF06D-3739-4A04-B36D-2BB522407D98}"/>
              </a:ext>
            </a:extLst>
          </p:cNvPr>
          <p:cNvSpPr txBox="1"/>
          <p:nvPr/>
        </p:nvSpPr>
        <p:spPr>
          <a:xfrm>
            <a:off x="287559" y="3042220"/>
            <a:ext cx="160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Propriété 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FCCC6-5DE2-4436-AF93-EA7C77E7FE60}"/>
              </a:ext>
            </a:extLst>
          </p:cNvPr>
          <p:cNvSpPr txBox="1"/>
          <p:nvPr/>
        </p:nvSpPr>
        <p:spPr>
          <a:xfrm>
            <a:off x="-3" y="3770411"/>
            <a:ext cx="12192001" cy="3800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Quels que soient les nombres relatifs a, b et c, on a : </a:t>
            </a:r>
            <a:r>
              <a:rPr lang="fr-FR" b="1" dirty="0">
                <a:solidFill>
                  <a:srgbClr val="00B0F0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b + </a:t>
            </a:r>
            <a:r>
              <a:rPr lang="fr-FR" b="1" dirty="0">
                <a:solidFill>
                  <a:srgbClr val="00B0F0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c = </a:t>
            </a:r>
            <a:r>
              <a:rPr lang="fr-FR" b="1" dirty="0">
                <a:solidFill>
                  <a:srgbClr val="00B0F0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(b + c) et </a:t>
            </a:r>
            <a:r>
              <a:rPr lang="fr-FR" b="1" dirty="0">
                <a:solidFill>
                  <a:srgbClr val="00B0F0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b - </a:t>
            </a:r>
            <a:r>
              <a:rPr lang="fr-FR" b="1" dirty="0">
                <a:solidFill>
                  <a:srgbClr val="00B0F0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c =  </a:t>
            </a:r>
            <a:r>
              <a:rPr lang="fr-FR" b="1" dirty="0">
                <a:solidFill>
                  <a:srgbClr val="00B0F0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(b – c)</a:t>
            </a:r>
          </a:p>
          <a:p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C9742-A0ED-4D26-9F6F-64DAF792228E}"/>
              </a:ext>
            </a:extLst>
          </p:cNvPr>
          <p:cNvSpPr txBox="1"/>
          <p:nvPr/>
        </p:nvSpPr>
        <p:spPr>
          <a:xfrm>
            <a:off x="287559" y="4373367"/>
            <a:ext cx="160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 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15311-43A3-440B-8327-793263BE596D}"/>
              </a:ext>
            </a:extLst>
          </p:cNvPr>
          <p:cNvSpPr txBox="1"/>
          <p:nvPr/>
        </p:nvSpPr>
        <p:spPr>
          <a:xfrm>
            <a:off x="-3" y="-1"/>
            <a:ext cx="12192000" cy="466739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algn="ctr"/>
            <a:r>
              <a:rPr lang="fr-FR" sz="2800" b="1" dirty="0">
                <a:solidFill>
                  <a:srgbClr val="00B0F0"/>
                </a:solidFill>
              </a:rPr>
              <a:t>Calcul numérique : puissances et identités remarquable .</a:t>
            </a:r>
          </a:p>
          <a:p>
            <a:endParaRPr lang="fr-FR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FC409680-D073-4839-8B1A-326C5B11FA96}"/>
              </a:ext>
            </a:extLst>
          </p:cNvPr>
          <p:cNvSpPr/>
          <p:nvPr/>
        </p:nvSpPr>
        <p:spPr>
          <a:xfrm rot="16200000">
            <a:off x="6510655" y="3533470"/>
            <a:ext cx="207628" cy="454901"/>
          </a:xfrm>
          <a:prstGeom prst="curvedLef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D537EC4F-1B60-40EC-98F3-4F823A435DA4}"/>
              </a:ext>
            </a:extLst>
          </p:cNvPr>
          <p:cNvSpPr/>
          <p:nvPr/>
        </p:nvSpPr>
        <p:spPr>
          <a:xfrm rot="16200000">
            <a:off x="6692158" y="3351968"/>
            <a:ext cx="207628" cy="817904"/>
          </a:xfrm>
          <a:prstGeom prst="curvedLef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11874AC2-B539-435D-A38D-50DEBC584F4F}"/>
              </a:ext>
            </a:extLst>
          </p:cNvPr>
          <p:cNvSpPr/>
          <p:nvPr/>
        </p:nvSpPr>
        <p:spPr>
          <a:xfrm>
            <a:off x="8850323" y="3389909"/>
            <a:ext cx="919634" cy="449944"/>
          </a:xfrm>
          <a:prstGeom prst="curved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6AD027E-0874-41E6-BE24-0301BE673AFB}"/>
              </a:ext>
            </a:extLst>
          </p:cNvPr>
          <p:cNvSpPr/>
          <p:nvPr/>
        </p:nvSpPr>
        <p:spPr>
          <a:xfrm>
            <a:off x="8850324" y="3382651"/>
            <a:ext cx="550539" cy="449944"/>
          </a:xfrm>
          <a:prstGeom prst="curved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68F9C6FA-A395-47C5-9009-0F2EE7CD4BD7}"/>
              </a:ext>
            </a:extLst>
          </p:cNvPr>
          <p:cNvSpPr/>
          <p:nvPr/>
        </p:nvSpPr>
        <p:spPr>
          <a:xfrm rot="16200000">
            <a:off x="9008274" y="3533470"/>
            <a:ext cx="207628" cy="454901"/>
          </a:xfrm>
          <a:prstGeom prst="curvedLef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7D3A113E-285F-4349-BFA7-691910D11988}"/>
              </a:ext>
            </a:extLst>
          </p:cNvPr>
          <p:cNvSpPr/>
          <p:nvPr/>
        </p:nvSpPr>
        <p:spPr>
          <a:xfrm rot="16200000">
            <a:off x="9189777" y="3351968"/>
            <a:ext cx="207628" cy="817904"/>
          </a:xfrm>
          <a:prstGeom prst="curvedLef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0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60491" y="36933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Définition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4DD77-4190-4310-BDD2-DDC8AE4E3D5F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2 – Développer une expression littérale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0F6B3-B14D-44D2-94B5-98D57A4BB553}"/>
              </a:ext>
            </a:extLst>
          </p:cNvPr>
          <p:cNvSpPr txBox="1"/>
          <p:nvPr/>
        </p:nvSpPr>
        <p:spPr>
          <a:xfrm>
            <a:off x="0" y="981699"/>
            <a:ext cx="12191999" cy="6460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Développer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</a:rPr>
              <a:t>une expression</a:t>
            </a:r>
            <a:r>
              <a:rPr lang="fr-FR" b="1" dirty="0">
                <a:solidFill>
                  <a:schemeClr val="tx2"/>
                </a:solidFill>
              </a:rPr>
              <a:t>, c’est de l'écrire sous forme d’une somme ou d’une différence . On utilise dans ce cas la distributivité de </a:t>
            </a:r>
            <a:r>
              <a:rPr lang="fr-FR" b="1">
                <a:solidFill>
                  <a:schemeClr val="tx2"/>
                </a:solidFill>
              </a:rPr>
              <a:t>la multiplication </a:t>
            </a:r>
            <a:r>
              <a:rPr lang="fr-FR" b="1" dirty="0">
                <a:solidFill>
                  <a:schemeClr val="tx2"/>
                </a:solidFill>
              </a:rPr>
              <a:t>par rapport à l'addition .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EF06D-3739-4A04-B36D-2BB522407D98}"/>
              </a:ext>
            </a:extLst>
          </p:cNvPr>
          <p:cNvSpPr txBox="1"/>
          <p:nvPr/>
        </p:nvSpPr>
        <p:spPr>
          <a:xfrm>
            <a:off x="287561" y="1778414"/>
            <a:ext cx="183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Propriété 1 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FCCC6-5DE2-4436-AF93-EA7C77E7FE60}"/>
              </a:ext>
            </a:extLst>
          </p:cNvPr>
          <p:cNvSpPr txBox="1"/>
          <p:nvPr/>
        </p:nvSpPr>
        <p:spPr>
          <a:xfrm>
            <a:off x="-2" y="2232047"/>
            <a:ext cx="12192001" cy="3800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Quels que soient les nombres relatifs  a, b, et c, on a : a x (b + c) = </a:t>
            </a:r>
            <a:r>
              <a:rPr lang="fr-FR" b="1" dirty="0">
                <a:solidFill>
                  <a:srgbClr val="66CCFF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b + </a:t>
            </a:r>
            <a:r>
              <a:rPr lang="fr-FR" b="1" dirty="0">
                <a:solidFill>
                  <a:srgbClr val="66CCFF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c et </a:t>
            </a:r>
            <a:r>
              <a:rPr lang="fr-FR" b="1" dirty="0">
                <a:solidFill>
                  <a:srgbClr val="66CCFF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x(b - c) = </a:t>
            </a:r>
            <a:r>
              <a:rPr lang="fr-FR" b="1" dirty="0">
                <a:solidFill>
                  <a:srgbClr val="66CCFF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b – </a:t>
            </a:r>
            <a:r>
              <a:rPr lang="fr-FR" b="1" dirty="0">
                <a:solidFill>
                  <a:srgbClr val="66CCFF"/>
                </a:solidFill>
              </a:rPr>
              <a:t>a</a:t>
            </a:r>
            <a:r>
              <a:rPr lang="fr-FR" b="1" dirty="0">
                <a:solidFill>
                  <a:schemeClr val="tx2"/>
                </a:solidFill>
              </a:rPr>
              <a:t> x c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C9742-A0ED-4D26-9F6F-64DAF792228E}"/>
              </a:ext>
            </a:extLst>
          </p:cNvPr>
          <p:cNvSpPr txBox="1"/>
          <p:nvPr/>
        </p:nvSpPr>
        <p:spPr>
          <a:xfrm>
            <a:off x="287561" y="2651995"/>
            <a:ext cx="171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Remarque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058B8-D480-4894-A8FD-48F8E1926D07}"/>
              </a:ext>
            </a:extLst>
          </p:cNvPr>
          <p:cNvSpPr txBox="1"/>
          <p:nvPr/>
        </p:nvSpPr>
        <p:spPr>
          <a:xfrm>
            <a:off x="-3" y="3151359"/>
            <a:ext cx="12192001" cy="3800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C’est la distributivité de </a:t>
            </a:r>
            <a:r>
              <a:rPr lang="fr-FR" b="1" dirty="0">
                <a:solidFill>
                  <a:srgbClr val="00B0F0"/>
                </a:solidFill>
              </a:rPr>
              <a:t>la multiplication par rapport à l'addiction</a:t>
            </a:r>
            <a:r>
              <a:rPr lang="fr-FR" b="1" dirty="0">
                <a:solidFill>
                  <a:schemeClr val="tx2"/>
                </a:solidFill>
              </a:rPr>
              <a:t> et</a:t>
            </a:r>
            <a:r>
              <a:rPr lang="fr-FR" b="1" dirty="0">
                <a:solidFill>
                  <a:srgbClr val="00B0F0"/>
                </a:solidFill>
              </a:rPr>
              <a:t> la multiplication de la soustraction</a:t>
            </a:r>
            <a:r>
              <a:rPr lang="fr-FR" b="1" dirty="0">
                <a:solidFill>
                  <a:srgbClr val="66CCFF"/>
                </a:solidFill>
              </a:rPr>
              <a:t>.</a:t>
            </a:r>
            <a:r>
              <a:rPr lang="fr-FR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7BA034-75CD-4A94-B4EF-6A4AC43988AD}"/>
              </a:ext>
            </a:extLst>
          </p:cNvPr>
          <p:cNvSpPr txBox="1"/>
          <p:nvPr/>
        </p:nvSpPr>
        <p:spPr>
          <a:xfrm>
            <a:off x="287561" y="3531373"/>
            <a:ext cx="171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23187-1EE0-4719-9EB6-DDA1ED3719DD}"/>
              </a:ext>
            </a:extLst>
          </p:cNvPr>
          <p:cNvSpPr txBox="1"/>
          <p:nvPr/>
        </p:nvSpPr>
        <p:spPr>
          <a:xfrm>
            <a:off x="-3" y="4027058"/>
            <a:ext cx="12192001" cy="6831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Développer G = -2(2q - 3) :</a:t>
            </a:r>
          </a:p>
          <a:p>
            <a:r>
              <a:rPr lang="fr-FR" b="1" dirty="0">
                <a:solidFill>
                  <a:schemeClr val="tx2"/>
                </a:solidFill>
              </a:rPr>
              <a:t>        G = -2 ( 2q – 3 ) = -2 x 2q -2 x (-3) = - 4q + 6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ED05-3F01-454F-83BD-25D5D306F879}"/>
              </a:ext>
            </a:extLst>
          </p:cNvPr>
          <p:cNvSpPr txBox="1"/>
          <p:nvPr/>
        </p:nvSpPr>
        <p:spPr>
          <a:xfrm>
            <a:off x="287561" y="4729020"/>
            <a:ext cx="183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Propriété 1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780CC3-1A63-4EF3-8299-EC573D0085C6}"/>
              </a:ext>
            </a:extLst>
          </p:cNvPr>
          <p:cNvSpPr txBox="1"/>
          <p:nvPr/>
        </p:nvSpPr>
        <p:spPr>
          <a:xfrm>
            <a:off x="-3" y="5214968"/>
            <a:ext cx="12192001" cy="16430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fr-FR" b="1" dirty="0">
                <a:solidFill>
                  <a:schemeClr val="tx2"/>
                </a:solidFill>
              </a:rPr>
              <a:t>Quel que soient les nombres relatifs a , b, et c, On a :(a + b ) x ( c + d ) = ac + ad + bc + bd .</a:t>
            </a:r>
          </a:p>
          <a:p>
            <a:r>
              <a:rPr lang="fr-FR" b="1" dirty="0">
                <a:solidFill>
                  <a:schemeClr val="tx2"/>
                </a:solidFill>
              </a:rPr>
              <a:t>On utilise la double distribution en appliquant la règle des signes du produit :</a:t>
            </a:r>
          </a:p>
          <a:p>
            <a:r>
              <a:rPr lang="fr-FR" b="1" dirty="0">
                <a:solidFill>
                  <a:schemeClr val="tx2"/>
                </a:solidFill>
              </a:rPr>
              <a:t>B = ( 3h – 4 )(-2 + 5)</a:t>
            </a:r>
          </a:p>
          <a:p>
            <a:r>
              <a:rPr lang="fr-FR" b="1" dirty="0">
                <a:solidFill>
                  <a:schemeClr val="tx2"/>
                </a:solidFill>
              </a:rPr>
              <a:t>    = 3h x (-2) + 3h x 5 – 4 x (-2) -4 x 5</a:t>
            </a:r>
          </a:p>
          <a:p>
            <a:r>
              <a:rPr lang="fr-FR" b="1" dirty="0">
                <a:solidFill>
                  <a:schemeClr val="tx2"/>
                </a:solidFill>
              </a:rPr>
              <a:t>    = -6h +15h + 8 -20</a:t>
            </a:r>
          </a:p>
          <a:p>
            <a:r>
              <a:rPr lang="fr-FR" b="1" dirty="0">
                <a:solidFill>
                  <a:schemeClr val="tx2"/>
                </a:solidFill>
              </a:rPr>
              <a:t>    = 9h - 12</a:t>
            </a:r>
          </a:p>
        </p:txBody>
      </p:sp>
    </p:spTree>
    <p:extLst>
      <p:ext uri="{BB962C8B-B14F-4D97-AF65-F5344CB8AC3E}">
        <p14:creationId xmlns:p14="http://schemas.microsoft.com/office/powerpoint/2010/main" val="306015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60491" y="36933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Définition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4DD77-4190-4310-BDD2-DDC8AE4E3D5F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3 – </a:t>
            </a:r>
            <a:r>
              <a:rPr lang="fr-FR" b="1" u="sng" dirty="0">
                <a:solidFill>
                  <a:srgbClr val="C00000"/>
                </a:solidFill>
              </a:rPr>
              <a:t>Puissance</a:t>
            </a:r>
            <a:r>
              <a:rPr lang="fr-FR" b="1" u="sng" dirty="0">
                <a:solidFill>
                  <a:schemeClr val="tx1"/>
                </a:solidFill>
              </a:rPr>
              <a:t> d’un </a:t>
            </a:r>
            <a:r>
              <a:rPr lang="fr-FR" b="1" u="sng" dirty="0">
                <a:solidFill>
                  <a:srgbClr val="C00000"/>
                </a:solidFill>
              </a:rPr>
              <a:t>nombre relatif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/>
              <p:nvPr/>
            </p:nvSpPr>
            <p:spPr>
              <a:xfrm>
                <a:off x="0" y="981698"/>
                <a:ext cx="12191999" cy="120194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fr-FR" b="1" kern="1300" dirty="0">
                    <a:solidFill>
                      <a:schemeClr val="tx2"/>
                    </a:solidFill>
                  </a:rPr>
                  <a:t> Soit a un nombre relatif et n un entier naturel supérieur ou égale à 2 .</a:t>
                </a:r>
              </a:p>
              <a:p>
                <a:r>
                  <a:rPr lang="fr-FR" b="1" kern="1300" dirty="0">
                    <a:solidFill>
                      <a:schemeClr val="tx2"/>
                    </a:solidFill>
                  </a:rPr>
                  <a:t>         On a :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a   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=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a x a x a ……x a 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et pour a non nul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kern="13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kern="13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fr-FR" b="1" i="1" kern="13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1" kern="13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0" kern="13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0" kern="13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b="1" i="1" kern="13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1" i="1" kern="13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b="1" kern="1300" dirty="0">
                    <a:solidFill>
                      <a:srgbClr val="00B0F0"/>
                    </a:solidFill>
                  </a:rPr>
                  <a:t> </a:t>
                </a:r>
                <a:r>
                  <a:rPr lang="fr-FR" b="1" kern="1300" dirty="0"/>
                  <a:t>.</a:t>
                </a:r>
              </a:p>
              <a:p>
                <a:endParaRPr lang="fr-FR" b="1" kern="1300" dirty="0"/>
              </a:p>
              <a:p>
                <a:r>
                  <a:rPr lang="fr-FR" b="1" kern="1300" dirty="0">
                    <a:solidFill>
                      <a:srgbClr val="00B0F0"/>
                    </a:solidFill>
                  </a:rPr>
                  <a:t>Le nombre n 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est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l'exposant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 de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a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 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b="1" kern="1300" dirty="0">
                    <a:solidFill>
                      <a:srgbClr val="00B0F0"/>
                    </a:solidFill>
                  </a:rPr>
                  <a:t> 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est la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puissance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d’exposant n 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du nombre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a</a:t>
                </a:r>
                <a:r>
                  <a:rPr lang="fr-FR" b="1" kern="1300" dirty="0">
                    <a:solidFill>
                      <a:schemeClr val="tx2"/>
                    </a:solidFill>
                  </a:rPr>
                  <a:t> .</a:t>
                </a:r>
                <a:endParaRPr lang="fr-FR" b="1" kern="1300" dirty="0"/>
              </a:p>
              <a:p>
                <a:endParaRPr lang="fr-FR" b="1" kern="1300" dirty="0"/>
              </a:p>
              <a:p>
                <a:endParaRPr lang="fr-FR" b="1" kern="13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1698"/>
                <a:ext cx="12191999" cy="1201943"/>
              </a:xfrm>
              <a:prstGeom prst="rect">
                <a:avLst/>
              </a:prstGeom>
              <a:blipFill>
                <a:blip r:embed="rId2"/>
                <a:stretch>
                  <a:fillRect l="-400"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215939B-F3A9-44CC-AE7D-42E21DE029F1}"/>
              </a:ext>
            </a:extLst>
          </p:cNvPr>
          <p:cNvSpPr txBox="1"/>
          <p:nvPr/>
        </p:nvSpPr>
        <p:spPr>
          <a:xfrm>
            <a:off x="1209675" y="1239945"/>
            <a:ext cx="298450" cy="27453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F88E4EB-AAC9-4F1D-8B88-6FEFBE69E11B}"/>
              </a:ext>
            </a:extLst>
          </p:cNvPr>
          <p:cNvSpPr/>
          <p:nvPr/>
        </p:nvSpPr>
        <p:spPr>
          <a:xfrm rot="16200000">
            <a:off x="2198852" y="1013873"/>
            <a:ext cx="195711" cy="1318483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F47514-3C51-47E9-BAF9-AC4C173974B5}"/>
                  </a:ext>
                </a:extLst>
              </p:cNvPr>
              <p:cNvSpPr txBox="1"/>
              <p:nvPr/>
            </p:nvSpPr>
            <p:spPr>
              <a:xfrm>
                <a:off x="-1" y="2946708"/>
                <a:ext cx="12191999" cy="208931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fr-FR" b="1" dirty="0">
                    <a:solidFill>
                      <a:schemeClr val="tx2"/>
                    </a:solidFill>
                  </a:rPr>
                  <a:t>Par convention : </a:t>
                </a: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r-F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fr-FR" b="1" dirty="0">
                    <a:solidFill>
                      <a:srgbClr val="00B0F0"/>
                    </a:solidFill>
                  </a:rPr>
                  <a:t> </a:t>
                </a:r>
                <a:r>
                  <a:rPr lang="fr-FR" b="1" dirty="0">
                    <a:solidFill>
                      <a:schemeClr val="tx2"/>
                    </a:solidFill>
                  </a:rPr>
                  <a:t>et pour a non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fr-F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00B0F0"/>
                    </a:solidFill>
                  </a:rPr>
                  <a:t> </a:t>
                </a:r>
                <a:r>
                  <a:rPr lang="fr-FR" b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fr-FR" b="1" dirty="0">
                    <a:solidFill>
                      <a:schemeClr val="tx2"/>
                    </a:solidFill>
                  </a:rPr>
                  <a:t>Il n’est pas de propriété sur l’addition et la soustraction de puissance d’un même nombre . (par exemple,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chemeClr val="tx2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chemeClr val="tx2"/>
                    </a:solidFill>
                  </a:rPr>
                  <a:t> </a:t>
                </a:r>
                <a:r>
                  <a:rPr lang="fr-FR" b="1" dirty="0">
                    <a:solidFill>
                      <a:srgbClr val="00B0F0"/>
                    </a:solidFill>
                  </a:rPr>
                  <a:t>différent</a:t>
                </a:r>
                <a:r>
                  <a:rPr lang="fr-FR" b="1" dirty="0">
                    <a:solidFill>
                      <a:schemeClr val="tx2"/>
                    </a:solidFill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chemeClr val="tx2"/>
                    </a:solidFill>
                  </a:rPr>
                  <a:t> .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fr-FR" b="1" dirty="0">
                    <a:solidFill>
                      <a:schemeClr val="tx2"/>
                    </a:solidFill>
                  </a:rPr>
                  <a:t>Si n est un nombre entier naturel supérieur ou égale à 2, on a 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fr-FR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𝟏𝟎𝟎𝟎𝟎𝟎</m:t>
                    </m:r>
                    <m:r>
                      <a:rPr lang="fr-F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…….</m:t>
                    </m:r>
                    <m:r>
                      <a:rPr lang="fr-F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fr-FR" b="1" dirty="0">
                    <a:solidFill>
                      <a:srgbClr val="00B0F0"/>
                    </a:solidFill>
                  </a:rPr>
                  <a:t> </a:t>
                </a:r>
                <a:r>
                  <a:rPr lang="fr-FR" b="1" dirty="0">
                    <a:solidFill>
                      <a:schemeClr val="tx2"/>
                    </a:solidFill>
                  </a:rPr>
                  <a:t>(</a:t>
                </a:r>
                <a:r>
                  <a:rPr lang="fr-FR" b="1" dirty="0">
                    <a:solidFill>
                      <a:srgbClr val="00B0F0"/>
                    </a:solidFill>
                  </a:rPr>
                  <a:t>n zéros</a:t>
                </a:r>
                <a:r>
                  <a:rPr lang="fr-FR" b="1" dirty="0">
                    <a:solidFill>
                      <a:schemeClr val="tx2"/>
                    </a:solidFill>
                  </a:rPr>
                  <a:t>)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….</m:t>
                    </m:r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fr-FR" b="1" dirty="0">
                    <a:solidFill>
                      <a:schemeClr val="tx2"/>
                    </a:solidFill>
                  </a:rPr>
                  <a:t> (</a:t>
                </a:r>
                <a:r>
                  <a:rPr lang="fr-FR" b="1" dirty="0">
                    <a:solidFill>
                      <a:srgbClr val="00B0F0"/>
                    </a:solidFill>
                  </a:rPr>
                  <a:t>n chiffres après  la virgule</a:t>
                </a:r>
                <a:r>
                  <a:rPr lang="fr-FR" b="1" dirty="0">
                    <a:solidFill>
                      <a:schemeClr val="tx2"/>
                    </a:solidFill>
                  </a:rPr>
                  <a:t>) 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F47514-3C51-47E9-BAF9-AC4C1739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946708"/>
                <a:ext cx="12191999" cy="2089316"/>
              </a:xfrm>
              <a:prstGeom prst="rect">
                <a:avLst/>
              </a:prstGeom>
              <a:blipFill>
                <a:blip r:embed="rId3"/>
                <a:stretch>
                  <a:fillRect l="-400" t="-14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B800EC-7CAC-4837-B594-4A59DC0E5287}"/>
              </a:ext>
            </a:extLst>
          </p:cNvPr>
          <p:cNvSpPr txBox="1"/>
          <p:nvPr/>
        </p:nvSpPr>
        <p:spPr>
          <a:xfrm>
            <a:off x="-1" y="233434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Remarque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C90EB201-CAE9-4712-A680-15934D48F8EF}"/>
                  </a:ext>
                </a:extLst>
              </p:cNvPr>
              <p:cNvSpPr/>
              <p:nvPr/>
            </p:nvSpPr>
            <p:spPr>
              <a:xfrm>
                <a:off x="4302178" y="2268427"/>
                <a:ext cx="7225259" cy="1109272"/>
              </a:xfrm>
              <a:prstGeom prst="flowChartDecision">
                <a:avLst/>
              </a:prstGeom>
              <a:noFill/>
              <a:ln>
                <a:solidFill>
                  <a:srgbClr val="D60093"/>
                </a:solidFill>
              </a:ln>
              <a:effectLst>
                <a:innerShdw blurRad="63500" dist="266700" dir="96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r-F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fr-F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den>
                    </m:f>
                    <m:r>
                      <a:rPr lang="fr-F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C90EB201-CAE9-4712-A680-15934D48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8" y="2268427"/>
                <a:ext cx="7225259" cy="110927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D60093"/>
                </a:solidFill>
              </a:ln>
              <a:effectLst>
                <a:innerShdw blurRad="63500" dist="266700" dir="96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3763415-BA97-4DCE-95C1-7ABB2ED7B4A1}"/>
              </a:ext>
            </a:extLst>
          </p:cNvPr>
          <p:cNvSpPr/>
          <p:nvPr/>
        </p:nvSpPr>
        <p:spPr>
          <a:xfrm rot="20879849">
            <a:off x="2511990" y="2241808"/>
            <a:ext cx="2593298" cy="731520"/>
          </a:xfrm>
          <a:prstGeom prst="curvedDownArrow">
            <a:avLst>
              <a:gd name="adj1" fmla="val 25000"/>
              <a:gd name="adj2" fmla="val 46087"/>
              <a:gd name="adj3" fmla="val 29687"/>
            </a:avLst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51218-70F9-481B-9D5F-B6F9A15C6802}"/>
              </a:ext>
            </a:extLst>
          </p:cNvPr>
          <p:cNvSpPr/>
          <p:nvPr/>
        </p:nvSpPr>
        <p:spPr>
          <a:xfrm>
            <a:off x="2612487" y="3234089"/>
            <a:ext cx="198315" cy="194911"/>
          </a:xfrm>
          <a:prstGeom prst="ellipse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AE9AAF-E0B9-4A76-8D7E-A7C8108497DE}"/>
                  </a:ext>
                </a:extLst>
              </p:cNvPr>
              <p:cNvSpPr txBox="1"/>
              <p:nvPr/>
            </p:nvSpPr>
            <p:spPr>
              <a:xfrm>
                <a:off x="1" y="5618055"/>
                <a:ext cx="12191999" cy="108154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400050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fr-FR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fr-FR" sz="2000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fr-FR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fr-FR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fr-FR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fr-FR" b="1" dirty="0">
                  <a:solidFill>
                    <a:schemeClr val="tx2"/>
                  </a:solidFill>
                </a:endParaRPr>
              </a:p>
              <a:p>
                <a:pPr marL="400050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fr-FR" b="1" dirty="0">
                    <a:solidFill>
                      <a:schemeClr val="tx2"/>
                    </a:solidFill>
                  </a:rPr>
                  <a:t>    et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AE9AAF-E0B9-4A76-8D7E-A7C810849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618055"/>
                <a:ext cx="12191999" cy="1081540"/>
              </a:xfrm>
              <a:prstGeom prst="rect">
                <a:avLst/>
              </a:prstGeom>
              <a:blipFill>
                <a:blip r:embed="rId5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041EE2F-C0ED-4C10-BF4D-05654EE4A00F}"/>
              </a:ext>
            </a:extLst>
          </p:cNvPr>
          <p:cNvSpPr txBox="1"/>
          <p:nvPr/>
        </p:nvSpPr>
        <p:spPr>
          <a:xfrm>
            <a:off x="-1" y="493131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436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60491" y="36933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Définition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4DD77-4190-4310-BDD2-DDC8AE4E3D5F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4 – </a:t>
            </a:r>
            <a:r>
              <a:rPr lang="fr-FR" b="1" u="sng" dirty="0">
                <a:solidFill>
                  <a:srgbClr val="C00000"/>
                </a:solidFill>
              </a:rPr>
              <a:t>Opérations</a:t>
            </a:r>
            <a:r>
              <a:rPr lang="fr-FR" b="1" u="sng" dirty="0"/>
              <a:t> sur les </a:t>
            </a:r>
            <a:r>
              <a:rPr lang="fr-FR" b="1" u="sng" dirty="0">
                <a:solidFill>
                  <a:srgbClr val="C00000"/>
                </a:solidFill>
              </a:rPr>
              <a:t>puissances d’un même nombre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/>
              <p:nvPr/>
            </p:nvSpPr>
            <p:spPr>
              <a:xfrm>
                <a:off x="0" y="981699"/>
                <a:ext cx="12191999" cy="81980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fr-FR" b="1" kern="1300" dirty="0"/>
                  <a:t>Soit a et b deux nombres relatifs non nuls et n et p deux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entiers relatifs </a:t>
                </a:r>
                <a:r>
                  <a:rPr lang="fr-FR" b="1" kern="1300" dirty="0"/>
                  <a:t>: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</m:t>
                        </m:r>
                        <m:r>
                          <a:rPr lang="fr-FR" b="1" i="1" kern="130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fr-FR" b="1" i="1" kern="130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1" i="1" kern="13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fr-FR" b="1" kern="13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fr-FR" b="1" kern="13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 kern="130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fr-FR" b="1" i="1" kern="130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fr-FR" b="1" i="1" kern="13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1" i="1" kern="130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b="1" kern="1300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 kern="13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1" i="1" kern="130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b="1" i="1" kern="130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den>
                    </m:f>
                    <m:r>
                      <a:rPr lang="fr-FR" b="1" i="0" kern="13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 kern="13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b="1" i="0" kern="13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kern="1300" dirty="0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p>
                  </m:oMath>
                </a14:m>
                <a:endParaRPr lang="fr-FR" b="1" kern="1300" dirty="0"/>
              </a:p>
              <a:p>
                <a:endParaRPr lang="fr-FR" b="1" kern="1300" dirty="0"/>
              </a:p>
              <a:p>
                <a:endParaRPr lang="fr-FR" b="1" kern="1300" dirty="0"/>
              </a:p>
              <a:p>
                <a:endParaRPr lang="fr-FR" b="1" kern="1300" dirty="0"/>
              </a:p>
              <a:p>
                <a:endParaRPr lang="fr-FR" b="1" kern="13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1699"/>
                <a:ext cx="12191999" cy="819806"/>
              </a:xfrm>
              <a:prstGeom prst="rect">
                <a:avLst/>
              </a:prstGeom>
              <a:blipFill>
                <a:blip r:embed="rId2"/>
                <a:stretch>
                  <a:fillRect l="-400" t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B9B75B-08FA-4EFB-A5BE-2D1A44D76172}"/>
              </a:ext>
            </a:extLst>
          </p:cNvPr>
          <p:cNvSpPr txBox="1"/>
          <p:nvPr/>
        </p:nvSpPr>
        <p:spPr>
          <a:xfrm>
            <a:off x="0" y="195220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267CFC-EF67-4AC7-8C5C-338BBE18BFBA}"/>
                  </a:ext>
                </a:extLst>
              </p:cNvPr>
              <p:cNvSpPr txBox="1"/>
              <p:nvPr/>
            </p:nvSpPr>
            <p:spPr>
              <a:xfrm>
                <a:off x="-1" y="2545523"/>
                <a:ext cx="12191999" cy="86442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1" i="1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 kern="13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0" kern="13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fr-FR" b="1" i="0" kern="13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b="1" i="1" kern="13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0" kern="13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fr-FR" b="1" i="0" kern="13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fr-FR" b="1" i="0" kern="13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fr-FR" b="1" i="0" kern="13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b="1" i="0" kern="13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b="1" i="0" kern="13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fr-FR" b="1" kern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kern="13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b="1" i="0" kern="130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1" i="1" kern="13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fr-FR" b="1" i="0" kern="13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kern="13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fr-FR" b="1" i="0" kern="13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kern="13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fr-FR" b="1" i="0" kern="13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fr-FR" b="1" kern="1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267CFC-EF67-4AC7-8C5C-338BBE18B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45523"/>
                <a:ext cx="12191999" cy="864427"/>
              </a:xfrm>
              <a:prstGeom prst="rect">
                <a:avLst/>
              </a:prstGeom>
              <a:blipFill>
                <a:blip r:embed="rId3"/>
                <a:stretch>
                  <a:fillRect b="-5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120768" y="107291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Propriété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/>
              <p:nvPr/>
            </p:nvSpPr>
            <p:spPr>
              <a:xfrm>
                <a:off x="60277" y="1685279"/>
                <a:ext cx="12191999" cy="81980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fr-FR" b="1" kern="1300" dirty="0"/>
                  <a:t>Soit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a</a:t>
                </a:r>
                <a:r>
                  <a:rPr lang="fr-FR" b="1" kern="1300" dirty="0"/>
                  <a:t> et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b</a:t>
                </a:r>
                <a:r>
                  <a:rPr lang="fr-FR" b="1" kern="1300" dirty="0"/>
                  <a:t> deux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nombres relatifs non nuls </a:t>
                </a:r>
                <a:r>
                  <a:rPr lang="fr-FR" b="1" kern="1300" dirty="0"/>
                  <a:t>et p un nombre entier relatif , On a :</a:t>
                </a:r>
                <a:r>
                  <a:rPr lang="fr-FR" b="1" kern="13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1" i="1" kern="13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0" kern="13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fr-FR" b="1" i="0" kern="13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b="1" i="1" kern="13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fr-FR" b="1" i="1" kern="13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1" i="0" kern="13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 kern="13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1" i="1" kern="13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fr-FR" b="1" i="1" kern="13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fr-FR" b="1" i="1" kern="13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1" kern="1300" dirty="0"/>
                  <a:t>  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1" i="1" kern="130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1" i="1" kern="1300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1" i="1" kern="1300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fr-FR" b="1" i="1" kern="130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b="1" i="1" kern="1300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1" i="0" kern="13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kern="130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1" i="1" kern="13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1" i="1" kern="130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b="1" i="1" kern="130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1" i="1" kern="13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fr-FR" b="1" kern="13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" y="1685279"/>
                <a:ext cx="12191999" cy="819806"/>
              </a:xfrm>
              <a:prstGeom prst="rect">
                <a:avLst/>
              </a:prstGeom>
              <a:blipFill>
                <a:blip r:embed="rId2"/>
                <a:stretch>
                  <a:fillRect l="-450" t="-3704" b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B9B75B-08FA-4EFB-A5BE-2D1A44D76172}"/>
              </a:ext>
            </a:extLst>
          </p:cNvPr>
          <p:cNvSpPr txBox="1"/>
          <p:nvPr/>
        </p:nvSpPr>
        <p:spPr>
          <a:xfrm>
            <a:off x="60491" y="277107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7E60B-C67D-4425-ACB7-074347F5408D}"/>
                  </a:ext>
                </a:extLst>
              </p:cNvPr>
              <p:cNvSpPr txBox="1"/>
              <p:nvPr/>
            </p:nvSpPr>
            <p:spPr>
              <a:xfrm>
                <a:off x="3903260" y="3804552"/>
                <a:ext cx="4732449" cy="675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⋅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625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7E60B-C67D-4425-ACB7-074347F54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60" y="3804552"/>
                <a:ext cx="4732449" cy="67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AAD91-1A8C-4654-87E1-DF87EB2DE83C}"/>
                  </a:ext>
                </a:extLst>
              </p:cNvPr>
              <p:cNvSpPr txBox="1"/>
              <p:nvPr/>
            </p:nvSpPr>
            <p:spPr>
              <a:xfrm>
                <a:off x="3035489" y="3429000"/>
                <a:ext cx="612102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kern="13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0" kern="13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fr-FR" b="1" i="1" kern="13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b="1" i="1" kern="13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fr-FR" b="1" i="1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fr-FR" b="1" i="1" kern="13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kern="13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3×5</m:t>
                              </m:r>
                            </m:e>
                          </m:d>
                        </m:e>
                        <m:sup>
                          <m:r>
                            <a:rPr lang="fr-FR" b="1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1" i="0" kern="13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kern="13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b="1" i="0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1" i="0" kern="13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1" i="1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fr-FR" b="1" i="0" kern="13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1" i="0" kern="13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fr-FR" b="1" kern="13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b="0" i="0" kern="13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fr-FR" b="1" i="0" kern="13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b="1" i="0" kern="13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1" i="0" kern="13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b="1" kern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AAD91-1A8C-4654-87E1-DF87EB2D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89" y="3429000"/>
                <a:ext cx="6121020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120768" y="107291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Définition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  <a:endParaRPr lang="fr-F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/>
              <p:nvPr/>
            </p:nvSpPr>
            <p:spPr>
              <a:xfrm>
                <a:off x="120768" y="1747343"/>
                <a:ext cx="12191999" cy="81980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fr-FR" b="1" kern="1300" dirty="0">
                    <a:solidFill>
                      <a:srgbClr val="00B0F0"/>
                    </a:solidFill>
                  </a:rPr>
                  <a:t>l'écriture  scientifique </a:t>
                </a:r>
                <a:r>
                  <a:rPr lang="fr-FR" b="1" kern="1300" dirty="0"/>
                  <a:t>d’un nombre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q</a:t>
                </a:r>
                <a:r>
                  <a:rPr lang="fr-FR" b="1" kern="1300" dirty="0"/>
                  <a:t> décimal relatif est de la forme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q =  </a:t>
                </a:r>
                <a14:m>
                  <m:oMath xmlns:m="http://schemas.openxmlformats.org/officeDocument/2006/math">
                    <m:r>
                      <a:rPr lang="fr-FR" b="1" i="1" kern="13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1" i="0" kern="13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kern="13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kern="13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1" i="1" kern="13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1" kern="1300" dirty="0"/>
                  <a:t> où 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a</a:t>
                </a:r>
                <a:r>
                  <a:rPr lang="fr-FR" b="1" kern="1300" dirty="0"/>
                  <a:t> est un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nombre relatif </a:t>
                </a:r>
                <a:r>
                  <a:rPr lang="fr-FR" b="1" kern="1300" dirty="0"/>
                  <a:t>ayant un seul chiffre non nul avant la virgule et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n</a:t>
                </a:r>
                <a:r>
                  <a:rPr lang="fr-FR" b="1" kern="1300" dirty="0"/>
                  <a:t>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étant un nombre relatif.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8" y="1747343"/>
                <a:ext cx="12191999" cy="819806"/>
              </a:xfrm>
              <a:prstGeom prst="rect">
                <a:avLst/>
              </a:prstGeom>
              <a:blipFill>
                <a:blip r:embed="rId2"/>
                <a:stretch>
                  <a:fillRect l="-450" t="-4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B9B75B-08FA-4EFB-A5BE-2D1A44D76172}"/>
              </a:ext>
            </a:extLst>
          </p:cNvPr>
          <p:cNvSpPr txBox="1"/>
          <p:nvPr/>
        </p:nvSpPr>
        <p:spPr>
          <a:xfrm>
            <a:off x="-97596" y="290251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40D2B7-99CD-4607-83CA-70F6DC40A030}"/>
                  </a:ext>
                </a:extLst>
              </p:cNvPr>
              <p:cNvSpPr txBox="1"/>
              <p:nvPr/>
            </p:nvSpPr>
            <p:spPr>
              <a:xfrm>
                <a:off x="931104" y="3699550"/>
                <a:ext cx="8205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−11.35 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𝑙𝑒𝑐𝑟𝑖𝑡𝑢𝑟𝑒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𝑠𝑐𝑖𝑒𝑛𝑡𝑖𝑓𝑖𝑞𝑢𝑒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−1135,0 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car  - 0.1135 = -11.35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40D2B7-99CD-4607-83CA-70F6DC40A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4" y="3699550"/>
                <a:ext cx="8205323" cy="276999"/>
              </a:xfrm>
              <a:prstGeom prst="rect">
                <a:avLst/>
              </a:prstGeom>
              <a:blipFill>
                <a:blip r:embed="rId3"/>
                <a:stretch>
                  <a:fillRect l="-520" t="-2888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FCB14-E0E9-467A-A5D4-AEC0B363226F}"/>
                  </a:ext>
                </a:extLst>
              </p:cNvPr>
              <p:cNvSpPr txBox="1"/>
              <p:nvPr/>
            </p:nvSpPr>
            <p:spPr>
              <a:xfrm>
                <a:off x="931104" y="4235485"/>
                <a:ext cx="845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−11.35 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𝑙𝑒𝑐𝑟𝑖𝑡𝑢𝑟𝑒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𝑠𝑐𝑖𝑒𝑛𝑡𝑖𝑓𝑖𝑞𝑢𝑒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−0.1135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car  - 0.1135 = -11.35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FCB14-E0E9-467A-A5D4-AEC0B3632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4" y="4235485"/>
                <a:ext cx="8450583" cy="276999"/>
              </a:xfrm>
              <a:prstGeom prst="rect">
                <a:avLst/>
              </a:prstGeom>
              <a:blipFill>
                <a:blip r:embed="rId4"/>
                <a:stretch>
                  <a:fillRect l="-505" t="-2888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49FD1-E32B-4325-A3FD-340C49216557}"/>
              </a:ext>
            </a:extLst>
          </p:cNvPr>
          <p:cNvSpPr txBox="1"/>
          <p:nvPr/>
        </p:nvSpPr>
        <p:spPr>
          <a:xfrm>
            <a:off x="-97596" y="101756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Propriété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/>
              <p:nvPr/>
            </p:nvSpPr>
            <p:spPr>
              <a:xfrm>
                <a:off x="120768" y="1747343"/>
                <a:ext cx="12191999" cy="141127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fr-FR" b="1" kern="1300" dirty="0"/>
                  <a:t>Soient </a:t>
                </a:r>
                <a:r>
                  <a:rPr lang="fr-FR" b="1" kern="1300" dirty="0">
                    <a:solidFill>
                      <a:srgbClr val="00B0F0"/>
                    </a:solidFill>
                  </a:rPr>
                  <a:t>les nombres relatifs a, et b : On a</a:t>
                </a:r>
              </a:p>
              <a:p>
                <a:pPr marL="400050" indent="-400050" algn="ctr">
                  <a:buFont typeface="+mj-lt"/>
                  <a:buAutoNum type="romanLcPeriod"/>
                </a:pPr>
                <a:r>
                  <a:rPr lang="fr-FR" b="1" kern="1300" dirty="0">
                    <a:solidFill>
                      <a:schemeClr val="tx1"/>
                    </a:solidFill>
                  </a:rPr>
                  <a:t>(a + 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b="1" kern="13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b="1" i="1" kern="13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kern="13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 kern="13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fr-FR" b="1" i="1" kern="13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fr-FR" b="1" kern="1300" dirty="0">
                        <a:solidFill>
                          <a:schemeClr val="tx1"/>
                        </a:solidFill>
                      </a:rPr>
                      <m:t>b</m:t>
                    </m:r>
                    <m:sSup>
                      <m:sSupPr>
                        <m:ctrlPr>
                          <a:rPr lang="fr-FR" b="1" i="1" kern="1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b="1" kern="1300" dirty="0">
                  <a:solidFill>
                    <a:srgbClr val="00B0F0"/>
                  </a:solidFill>
                </a:endParaRPr>
              </a:p>
              <a:p>
                <a:pPr marL="400050" indent="-400050" algn="ctr">
                  <a:buFont typeface="+mj-lt"/>
                  <a:buAutoNum type="romanLcPeriod"/>
                </a:pPr>
                <a:r>
                  <a:rPr lang="fr-FR" b="1" kern="1300" dirty="0">
                    <a:solidFill>
                      <a:schemeClr val="tx1"/>
                    </a:solidFill>
                  </a:rPr>
                  <a:t>(a - 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b="1" kern="1300" dirty="0">
                    <a:solidFill>
                      <a:schemeClr val="tx1"/>
                    </a:solidFill>
                  </a:rPr>
                  <a:t>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b="1" kern="1300" dirty="0">
                    <a:solidFill>
                      <a:schemeClr val="tx1"/>
                    </a:solidFill>
                  </a:rPr>
                  <a:t> - 2ab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b="1" i="1" kern="13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sup>
                    </m:sSup>
                  </m:oMath>
                </a14:m>
                <a:r>
                  <a:rPr lang="fr-FR" b="1" kern="1300" dirty="0">
                    <a:solidFill>
                      <a:srgbClr val="00B0F0"/>
                    </a:solidFill>
                  </a:rPr>
                  <a:t> </a:t>
                </a:r>
              </a:p>
              <a:p>
                <a:pPr marL="400050" indent="-400050" algn="ctr">
                  <a:buFont typeface="+mj-lt"/>
                  <a:buAutoNum type="romanLcPeriod"/>
                </a:pPr>
                <a:r>
                  <a:rPr lang="fr-FR" b="1" kern="1300" dirty="0"/>
                  <a:t>(a + b)(a - b) = (a + b)(a - b)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fr-FR" b="1" kern="13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70F6B3-B14D-44D2-94B5-98D57A4B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8" y="1747343"/>
                <a:ext cx="12191999" cy="1411276"/>
              </a:xfrm>
              <a:prstGeom prst="rect">
                <a:avLst/>
              </a:prstGeom>
              <a:blipFill>
                <a:blip r:embed="rId2"/>
                <a:stretch>
                  <a:fillRect l="-450" t="-2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B9B75B-08FA-4EFB-A5BE-2D1A44D76172}"/>
              </a:ext>
            </a:extLst>
          </p:cNvPr>
          <p:cNvSpPr txBox="1"/>
          <p:nvPr/>
        </p:nvSpPr>
        <p:spPr>
          <a:xfrm>
            <a:off x="0" y="342673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Exemple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7A6B4-13C3-417D-B8ED-EC9155D3A967}"/>
              </a:ext>
            </a:extLst>
          </p:cNvPr>
          <p:cNvSpPr txBox="1"/>
          <p:nvPr/>
        </p:nvSpPr>
        <p:spPr>
          <a:xfrm>
            <a:off x="120768" y="4465538"/>
            <a:ext cx="12191999" cy="14112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fr-FR" b="1" kern="13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5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03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882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</dc:creator>
  <cp:lastModifiedBy>walid</cp:lastModifiedBy>
  <cp:revision>33</cp:revision>
  <dcterms:created xsi:type="dcterms:W3CDTF">2022-10-17T09:13:23Z</dcterms:created>
  <dcterms:modified xsi:type="dcterms:W3CDTF">2022-10-31T23:35:45Z</dcterms:modified>
</cp:coreProperties>
</file>