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Instrument Sans Semi Bold"/>
      <p:regular r:id="rId17"/>
    </p:embeddedFont>
    <p:embeddedFont>
      <p:font typeface="Instrument Sans Semi Bold"/>
      <p:regular r:id="rId18"/>
    </p:embeddedFont>
    <p:embeddedFont>
      <p:font typeface="Instrument Sans Semi Bold"/>
      <p:regular r:id="rId19"/>
    </p:embeddedFont>
    <p:embeddedFont>
      <p:font typeface="Instrument Sans Semi Bold"/>
      <p:regular r:id="rId20"/>
    </p:embeddedFont>
    <p:embeddedFont>
      <p:font typeface="Instrument Sans Medium"/>
      <p:regular r:id="rId21"/>
    </p:embeddedFont>
    <p:embeddedFont>
      <p:font typeface="Instrument Sans Medium"/>
      <p:regular r:id="rId22"/>
    </p:embeddedFont>
    <p:embeddedFont>
      <p:font typeface="Instrument Sans Medium"/>
      <p:regular r:id="rId23"/>
    </p:embeddedFont>
    <p:embeddedFont>
      <p:font typeface="Instrument Sans Medium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3921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Détection d'Anomalies de Paiement &amp; Analyse Avancée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0571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Cette présentation explore l'optimisation des processus financiers grâce à l'intégration de la Business Intelligence (BI) et de l'Intelligence Artificielle (IA).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4957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Nous aborderons le ciblage précis des paiements fractionnés, la segmentation comportementale et l'interaction intuitive via un Chatbot IA.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5103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517958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493431"/>
            <a:ext cx="265723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par Wala Hammemi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336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Conclusion: Vers une Surveillance des Paiements Plus Intelligente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45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Notre solution offre une surveillance intelligente des paiements.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82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L'IA au service de la sécurité financière représente l'avenir bancaire.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006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Nous invitons à une collaboration pour une banque plus performante.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187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Prochaine étape: étude de faisabilité.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50111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100%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1436489" y="6681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Sécurité accrue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54704" y="5650111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50%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5897523" y="6681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Efficacité boostée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5650111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20%</a:t>
            </a:r>
            <a:endParaRPr lang="en-US" sz="5850" dirty="0"/>
          </a:p>
        </p:txBody>
      </p:sp>
      <p:sp>
        <p:nvSpPr>
          <p:cNvPr id="12" name="Text 10"/>
          <p:cNvSpPr/>
          <p:nvPr/>
        </p:nvSpPr>
        <p:spPr>
          <a:xfrm>
            <a:off x="10358438" y="6681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Coûts réduits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84048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83524" y="570428"/>
            <a:ext cx="9520952" cy="1296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Introduction: L'Évolution de la Surveillance des Paiements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4383524" y="2177653"/>
            <a:ext cx="9520952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défis actuels de la détection des fraudes exigent une approche proactive.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383524" y="2742724"/>
            <a:ext cx="9520952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Notre solution intègre BI et IA pour une surveillance améliorée.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383524" y="3307794"/>
            <a:ext cx="9520952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Augmentation des fraudes de paiement de 15% en 2023.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383524" y="3712131"/>
            <a:ext cx="9520952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Nécessité d'une approche basée sur les données.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616768" y="4277201"/>
            <a:ext cx="22860" cy="3384232"/>
          </a:xfrm>
          <a:prstGeom prst="roundRect">
            <a:avLst>
              <a:gd name="adj" fmla="val 816652"/>
            </a:avLst>
          </a:prstGeom>
          <a:solidFill>
            <a:srgbClr val="B4CCE3"/>
          </a:solidFill>
          <a:ln/>
        </p:spPr>
      </p:sp>
      <p:sp>
        <p:nvSpPr>
          <p:cNvPr id="9" name="Shape 6"/>
          <p:cNvSpPr/>
          <p:nvPr/>
        </p:nvSpPr>
        <p:spPr>
          <a:xfrm>
            <a:off x="4827210" y="4499015"/>
            <a:ext cx="622221" cy="22860"/>
          </a:xfrm>
          <a:prstGeom prst="roundRect">
            <a:avLst>
              <a:gd name="adj" fmla="val 816652"/>
            </a:avLst>
          </a:prstGeom>
          <a:solidFill>
            <a:srgbClr val="B4CCE3"/>
          </a:solidFill>
          <a:ln/>
        </p:spPr>
      </p:sp>
      <p:sp>
        <p:nvSpPr>
          <p:cNvPr id="10" name="Shape 7"/>
          <p:cNvSpPr/>
          <p:nvPr/>
        </p:nvSpPr>
        <p:spPr>
          <a:xfrm>
            <a:off x="4383465" y="4277201"/>
            <a:ext cx="466606" cy="466606"/>
          </a:xfrm>
          <a:prstGeom prst="roundRect">
            <a:avLst>
              <a:gd name="adj" fmla="val 40009"/>
            </a:avLst>
          </a:prstGeom>
          <a:solidFill>
            <a:srgbClr val="CEE6FD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53" y="4316016"/>
            <a:ext cx="311110" cy="38885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653921" y="4348401"/>
            <a:ext cx="2680930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Détection des fraudes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5653921" y="4796909"/>
            <a:ext cx="8250555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défis actuels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4827210" y="5765363"/>
            <a:ext cx="622221" cy="22860"/>
          </a:xfrm>
          <a:prstGeom prst="roundRect">
            <a:avLst>
              <a:gd name="adj" fmla="val 816652"/>
            </a:avLst>
          </a:prstGeom>
          <a:solidFill>
            <a:srgbClr val="B4CCE3"/>
          </a:solidFill>
          <a:ln/>
        </p:spPr>
      </p:sp>
      <p:sp>
        <p:nvSpPr>
          <p:cNvPr id="15" name="Shape 11"/>
          <p:cNvSpPr/>
          <p:nvPr/>
        </p:nvSpPr>
        <p:spPr>
          <a:xfrm>
            <a:off x="4383465" y="5543550"/>
            <a:ext cx="466606" cy="466606"/>
          </a:xfrm>
          <a:prstGeom prst="roundRect">
            <a:avLst>
              <a:gd name="adj" fmla="val 40009"/>
            </a:avLst>
          </a:prstGeom>
          <a:solidFill>
            <a:srgbClr val="CEE6FD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53" y="5582364"/>
            <a:ext cx="311110" cy="38885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653921" y="5614749"/>
            <a:ext cx="259282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Approche proactive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5653921" y="6063258"/>
            <a:ext cx="8250555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Basée sur les données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4827210" y="7031712"/>
            <a:ext cx="622221" cy="22860"/>
          </a:xfrm>
          <a:prstGeom prst="roundRect">
            <a:avLst>
              <a:gd name="adj" fmla="val 816652"/>
            </a:avLst>
          </a:prstGeom>
          <a:solidFill>
            <a:srgbClr val="B4CCE3"/>
          </a:solidFill>
          <a:ln/>
        </p:spPr>
      </p:sp>
      <p:sp>
        <p:nvSpPr>
          <p:cNvPr id="20" name="Shape 15"/>
          <p:cNvSpPr/>
          <p:nvPr/>
        </p:nvSpPr>
        <p:spPr>
          <a:xfrm>
            <a:off x="4383465" y="6809899"/>
            <a:ext cx="466606" cy="466606"/>
          </a:xfrm>
          <a:prstGeom prst="roundRect">
            <a:avLst>
              <a:gd name="adj" fmla="val 40009"/>
            </a:avLst>
          </a:prstGeom>
          <a:solidFill>
            <a:srgbClr val="CEE6FD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53" y="6848713"/>
            <a:ext cx="311110" cy="38885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5653921" y="6881098"/>
            <a:ext cx="259282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Solution intégrée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5653921" y="7329607"/>
            <a:ext cx="8250555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 et IA améliorée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0670" y="610553"/>
            <a:ext cx="7942659" cy="1072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Objectifs Stratégiques pour la Banque (STB)</a:t>
            </a:r>
            <a:endParaRPr lang="en-US" sz="3350" dirty="0"/>
          </a:p>
        </p:txBody>
      </p:sp>
      <p:sp>
        <p:nvSpPr>
          <p:cNvPr id="4" name="Text 1"/>
          <p:cNvSpPr/>
          <p:nvPr/>
        </p:nvSpPr>
        <p:spPr>
          <a:xfrm>
            <a:off x="600670" y="1940719"/>
            <a:ext cx="7942659" cy="548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Nos objectifs clés sont d'améliorer la détection des anomalies et de réduire les pertes liées à la fraude.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670" y="2682597"/>
            <a:ext cx="7942659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Nous visons également à optimiser la conformité et à personnaliser les services bancaires.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600670" y="3150037"/>
            <a:ext cx="7942659" cy="988576"/>
          </a:xfrm>
          <a:prstGeom prst="roundRect">
            <a:avLst>
              <a:gd name="adj" fmla="val 15625"/>
            </a:avLst>
          </a:prstGeom>
          <a:solidFill>
            <a:srgbClr val="CEE6FD"/>
          </a:solidFill>
          <a:ln/>
        </p:spPr>
      </p:sp>
      <p:sp>
        <p:nvSpPr>
          <p:cNvPr id="7" name="Text 4"/>
          <p:cNvSpPr/>
          <p:nvPr/>
        </p:nvSpPr>
        <p:spPr>
          <a:xfrm>
            <a:off x="772239" y="3321606"/>
            <a:ext cx="2145268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Détection améliorée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72239" y="3692604"/>
            <a:ext cx="7599521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Augmentation de 30% en 6 mois.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600670" y="4310182"/>
            <a:ext cx="7942659" cy="988576"/>
          </a:xfrm>
          <a:prstGeom prst="roundRect">
            <a:avLst>
              <a:gd name="adj" fmla="val 15625"/>
            </a:avLst>
          </a:prstGeom>
          <a:solidFill>
            <a:srgbClr val="CEE6FD"/>
          </a:solidFill>
          <a:ln/>
        </p:spPr>
      </p:sp>
      <p:sp>
        <p:nvSpPr>
          <p:cNvPr id="10" name="Text 7"/>
          <p:cNvSpPr/>
          <p:nvPr/>
        </p:nvSpPr>
        <p:spPr>
          <a:xfrm>
            <a:off x="772239" y="4481751"/>
            <a:ext cx="2145268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Réduction des pertes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72239" y="4852749"/>
            <a:ext cx="7599521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Diminution de 20% en un an.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600670" y="5470327"/>
            <a:ext cx="7942659" cy="988576"/>
          </a:xfrm>
          <a:prstGeom prst="roundRect">
            <a:avLst>
              <a:gd name="adj" fmla="val 15625"/>
            </a:avLst>
          </a:prstGeom>
          <a:solidFill>
            <a:srgbClr val="CEE6FD"/>
          </a:solidFill>
          <a:ln/>
        </p:spPr>
      </p:sp>
      <p:sp>
        <p:nvSpPr>
          <p:cNvPr id="13" name="Text 10"/>
          <p:cNvSpPr/>
          <p:nvPr/>
        </p:nvSpPr>
        <p:spPr>
          <a:xfrm>
            <a:off x="772239" y="5641896"/>
            <a:ext cx="2998232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Optimisation de la conformité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72239" y="6012894"/>
            <a:ext cx="7599521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Reporting réglementaire simplifié.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600670" y="6630472"/>
            <a:ext cx="7942659" cy="988576"/>
          </a:xfrm>
          <a:prstGeom prst="roundRect">
            <a:avLst>
              <a:gd name="adj" fmla="val 15625"/>
            </a:avLst>
          </a:prstGeom>
          <a:solidFill>
            <a:srgbClr val="CEE6FD"/>
          </a:solidFill>
          <a:ln/>
        </p:spPr>
      </p:sp>
      <p:sp>
        <p:nvSpPr>
          <p:cNvPr id="16" name="Text 13"/>
          <p:cNvSpPr/>
          <p:nvPr/>
        </p:nvSpPr>
        <p:spPr>
          <a:xfrm>
            <a:off x="772239" y="6802041"/>
            <a:ext cx="3323273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Segmentation comportementale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772239" y="7173039"/>
            <a:ext cx="7599521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Personnalisation des services.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094" y="924401"/>
            <a:ext cx="7643813" cy="133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Fonctionnalités Clés de la BI pour l'Analyse des Paiements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50094" y="2585323"/>
            <a:ext cx="76438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Nos tableaux de bord interactifs fournissent un suivi précis des KPI et des tendances de paiement.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0094" y="3512225"/>
            <a:ext cx="764381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 visualisation des données facilite l'identification rapide des anomalies et la génération de rapports personnalisés.</a:t>
            </a:r>
            <a:endParaRPr lang="en-US" sz="1650" dirty="0"/>
          </a:p>
        </p:txBody>
      </p:sp>
      <p:sp>
        <p:nvSpPr>
          <p:cNvPr id="6" name="Shape 3"/>
          <p:cNvSpPr/>
          <p:nvPr/>
        </p:nvSpPr>
        <p:spPr>
          <a:xfrm>
            <a:off x="750094" y="4439126"/>
            <a:ext cx="482203" cy="482203"/>
          </a:xfrm>
          <a:prstGeom prst="roundRect">
            <a:avLst>
              <a:gd name="adj" fmla="val 40002"/>
            </a:avLst>
          </a:prstGeom>
          <a:solidFill>
            <a:srgbClr val="CEE6FD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61" y="4479310"/>
            <a:ext cx="321469" cy="40183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446609" y="4512707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Tableaux de bord KPI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1446609" y="4976098"/>
            <a:ext cx="29914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Suivi des indicateurs clés de performance.</a:t>
            </a:r>
            <a:endParaRPr lang="en-US" sz="1650" dirty="0"/>
          </a:p>
        </p:txBody>
      </p:sp>
      <p:sp>
        <p:nvSpPr>
          <p:cNvPr id="10" name="Shape 6"/>
          <p:cNvSpPr/>
          <p:nvPr/>
        </p:nvSpPr>
        <p:spPr>
          <a:xfrm>
            <a:off x="4705945" y="4439126"/>
            <a:ext cx="482203" cy="482203"/>
          </a:xfrm>
          <a:prstGeom prst="roundRect">
            <a:avLst>
              <a:gd name="adj" fmla="val 40002"/>
            </a:avLst>
          </a:prstGeom>
          <a:solidFill>
            <a:srgbClr val="CEE6FD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3" y="4479310"/>
            <a:ext cx="321469" cy="4018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02461" y="4512707"/>
            <a:ext cx="2991445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Visualisation des données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5402461" y="5310902"/>
            <a:ext cx="29914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Identification rapide des anomalies.</a:t>
            </a:r>
            <a:endParaRPr lang="en-US" sz="1650" dirty="0"/>
          </a:p>
        </p:txBody>
      </p:sp>
      <p:sp>
        <p:nvSpPr>
          <p:cNvPr id="14" name="Shape 9"/>
          <p:cNvSpPr/>
          <p:nvPr/>
        </p:nvSpPr>
        <p:spPr>
          <a:xfrm>
            <a:off x="750094" y="6425327"/>
            <a:ext cx="482203" cy="482203"/>
          </a:xfrm>
          <a:prstGeom prst="roundRect">
            <a:avLst>
              <a:gd name="adj" fmla="val 40002"/>
            </a:avLst>
          </a:prstGeom>
          <a:solidFill>
            <a:srgbClr val="CEE6FD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61" y="6465510"/>
            <a:ext cx="321469" cy="40183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446609" y="6498908"/>
            <a:ext cx="296989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Rapports personnalisés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1446609" y="6962299"/>
            <a:ext cx="694729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Pour la conformité réglementaire (Tracfin).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598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Analyse Prédictive et Détection d'Anomalies par l'IA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771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modèles de Machine Learning détectent proactivement les fraudes.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952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transactions atypiques sont identifiées par des algorithmes complexes, avec des alertes en temps réel.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132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modèles s'améliorent continuellement grâce au feedback.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58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Modèles ML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73928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Détection proactive des fraudes.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515814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Transactions atypiques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200406" y="6093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Identification basée sur des algorithmes.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07022" y="515814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Amélioration continue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07022" y="609361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Grâce au feedback des analystes.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013638" y="5158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Alertes en temps réel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013638" y="573928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Pour une intervention rapide.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412" y="775454"/>
            <a:ext cx="7887176" cy="1122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Ciblage des Paiements Fractionnés: Identification et Analyse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8412" y="2166818"/>
            <a:ext cx="788717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Nous détectons les schémas de paiements fractionnés potentiellement suspects.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28412" y="2655927"/>
            <a:ext cx="788717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L'analyse des relations client/fournisseur évalue les risques pour une conformité AML.</a:t>
            </a:r>
            <a:endParaRPr lang="en-US" sz="14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12" y="3145036"/>
            <a:ext cx="897731" cy="107727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95462" y="3324582"/>
            <a:ext cx="2244566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Détection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795462" y="3712726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Paiements fractionnés.</a:t>
            </a:r>
            <a:endParaRPr lang="en-US" sz="14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2" y="4222313"/>
            <a:ext cx="897731" cy="107727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95462" y="4401860"/>
            <a:ext cx="2244566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Analyse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795462" y="4790003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Relations client/fournisseur.</a:t>
            </a:r>
            <a:endParaRPr lang="en-US" sz="14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2" y="5299591"/>
            <a:ext cx="897731" cy="107727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95462" y="5479137"/>
            <a:ext cx="2244566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Évaluation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1795462" y="5867281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Risques des transactions.</a:t>
            </a:r>
            <a:endParaRPr lang="en-US" sz="14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2" y="6376868"/>
            <a:ext cx="897731" cy="107727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95462" y="6556415"/>
            <a:ext cx="2244566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Conformité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1795462" y="6944558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Réglementations AML.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3987" y="881182"/>
            <a:ext cx="7748826" cy="1245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Chatbot IA: Interaction Intuitive avec les Données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3987" y="2425779"/>
            <a:ext cx="774882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 Chatbot IA permet un accès facile aux informations sur les paiements.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183987" y="2968823"/>
            <a:ext cx="774882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requêtes en langage naturel offrent des analyses ad hoc et des réponses rapides.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183987" y="3511868"/>
            <a:ext cx="774882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Il automatise les tâches de reporting et de conformité.</a:t>
            </a:r>
            <a:endParaRPr lang="en-US" sz="15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7" y="4054912"/>
            <a:ext cx="498277" cy="49827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183987" y="4752499"/>
            <a:ext cx="241685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Accès facile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6183987" y="5183505"/>
            <a:ext cx="24168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Informations via chatbot.</a:t>
            </a:r>
            <a:endParaRPr lang="en-US" sz="15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16" y="4054912"/>
            <a:ext cx="498277" cy="49827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849916" y="4752499"/>
            <a:ext cx="241685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Requêtes LN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8849916" y="5183505"/>
            <a:ext cx="24168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Analyses ad hoc.</a:t>
            </a:r>
            <a:endParaRPr lang="en-US" sz="15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844" y="4054912"/>
            <a:ext cx="498277" cy="49827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515844" y="4752499"/>
            <a:ext cx="2416969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Réponses rapides</a:t>
            </a:r>
            <a:endParaRPr lang="en-US" sz="1950" dirty="0"/>
          </a:p>
        </p:txBody>
      </p:sp>
      <p:sp>
        <p:nvSpPr>
          <p:cNvPr id="15" name="Text 9"/>
          <p:cNvSpPr/>
          <p:nvPr/>
        </p:nvSpPr>
        <p:spPr>
          <a:xfrm>
            <a:off x="11515844" y="5183505"/>
            <a:ext cx="241696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Aux analystes.</a:t>
            </a:r>
            <a:endParaRPr lang="en-US" sz="15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987" y="5900976"/>
            <a:ext cx="498277" cy="498277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83987" y="6598563"/>
            <a:ext cx="241685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Automatisation</a:t>
            </a:r>
            <a:endParaRPr lang="en-US" sz="1950" dirty="0"/>
          </a:p>
        </p:txBody>
      </p:sp>
      <p:sp>
        <p:nvSpPr>
          <p:cNvPr id="18" name="Text 11"/>
          <p:cNvSpPr/>
          <p:nvPr/>
        </p:nvSpPr>
        <p:spPr>
          <a:xfrm>
            <a:off x="6183987" y="7029569"/>
            <a:ext cx="24168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Reporting, conformité.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135" y="549235"/>
            <a:ext cx="11732895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Architecture de la Solution: Intégration et Sécurité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9135" y="1572935"/>
            <a:ext cx="13232130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L'architecture intègre les sources de données, ETL, BI, IA et le Chatbot.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9135" y="2117169"/>
            <a:ext cx="13232130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 sécurité est assurée par cryptage, contrôle d'accès et auditabilité, en conformité RGPD.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9135" y="2661404"/>
            <a:ext cx="13232130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 plateforme est scalable et performante.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2203013" y="3912751"/>
            <a:ext cx="249697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Sources de données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699135" y="4344591"/>
            <a:ext cx="4000857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Collecte.</a:t>
            </a:r>
            <a:endParaRPr lang="en-US" sz="15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9553" y="3205639"/>
            <a:ext cx="4631174" cy="4631174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6233636" y="4008239"/>
            <a:ext cx="298847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10" name="Text 7"/>
          <p:cNvSpPr/>
          <p:nvPr/>
        </p:nvSpPr>
        <p:spPr>
          <a:xfrm>
            <a:off x="9930289" y="3912751"/>
            <a:ext cx="249697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ETL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9930289" y="4344591"/>
            <a:ext cx="4000976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Transformation.</a:t>
            </a:r>
            <a:endParaRPr lang="en-US" sz="155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53" y="3205639"/>
            <a:ext cx="4631174" cy="4631174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8491776" y="4402336"/>
            <a:ext cx="298847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0"/>
          <p:cNvSpPr/>
          <p:nvPr/>
        </p:nvSpPr>
        <p:spPr>
          <a:xfrm>
            <a:off x="9930289" y="6378178"/>
            <a:ext cx="249697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BI &amp; IA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9930289" y="6810018"/>
            <a:ext cx="4000976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Analyse.</a:t>
            </a:r>
            <a:endParaRPr lang="en-US" sz="155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53" y="3205639"/>
            <a:ext cx="4631174" cy="463117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097679" y="6660475"/>
            <a:ext cx="298847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3"/>
          <p:cNvSpPr/>
          <p:nvPr/>
        </p:nvSpPr>
        <p:spPr>
          <a:xfrm>
            <a:off x="2203013" y="6378178"/>
            <a:ext cx="249697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Chatbot</a:t>
            </a:r>
            <a:endParaRPr lang="en-US" sz="1950" dirty="0"/>
          </a:p>
        </p:txBody>
      </p:sp>
      <p:sp>
        <p:nvSpPr>
          <p:cNvPr id="19" name="Text 14"/>
          <p:cNvSpPr/>
          <p:nvPr/>
        </p:nvSpPr>
        <p:spPr>
          <a:xfrm>
            <a:off x="699135" y="6810018"/>
            <a:ext cx="4000857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Interaction.</a:t>
            </a:r>
            <a:endParaRPr lang="en-US" sz="155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53" y="3205639"/>
            <a:ext cx="4631174" cy="4631174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839539" y="6266378"/>
            <a:ext cx="298847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1772"/>
            <a:ext cx="102736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Cas d'Utilisation et Bénéfices Concrets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41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Nous présentons des démonstrations de détection d'anomalies.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222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 bénéfices incluent la réduction des pertes, l'amélioration de l'efficacité et l'optimisation des coûts.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240286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167" y="3694390"/>
            <a:ext cx="318968" cy="39862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194328" y="3467100"/>
            <a:ext cx="2649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Détection de fraude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3194328" y="3957518"/>
            <a:ext cx="26492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Ex: carte bancaire.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3080861" y="4531995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</p:sp>
      <p:sp>
        <p:nvSpPr>
          <p:cNvPr id="10" name="Shape 7"/>
          <p:cNvSpPr/>
          <p:nvPr/>
        </p:nvSpPr>
        <p:spPr>
          <a:xfrm>
            <a:off x="793790" y="4660582"/>
            <a:ext cx="4347567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2808089" y="511468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2" name="Text 9"/>
          <p:cNvSpPr/>
          <p:nvPr/>
        </p:nvSpPr>
        <p:spPr>
          <a:xfrm>
            <a:off x="5368171" y="4887397"/>
            <a:ext cx="22021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Blanchiment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368171" y="5377815"/>
            <a:ext cx="22021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Identification réseau.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5254704" y="5952292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</p:sp>
      <p:sp>
        <p:nvSpPr>
          <p:cNvPr id="15" name="Shape 12"/>
          <p:cNvSpPr/>
          <p:nvPr/>
        </p:nvSpPr>
        <p:spPr>
          <a:xfrm>
            <a:off x="793790" y="6080879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16" name="Text 13"/>
          <p:cNvSpPr/>
          <p:nvPr/>
        </p:nvSpPr>
        <p:spPr>
          <a:xfrm>
            <a:off x="3895011" y="653498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7" name="Text 14"/>
          <p:cNvSpPr/>
          <p:nvPr/>
        </p:nvSpPr>
        <p:spPr>
          <a:xfrm>
            <a:off x="7542014" y="6307693"/>
            <a:ext cx="1865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Bénéfices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7542014" y="6798112"/>
            <a:ext cx="1865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Réduction pertes.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2025-06-05T12:02:47Z</dcterms:created>
  <dcterms:modified xsi:type="dcterms:W3CDTF">2025-06-05T12:02:47Z</dcterms:modified>
</cp:coreProperties>
</file>