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70" r:id="rId15"/>
    <p:sldId id="271" r:id="rId16"/>
    <p:sldId id="272" r:id="rId17"/>
    <p:sldId id="273" r:id="rId18"/>
    <p:sldId id="274" r:id="rId19"/>
    <p:sldId id="276" r:id="rId20"/>
  </p:sldIdLst>
  <p:sldSz cx="7772400" cy="10058400"/>
  <p:notesSz cx="6858000" cy="9144000"/>
  <p:embeddedFontLst>
    <p:embeddedFont>
      <p:font typeface="Helvetica Neue" panose="020B0604020202020204" charset="0"/>
      <p:regular r:id="rId22"/>
      <p:bold r:id="rId23"/>
      <p:italic r:id="rId24"/>
      <p:boldItalic r:id="rId25"/>
    </p:embeddedFont>
    <p:embeddedFont>
      <p:font typeface="Open Sans" panose="020B0606030504020204" pitchFamily="34" charset="0"/>
      <p:regular r:id="rId26"/>
      <p:bold r:id="rId27"/>
      <p:italic r:id="rId28"/>
      <p:boldItalic r:id="rId29"/>
    </p:embeddedFont>
    <p:embeddedFont>
      <p:font typeface="Open Sans Light" panose="020B0306030504020204" pitchFamily="34" charset="0"/>
      <p:regular r:id="rId30"/>
      <p:bold r:id="rId31"/>
      <p:italic r:id="rId32"/>
      <p:boldItalic r:id="rId33"/>
    </p:embeddedFont>
    <p:embeddedFont>
      <p:font typeface="Open Sans SemiBold" panose="020B070603080402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D6227A-8FEB-42AE-A451-A2E36D6E7CDF}">
  <a:tblStyle styleId="{53D6227A-8FEB-42AE-A451-A2E36D6E7CDF}"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89" autoAdjust="0"/>
    <p:restoredTop sz="94660"/>
  </p:normalViewPr>
  <p:slideViewPr>
    <p:cSldViewPr snapToGrid="0">
      <p:cViewPr varScale="1">
        <p:scale>
          <a:sx n="59" d="100"/>
          <a:sy n="59" d="100"/>
        </p:scale>
        <p:origin x="290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156d98ae89_0_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156d98ae8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53" name="Google Shape;153;p8: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156d98ae89_0_5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1156d98ae89_0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85" name="Google Shape;185;p2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2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156d98ae89_0_12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g1156d98ae89_0_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156d98ae89_0_6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206" name="Google Shape;206;g1156d98ae89_0_6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156d98ae89_0_65: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g1156d98ae89_0_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156d98ae89_0_9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g1156d98ae89_0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08" name="Google Shape;108;p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156d98ae89_0_1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g1156d98ae89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156d98ae89_0_19: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156d98ae89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156d98ae89_0_26: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1156d98ae89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156d98ae89_0_3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g1156d98ae89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5"/>
        <p:cNvGrpSpPr/>
        <p:nvPr/>
      </p:nvGrpSpPr>
      <p:grpSpPr>
        <a:xfrm>
          <a:off x="0" y="0"/>
          <a:ext cx="0" cy="0"/>
          <a:chOff x="0" y="0"/>
          <a:chExt cx="0" cy="0"/>
        </a:xfrm>
      </p:grpSpPr>
      <p:sp>
        <p:nvSpPr>
          <p:cNvPr id="36" name="Google Shape;36;p11"/>
          <p:cNvSpPr txBox="1">
            <a:spLocks noGrp="1"/>
          </p:cNvSpPr>
          <p:nvPr>
            <p:ph type="title" hasCustomPrompt="1"/>
          </p:nvPr>
        </p:nvSpPr>
        <p:spPr>
          <a:xfrm>
            <a:off x="264945" y="2163089"/>
            <a:ext cx="7242600" cy="3839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7" name="Google Shape;37;p11"/>
          <p:cNvSpPr txBox="1">
            <a:spLocks noGrp="1"/>
          </p:cNvSpPr>
          <p:nvPr>
            <p:ph type="body" idx="1"/>
          </p:nvPr>
        </p:nvSpPr>
        <p:spPr>
          <a:xfrm>
            <a:off x="264945" y="6164351"/>
            <a:ext cx="7242600" cy="25437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45" name="Google Shape;45;p14"/>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46" name="Google Shape;46;p1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47"/>
        <p:cNvGrpSpPr/>
        <p:nvPr/>
      </p:nvGrpSpPr>
      <p:grpSpPr>
        <a:xfrm>
          <a:off x="0" y="0"/>
          <a:ext cx="0" cy="0"/>
          <a:chOff x="0" y="0"/>
          <a:chExt cx="0" cy="0"/>
        </a:xfrm>
      </p:grpSpPr>
      <p:sp>
        <p:nvSpPr>
          <p:cNvPr id="48" name="Google Shape;48;p15"/>
          <p:cNvSpPr>
            <a:spLocks noGrp="1"/>
          </p:cNvSpPr>
          <p:nvPr>
            <p:ph type="pic" idx="2"/>
          </p:nvPr>
        </p:nvSpPr>
        <p:spPr>
          <a:xfrm>
            <a:off x="1691673" y="654843"/>
            <a:ext cx="4383300" cy="6103200"/>
          </a:xfrm>
          <a:prstGeom prst="rect">
            <a:avLst/>
          </a:prstGeom>
          <a:noFill/>
          <a:ln>
            <a:noFill/>
          </a:ln>
        </p:spPr>
      </p:sp>
      <p:sp>
        <p:nvSpPr>
          <p:cNvPr id="49" name="Google Shape;49;p15"/>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0" name="Google Shape;50;p15"/>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51" name="Google Shape;51;p15"/>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52"/>
        <p:cNvGrpSpPr/>
        <p:nvPr/>
      </p:nvGrpSpPr>
      <p:grpSpPr>
        <a:xfrm>
          <a:off x="0" y="0"/>
          <a:ext cx="0" cy="0"/>
          <a:chOff x="0" y="0"/>
          <a:chExt cx="0" cy="0"/>
        </a:xfrm>
      </p:grpSpPr>
      <p:sp>
        <p:nvSpPr>
          <p:cNvPr id="53" name="Google Shape;53;p16"/>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4" name="Google Shape;54;p1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55"/>
        <p:cNvGrpSpPr/>
        <p:nvPr/>
      </p:nvGrpSpPr>
      <p:grpSpPr>
        <a:xfrm>
          <a:off x="0" y="0"/>
          <a:ext cx="0" cy="0"/>
          <a:chOff x="0" y="0"/>
          <a:chExt cx="0" cy="0"/>
        </a:xfrm>
      </p:grpSpPr>
      <p:sp>
        <p:nvSpPr>
          <p:cNvPr id="56" name="Google Shape;56;p17"/>
          <p:cNvSpPr>
            <a:spLocks noGrp="1"/>
          </p:cNvSpPr>
          <p:nvPr>
            <p:ph type="pic" idx="2"/>
          </p:nvPr>
        </p:nvSpPr>
        <p:spPr>
          <a:xfrm>
            <a:off x="3982975" y="654843"/>
            <a:ext cx="2391000" cy="8486700"/>
          </a:xfrm>
          <a:prstGeom prst="rect">
            <a:avLst/>
          </a:prstGeom>
          <a:noFill/>
          <a:ln>
            <a:noFill/>
          </a:ln>
        </p:spPr>
      </p:sp>
      <p:sp>
        <p:nvSpPr>
          <p:cNvPr id="57" name="Google Shape;57;p17"/>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8" name="Google Shape;58;p17"/>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59" name="Google Shape;59;p1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60"/>
        <p:cNvGrpSpPr/>
        <p:nvPr/>
      </p:nvGrpSpPr>
      <p:grpSpPr>
        <a:xfrm>
          <a:off x="0" y="0"/>
          <a:ext cx="0" cy="0"/>
          <a:chOff x="0" y="0"/>
          <a:chExt cx="0" cy="0"/>
        </a:xfrm>
      </p:grpSpPr>
      <p:sp>
        <p:nvSpPr>
          <p:cNvPr id="61" name="Google Shape;61;p18"/>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62" name="Google Shape;62;p1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63"/>
        <p:cNvGrpSpPr/>
        <p:nvPr/>
      </p:nvGrpSpPr>
      <p:grpSpPr>
        <a:xfrm>
          <a:off x="0" y="0"/>
          <a:ext cx="0" cy="0"/>
          <a:chOff x="0" y="0"/>
          <a:chExt cx="0" cy="0"/>
        </a:xfrm>
      </p:grpSpPr>
      <p:sp>
        <p:nvSpPr>
          <p:cNvPr id="64" name="Google Shape;64;p19"/>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65" name="Google Shape;65;p19"/>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66" name="Google Shape;66;p1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67"/>
        <p:cNvGrpSpPr/>
        <p:nvPr/>
      </p:nvGrpSpPr>
      <p:grpSpPr>
        <a:xfrm>
          <a:off x="0" y="0"/>
          <a:ext cx="0" cy="0"/>
          <a:chOff x="0" y="0"/>
          <a:chExt cx="0" cy="0"/>
        </a:xfrm>
      </p:grpSpPr>
      <p:sp>
        <p:nvSpPr>
          <p:cNvPr id="68" name="Google Shape;68;p20"/>
          <p:cNvSpPr>
            <a:spLocks noGrp="1"/>
          </p:cNvSpPr>
          <p:nvPr>
            <p:ph type="pic" idx="2"/>
          </p:nvPr>
        </p:nvSpPr>
        <p:spPr>
          <a:xfrm>
            <a:off x="3982975" y="2684859"/>
            <a:ext cx="2391000" cy="6482700"/>
          </a:xfrm>
          <a:prstGeom prst="rect">
            <a:avLst/>
          </a:prstGeom>
          <a:noFill/>
          <a:ln>
            <a:noFill/>
          </a:ln>
        </p:spPr>
      </p:sp>
      <p:sp>
        <p:nvSpPr>
          <p:cNvPr id="69" name="Google Shape;69;p20"/>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70" name="Google Shape;70;p20"/>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71" name="Google Shape;71;p2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72"/>
        <p:cNvGrpSpPr/>
        <p:nvPr/>
      </p:nvGrpSpPr>
      <p:grpSpPr>
        <a:xfrm>
          <a:off x="0" y="0"/>
          <a:ext cx="0" cy="0"/>
          <a:chOff x="0" y="0"/>
          <a:chExt cx="0" cy="0"/>
        </a:xfrm>
      </p:grpSpPr>
      <p:sp>
        <p:nvSpPr>
          <p:cNvPr id="73" name="Google Shape;73;p21"/>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74" name="Google Shape;74;p2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4" name="Google Shape;14;p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419100" algn="l">
              <a:lnSpc>
                <a:spcPct val="115000"/>
              </a:lnSpc>
              <a:spcBef>
                <a:spcPts val="0"/>
              </a:spcBef>
              <a:spcAft>
                <a:spcPts val="0"/>
              </a:spcAft>
              <a:buSzPts val="3000"/>
              <a:buChar char="●"/>
              <a:defRPr sz="3000"/>
            </a:lvl1pPr>
            <a:lvl2pPr marL="914400" lvl="1" indent="-381000" algn="l">
              <a:lnSpc>
                <a:spcPct val="115000"/>
              </a:lnSpc>
              <a:spcBef>
                <a:spcPts val="1600"/>
              </a:spcBef>
              <a:spcAft>
                <a:spcPts val="0"/>
              </a:spcAft>
              <a:buSzPts val="2400"/>
              <a:buChar char="○"/>
              <a:defRPr sz="2400"/>
            </a:lvl2pPr>
            <a:lvl3pPr marL="1371600" lvl="2" indent="-342900" algn="l">
              <a:lnSpc>
                <a:spcPct val="115000"/>
              </a:lnSpc>
              <a:spcBef>
                <a:spcPts val="1600"/>
              </a:spcBef>
              <a:spcAft>
                <a:spcPts val="0"/>
              </a:spcAft>
              <a:buSzPts val="1800"/>
              <a:buChar char="■"/>
              <a:defRPr sz="1800"/>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75"/>
        <p:cNvGrpSpPr/>
        <p:nvPr/>
      </p:nvGrpSpPr>
      <p:grpSpPr>
        <a:xfrm>
          <a:off x="0" y="0"/>
          <a:ext cx="0" cy="0"/>
          <a:chOff x="0" y="0"/>
          <a:chExt cx="0" cy="0"/>
        </a:xfrm>
      </p:grpSpPr>
      <p:sp>
        <p:nvSpPr>
          <p:cNvPr id="76" name="Google Shape;76;p22"/>
          <p:cNvSpPr>
            <a:spLocks noGrp="1"/>
          </p:cNvSpPr>
          <p:nvPr>
            <p:ph type="pic" idx="2"/>
          </p:nvPr>
        </p:nvSpPr>
        <p:spPr>
          <a:xfrm>
            <a:off x="3982975" y="5251847"/>
            <a:ext cx="2391000" cy="3889500"/>
          </a:xfrm>
          <a:prstGeom prst="rect">
            <a:avLst/>
          </a:prstGeom>
          <a:noFill/>
          <a:ln>
            <a:noFill/>
          </a:ln>
        </p:spPr>
      </p:sp>
      <p:sp>
        <p:nvSpPr>
          <p:cNvPr id="77" name="Google Shape;77;p22"/>
          <p:cNvSpPr>
            <a:spLocks noGrp="1"/>
          </p:cNvSpPr>
          <p:nvPr>
            <p:ph type="pic" idx="3"/>
          </p:nvPr>
        </p:nvSpPr>
        <p:spPr>
          <a:xfrm>
            <a:off x="3985763" y="916781"/>
            <a:ext cx="2391000" cy="3889500"/>
          </a:xfrm>
          <a:prstGeom prst="rect">
            <a:avLst/>
          </a:prstGeom>
          <a:noFill/>
          <a:ln>
            <a:noFill/>
          </a:ln>
        </p:spPr>
      </p:sp>
      <p:sp>
        <p:nvSpPr>
          <p:cNvPr id="78" name="Google Shape;78;p22"/>
          <p:cNvSpPr>
            <a:spLocks noGrp="1"/>
          </p:cNvSpPr>
          <p:nvPr>
            <p:ph type="pic" idx="4"/>
          </p:nvPr>
        </p:nvSpPr>
        <p:spPr>
          <a:xfrm>
            <a:off x="1398501" y="916781"/>
            <a:ext cx="2391000" cy="8225100"/>
          </a:xfrm>
          <a:prstGeom prst="rect">
            <a:avLst/>
          </a:prstGeom>
          <a:noFill/>
          <a:ln>
            <a:noFill/>
          </a:ln>
        </p:spPr>
      </p:sp>
      <p:sp>
        <p:nvSpPr>
          <p:cNvPr id="79" name="Google Shape;79;p2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0"/>
        <p:cNvGrpSpPr/>
        <p:nvPr/>
      </p:nvGrpSpPr>
      <p:grpSpPr>
        <a:xfrm>
          <a:off x="0" y="0"/>
          <a:ext cx="0" cy="0"/>
          <a:chOff x="0" y="0"/>
          <a:chExt cx="0" cy="0"/>
        </a:xfrm>
      </p:grpSpPr>
      <p:sp>
        <p:nvSpPr>
          <p:cNvPr id="81" name="Google Shape;81;p23"/>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2" name="Google Shape;82;p23"/>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3" name="Google Shape;83;p2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84"/>
        <p:cNvGrpSpPr/>
        <p:nvPr/>
      </p:nvGrpSpPr>
      <p:grpSpPr>
        <a:xfrm>
          <a:off x="0" y="0"/>
          <a:ext cx="0" cy="0"/>
          <a:chOff x="0" y="0"/>
          <a:chExt cx="0" cy="0"/>
        </a:xfrm>
      </p:grpSpPr>
      <p:sp>
        <p:nvSpPr>
          <p:cNvPr id="85" name="Google Shape;85;p24"/>
          <p:cNvSpPr>
            <a:spLocks noGrp="1"/>
          </p:cNvSpPr>
          <p:nvPr>
            <p:ph type="pic" idx="2"/>
          </p:nvPr>
        </p:nvSpPr>
        <p:spPr>
          <a:xfrm>
            <a:off x="971550" y="0"/>
            <a:ext cx="5829300" cy="10058400"/>
          </a:xfrm>
          <a:prstGeom prst="rect">
            <a:avLst/>
          </a:prstGeom>
          <a:noFill/>
          <a:ln>
            <a:noFill/>
          </a:ln>
        </p:spPr>
      </p:sp>
      <p:sp>
        <p:nvSpPr>
          <p:cNvPr id="86" name="Google Shape;86;p2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7"/>
        <p:cNvGrpSpPr/>
        <p:nvPr/>
      </p:nvGrpSpPr>
      <p:grpSpPr>
        <a:xfrm>
          <a:off x="0" y="0"/>
          <a:ext cx="0" cy="0"/>
          <a:chOff x="0" y="0"/>
          <a:chExt cx="0" cy="0"/>
        </a:xfrm>
      </p:grpSpPr>
      <p:sp>
        <p:nvSpPr>
          <p:cNvPr id="88" name="Google Shape;88;p2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264945" y="4206107"/>
            <a:ext cx="7242600" cy="1646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5"/>
          <p:cNvSpPr txBox="1">
            <a:spLocks noGrp="1"/>
          </p:cNvSpPr>
          <p:nvPr>
            <p:ph type="body" idx="1"/>
          </p:nvPr>
        </p:nvSpPr>
        <p:spPr>
          <a:xfrm>
            <a:off x="264945" y="2253729"/>
            <a:ext cx="3399900" cy="6681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0" name="Google Shape;20;p5"/>
          <p:cNvSpPr txBox="1">
            <a:spLocks noGrp="1"/>
          </p:cNvSpPr>
          <p:nvPr>
            <p:ph type="body" idx="2"/>
          </p:nvPr>
        </p:nvSpPr>
        <p:spPr>
          <a:xfrm>
            <a:off x="4107540" y="2253729"/>
            <a:ext cx="3399900" cy="6681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264945" y="1086507"/>
            <a:ext cx="2386800" cy="14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5" name="Google Shape;25;p7"/>
          <p:cNvSpPr txBox="1">
            <a:spLocks noGrp="1"/>
          </p:cNvSpPr>
          <p:nvPr>
            <p:ph type="body" idx="1"/>
          </p:nvPr>
        </p:nvSpPr>
        <p:spPr>
          <a:xfrm>
            <a:off x="264945" y="2717440"/>
            <a:ext cx="2386800" cy="6217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416713" y="880293"/>
            <a:ext cx="5412600" cy="7999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
        <p:cNvGrpSpPr/>
        <p:nvPr/>
      </p:nvGrpSpPr>
      <p:grpSpPr>
        <a:xfrm>
          <a:off x="0" y="0"/>
          <a:ext cx="0" cy="0"/>
          <a:chOff x="0" y="0"/>
          <a:chExt cx="0" cy="0"/>
        </a:xfrm>
      </p:grpSpPr>
      <p:sp>
        <p:nvSpPr>
          <p:cNvPr id="29" name="Google Shape;29;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9"/>
          <p:cNvSpPr txBox="1">
            <a:spLocks noGrp="1"/>
          </p:cNvSpPr>
          <p:nvPr>
            <p:ph type="title"/>
          </p:nvPr>
        </p:nvSpPr>
        <p:spPr>
          <a:xfrm>
            <a:off x="225675" y="2411542"/>
            <a:ext cx="3438300" cy="2898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1" name="Google Shape;31;p9"/>
          <p:cNvSpPr txBox="1">
            <a:spLocks noGrp="1"/>
          </p:cNvSpPr>
          <p:nvPr>
            <p:ph type="subTitle" idx="1"/>
          </p:nvPr>
        </p:nvSpPr>
        <p:spPr>
          <a:xfrm>
            <a:off x="225675" y="5481569"/>
            <a:ext cx="3438300" cy="2415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2" name="Google Shape;32;p9"/>
          <p:cNvSpPr txBox="1">
            <a:spLocks noGrp="1"/>
          </p:cNvSpPr>
          <p:nvPr>
            <p:ph type="body" idx="2"/>
          </p:nvPr>
        </p:nvSpPr>
        <p:spPr>
          <a:xfrm>
            <a:off x="4198575" y="1415969"/>
            <a:ext cx="3261300" cy="7226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
        <p:cNvGrpSpPr/>
        <p:nvPr/>
      </p:nvGrpSpPr>
      <p:grpSpPr>
        <a:xfrm>
          <a:off x="0" y="0"/>
          <a:ext cx="0" cy="0"/>
          <a:chOff x="0" y="0"/>
          <a:chExt cx="0" cy="0"/>
        </a:xfrm>
      </p:grpSpPr>
      <p:sp>
        <p:nvSpPr>
          <p:cNvPr id="34" name="Google Shape;34;p10"/>
          <p:cNvSpPr txBox="1">
            <a:spLocks noGrp="1"/>
          </p:cNvSpPr>
          <p:nvPr>
            <p:ph type="body" idx="1"/>
          </p:nvPr>
        </p:nvSpPr>
        <p:spPr>
          <a:xfrm>
            <a:off x="264945" y="8273124"/>
            <a:ext cx="5099100" cy="11832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2E3D49"/>
              </a:buClr>
              <a:buSzPts val="4000"/>
              <a:buFont typeface="Open Sans"/>
              <a:buNone/>
              <a:defRPr sz="4000" b="0" i="0" u="none" strike="noStrike" cap="none">
                <a:solidFill>
                  <a:srgbClr val="2E3D49"/>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Open Sans Light"/>
              <a:buChar char="●"/>
              <a:defRPr sz="1800" b="0" i="0" u="none" strike="noStrike" cap="none">
                <a:solidFill>
                  <a:schemeClr val="dk2"/>
                </a:solidFill>
                <a:latin typeface="Open Sans Light"/>
                <a:ea typeface="Open Sans Light"/>
                <a:cs typeface="Open Sans Light"/>
                <a:sym typeface="Open Sans Light"/>
              </a:defRPr>
            </a:lvl1pPr>
            <a:lvl2pPr marL="914400" marR="0" lvl="1"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2pPr>
            <a:lvl3pPr marL="1371600" marR="0" lvl="2"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3pPr>
            <a:lvl4pPr marL="1828800" marR="0" lvl="3"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4pPr>
            <a:lvl5pPr marL="2286000" marR="0" lvl="4"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5pPr>
            <a:lvl6pPr marL="2743200" marR="0" lvl="5"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6pPr>
            <a:lvl7pPr marL="3200400" marR="0" lvl="6"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7pPr>
            <a:lvl8pPr marL="3657600" marR="0" lvl="7"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8pPr>
            <a:lvl9pPr marL="4114800" marR="0" lvl="8" indent="-317500" algn="l" rtl="0">
              <a:lnSpc>
                <a:spcPct val="115000"/>
              </a:lnSpc>
              <a:spcBef>
                <a:spcPts val="1600"/>
              </a:spcBef>
              <a:spcAft>
                <a:spcPts val="160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9pPr>
          </a:lstStyle>
          <a:p>
            <a:endParaRPr/>
          </a:p>
        </p:txBody>
      </p:sp>
      <p:sp>
        <p:nvSpPr>
          <p:cNvPr id="8" name="Google Shape;8;p1"/>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41" name="Google Shape;41;p1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42" name="Google Shape;42;p1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trello.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92"/>
        <p:cNvGrpSpPr/>
        <p:nvPr/>
      </p:nvGrpSpPr>
      <p:grpSpPr>
        <a:xfrm>
          <a:off x="0" y="0"/>
          <a:ext cx="0" cy="0"/>
          <a:chOff x="0" y="0"/>
          <a:chExt cx="0" cy="0"/>
        </a:xfrm>
      </p:grpSpPr>
      <p:sp>
        <p:nvSpPr>
          <p:cNvPr id="93" name="Google Shape;93;p26"/>
          <p:cNvSpPr/>
          <p:nvPr/>
        </p:nvSpPr>
        <p:spPr>
          <a:xfrm>
            <a:off x="293700" y="255500"/>
            <a:ext cx="7242600" cy="9627900"/>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6"/>
          <p:cNvSpPr txBox="1">
            <a:spLocks noGrp="1"/>
          </p:cNvSpPr>
          <p:nvPr>
            <p:ph type="ctrTitle"/>
          </p:nvPr>
        </p:nvSpPr>
        <p:spPr>
          <a:xfrm>
            <a:off x="0" y="2456316"/>
            <a:ext cx="7772400" cy="141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500">
                <a:solidFill>
                  <a:schemeClr val="lt1"/>
                </a:solidFill>
              </a:rPr>
              <a:t>Digital Freelancer: </a:t>
            </a:r>
            <a:endParaRPr sz="4500">
              <a:solidFill>
                <a:schemeClr val="lt1"/>
              </a:solidFill>
            </a:endParaRPr>
          </a:p>
          <a:p>
            <a:pPr marL="0" lvl="0" indent="0" algn="ctr" rtl="0">
              <a:spcBef>
                <a:spcPts val="0"/>
              </a:spcBef>
              <a:spcAft>
                <a:spcPts val="0"/>
              </a:spcAft>
              <a:buNone/>
            </a:pPr>
            <a:r>
              <a:rPr lang="en" sz="3300">
                <a:solidFill>
                  <a:schemeClr val="lt1"/>
                </a:solidFill>
                <a:latin typeface="Open Sans Light"/>
                <a:ea typeface="Open Sans Light"/>
                <a:cs typeface="Open Sans Light"/>
                <a:sym typeface="Open Sans Light"/>
              </a:rPr>
              <a:t>Managing Freelancing Projects</a:t>
            </a:r>
            <a:endParaRPr sz="3300">
              <a:solidFill>
                <a:schemeClr val="lt1"/>
              </a:solidFill>
              <a:latin typeface="Open Sans Light"/>
              <a:ea typeface="Open Sans Light"/>
              <a:cs typeface="Open Sans Light"/>
              <a:sym typeface="Open Sans Light"/>
            </a:endParaRPr>
          </a:p>
        </p:txBody>
      </p:sp>
      <p:sp>
        <p:nvSpPr>
          <p:cNvPr id="95" name="Google Shape;95;p26"/>
          <p:cNvSpPr txBox="1">
            <a:spLocks noGrp="1"/>
          </p:cNvSpPr>
          <p:nvPr>
            <p:ph type="subTitle" idx="1"/>
          </p:nvPr>
        </p:nvSpPr>
        <p:spPr>
          <a:xfrm>
            <a:off x="264900" y="6051984"/>
            <a:ext cx="7242600" cy="155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Open Sans SemiBold"/>
                <a:ea typeface="Open Sans SemiBold"/>
                <a:cs typeface="Open Sans SemiBold"/>
                <a:sym typeface="Open Sans SemiBold"/>
              </a:rPr>
              <a:t>Project: Working with a Mock Client</a:t>
            </a:r>
            <a:endParaRPr>
              <a:solidFill>
                <a:schemeClr val="lt1"/>
              </a:solidFill>
              <a:latin typeface="Open Sans SemiBold"/>
              <a:ea typeface="Open Sans SemiBold"/>
              <a:cs typeface="Open Sans SemiBold"/>
              <a:sym typeface="Open Sans SemiBold"/>
            </a:endParaRPr>
          </a:p>
        </p:txBody>
      </p:sp>
      <p:pic>
        <p:nvPicPr>
          <p:cNvPr id="96" name="Google Shape;96;p26"/>
          <p:cNvPicPr preferRelativeResize="0"/>
          <p:nvPr/>
        </p:nvPicPr>
        <p:blipFill>
          <a:blip r:embed="rId3">
            <a:alphaModFix/>
          </a:blip>
          <a:stretch>
            <a:fillRect/>
          </a:stretch>
        </p:blipFill>
        <p:spPr>
          <a:xfrm>
            <a:off x="2945756" y="4018695"/>
            <a:ext cx="1880889" cy="1880889"/>
          </a:xfrm>
          <a:prstGeom prst="rect">
            <a:avLst/>
          </a:prstGeom>
          <a:noFill/>
          <a:ln>
            <a:noFill/>
          </a:ln>
        </p:spPr>
      </p:pic>
      <p:pic>
        <p:nvPicPr>
          <p:cNvPr id="97" name="Google Shape;97;p26"/>
          <p:cNvPicPr preferRelativeResize="0"/>
          <p:nvPr/>
        </p:nvPicPr>
        <p:blipFill>
          <a:blip r:embed="rId4">
            <a:alphaModFix/>
          </a:blip>
          <a:stretch>
            <a:fillRect/>
          </a:stretch>
        </p:blipFill>
        <p:spPr>
          <a:xfrm>
            <a:off x="2650338" y="9257200"/>
            <a:ext cx="2471724" cy="469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54"/>
        <p:cNvGrpSpPr/>
        <p:nvPr/>
      </p:nvGrpSpPr>
      <p:grpSpPr>
        <a:xfrm>
          <a:off x="0" y="0"/>
          <a:ext cx="0" cy="0"/>
          <a:chOff x="0" y="0"/>
          <a:chExt cx="0" cy="0"/>
        </a:xfrm>
      </p:grpSpPr>
      <p:sp>
        <p:nvSpPr>
          <p:cNvPr id="155" name="Google Shape;155;p3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SzPts val="3000"/>
              <a:buFont typeface="Open Sans"/>
              <a:buNone/>
            </a:pPr>
            <a:r>
              <a:rPr lang="en" sz="3000" b="1" i="0" u="none" strike="noStrike" cap="none">
                <a:solidFill>
                  <a:srgbClr val="FFFFFF"/>
                </a:solidFill>
                <a:latin typeface="Open Sans"/>
                <a:ea typeface="Open Sans"/>
                <a:cs typeface="Open Sans"/>
                <a:sym typeface="Open Sans"/>
              </a:rPr>
              <a:t>Part 2</a:t>
            </a:r>
            <a:endParaRPr sz="3000" b="1"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a:solidFill>
                  <a:srgbClr val="FFFFFF"/>
                </a:solidFill>
                <a:latin typeface="Open Sans"/>
                <a:ea typeface="Open Sans"/>
                <a:cs typeface="Open Sans"/>
                <a:sym typeface="Open Sans"/>
              </a:rPr>
              <a:t>Expression of Interest</a:t>
            </a:r>
            <a:endParaRPr sz="2000" b="0" i="0" u="none" strike="noStrike" cap="none">
              <a:solidFill>
                <a:srgbClr val="000000"/>
              </a:solidFill>
              <a:latin typeface="Arial"/>
              <a:ea typeface="Arial"/>
              <a:cs typeface="Arial"/>
              <a:sym typeface="Arial"/>
            </a:endParaRPr>
          </a:p>
        </p:txBody>
      </p:sp>
      <p:sp>
        <p:nvSpPr>
          <p:cNvPr id="156" name="Google Shape;156;p35"/>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6"/>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t>Expression of Interest </a:t>
            </a:r>
            <a:endParaRPr b="1"/>
          </a:p>
        </p:txBody>
      </p:sp>
      <p:sp>
        <p:nvSpPr>
          <p:cNvPr id="162" name="Google Shape;162;p36"/>
          <p:cNvSpPr txBox="1">
            <a:spLocks noGrp="1"/>
          </p:cNvSpPr>
          <p:nvPr>
            <p:ph type="body" idx="1"/>
          </p:nvPr>
        </p:nvSpPr>
        <p:spPr>
          <a:xfrm>
            <a:off x="264950" y="2253725"/>
            <a:ext cx="7242600" cy="4635600"/>
          </a:xfrm>
          <a:prstGeom prst="rect">
            <a:avLst/>
          </a:prstGeom>
          <a:noFill/>
          <a:ln>
            <a:noFill/>
          </a:ln>
        </p:spPr>
        <p:txBody>
          <a:bodyPr spcFirstLastPara="1" wrap="square" lIns="91425" tIns="91425" rIns="91425" bIns="91425" anchor="t" anchorCtr="0">
            <a:noAutofit/>
          </a:bodyPr>
          <a:lstStyle/>
          <a:p>
            <a:pPr marL="0" lvl="0" indent="0" algn="l" rtl="0">
              <a:lnSpc>
                <a:spcPct val="160000"/>
              </a:lnSpc>
              <a:spcBef>
                <a:spcPts val="0"/>
              </a:spcBef>
              <a:spcAft>
                <a:spcPts val="0"/>
              </a:spcAft>
              <a:buClr>
                <a:schemeClr val="dk1"/>
              </a:buClr>
              <a:buSzPts val="1100"/>
              <a:buFont typeface="Arial"/>
              <a:buNone/>
            </a:pPr>
            <a:r>
              <a:rPr lang="en" sz="2200">
                <a:solidFill>
                  <a:srgbClr val="525C65"/>
                </a:solidFill>
                <a:highlight>
                  <a:schemeClr val="lt1"/>
                </a:highlight>
              </a:rPr>
              <a:t>Write an initial expression of interest (EoI) to the client:</a:t>
            </a:r>
            <a:endParaRPr sz="2200">
              <a:solidFill>
                <a:srgbClr val="525C65"/>
              </a:solidFill>
              <a:highlight>
                <a:schemeClr val="lt1"/>
              </a:highlight>
            </a:endParaRPr>
          </a:p>
          <a:p>
            <a:pPr marL="457200" lvl="0" indent="-368300" algn="l" rtl="0">
              <a:lnSpc>
                <a:spcPct val="160000"/>
              </a:lnSpc>
              <a:spcBef>
                <a:spcPts val="0"/>
              </a:spcBef>
              <a:spcAft>
                <a:spcPts val="0"/>
              </a:spcAft>
              <a:buClr>
                <a:srgbClr val="525C65"/>
              </a:buClr>
              <a:buSzPts val="2200"/>
              <a:buChar char="●"/>
            </a:pPr>
            <a:r>
              <a:rPr lang="en" sz="2200">
                <a:solidFill>
                  <a:srgbClr val="525C65"/>
                </a:solidFill>
                <a:highlight>
                  <a:schemeClr val="lt1"/>
                </a:highlight>
              </a:rPr>
              <a:t>Now that you’ve understood what the client is asking for, it’s time for you to reach out to them. </a:t>
            </a:r>
            <a:endParaRPr sz="2200">
              <a:solidFill>
                <a:srgbClr val="525C65"/>
              </a:solidFill>
              <a:highlight>
                <a:schemeClr val="lt1"/>
              </a:highlight>
            </a:endParaRPr>
          </a:p>
          <a:p>
            <a:pPr marL="457200" lvl="0" indent="-368300" algn="l" rtl="0">
              <a:lnSpc>
                <a:spcPct val="160000"/>
              </a:lnSpc>
              <a:spcBef>
                <a:spcPts val="0"/>
              </a:spcBef>
              <a:spcAft>
                <a:spcPts val="0"/>
              </a:spcAft>
              <a:buClr>
                <a:srgbClr val="525C65"/>
              </a:buClr>
              <a:buSzPts val="2200"/>
              <a:buChar char="●"/>
            </a:pPr>
            <a:r>
              <a:rPr lang="en" sz="2200">
                <a:solidFill>
                  <a:srgbClr val="525C65"/>
                </a:solidFill>
                <a:highlight>
                  <a:schemeClr val="lt1"/>
                </a:highlight>
              </a:rPr>
              <a:t>Write out an EoI message addressing their requirements as well as how you can help them. </a:t>
            </a:r>
            <a:endParaRPr sz="2200">
              <a:solidFill>
                <a:srgbClr val="525C65"/>
              </a:solidFill>
              <a:highlight>
                <a:schemeClr val="lt1"/>
              </a:highlight>
            </a:endParaRPr>
          </a:p>
          <a:p>
            <a:pPr marL="457200" lvl="0" indent="-368300" algn="l" rtl="0">
              <a:lnSpc>
                <a:spcPct val="160000"/>
              </a:lnSpc>
              <a:spcBef>
                <a:spcPts val="0"/>
              </a:spcBef>
              <a:spcAft>
                <a:spcPts val="0"/>
              </a:spcAft>
              <a:buClr>
                <a:srgbClr val="525C65"/>
              </a:buClr>
              <a:buSzPts val="2200"/>
              <a:buChar char="●"/>
            </a:pPr>
            <a:r>
              <a:rPr lang="en" sz="2200">
                <a:solidFill>
                  <a:srgbClr val="525C65"/>
                </a:solidFill>
                <a:highlight>
                  <a:schemeClr val="lt1"/>
                </a:highlight>
              </a:rPr>
              <a:t>This message will be their first impression of how you communicate with them, so it is good to be professional. </a:t>
            </a:r>
            <a:endParaRPr sz="2200">
              <a:solidFill>
                <a:srgbClr val="525C65"/>
              </a:solidFill>
              <a:highlight>
                <a:schemeClr val="lt1"/>
              </a:highlight>
            </a:endParaRPr>
          </a:p>
          <a:p>
            <a:pPr marL="457200" lvl="0" indent="-368300" algn="l" rtl="0">
              <a:lnSpc>
                <a:spcPct val="160000"/>
              </a:lnSpc>
              <a:spcBef>
                <a:spcPts val="0"/>
              </a:spcBef>
              <a:spcAft>
                <a:spcPts val="0"/>
              </a:spcAft>
              <a:buClr>
                <a:srgbClr val="525C65"/>
              </a:buClr>
              <a:buSzPts val="2200"/>
              <a:buChar char="●"/>
            </a:pPr>
            <a:r>
              <a:rPr lang="en" sz="2200">
                <a:solidFill>
                  <a:srgbClr val="525C65"/>
                </a:solidFill>
                <a:highlight>
                  <a:schemeClr val="lt1"/>
                </a:highlight>
              </a:rPr>
              <a:t>Please keep word limit between 200 - 300 words. </a:t>
            </a:r>
            <a:endParaRPr sz="2200">
              <a:solidFill>
                <a:srgbClr val="525C65"/>
              </a:solidFill>
              <a:highlight>
                <a:schemeClr val="lt1"/>
              </a:highlight>
            </a:endParaRPr>
          </a:p>
          <a:p>
            <a:pPr marL="0" lvl="0" indent="0" algn="l" rtl="0">
              <a:lnSpc>
                <a:spcPct val="160000"/>
              </a:lnSpc>
              <a:spcBef>
                <a:spcPts val="0"/>
              </a:spcBef>
              <a:spcAft>
                <a:spcPts val="0"/>
              </a:spcAft>
              <a:buClr>
                <a:schemeClr val="dk1"/>
              </a:buClr>
              <a:buSzPts val="1100"/>
              <a:buFont typeface="Arial"/>
              <a:buNone/>
            </a:pPr>
            <a:endParaRPr sz="1700" b="1">
              <a:solidFill>
                <a:srgbClr val="525C65"/>
              </a:solidFill>
              <a:highlight>
                <a:schemeClr val="lt1"/>
              </a:highlight>
              <a:latin typeface="Open Sans"/>
              <a:ea typeface="Open Sans"/>
              <a:cs typeface="Open Sans"/>
              <a:sym typeface="Open Sans"/>
            </a:endParaRPr>
          </a:p>
          <a:p>
            <a:pPr marL="0" lvl="0" indent="0" algn="l" rtl="0">
              <a:lnSpc>
                <a:spcPct val="160000"/>
              </a:lnSpc>
              <a:spcBef>
                <a:spcPts val="0"/>
              </a:spcBef>
              <a:spcAft>
                <a:spcPts val="0"/>
              </a:spcAft>
              <a:buSzPts val="3000"/>
              <a:buNone/>
            </a:pPr>
            <a:endParaRPr sz="1700" b="1">
              <a:solidFill>
                <a:srgbClr val="525C65"/>
              </a:solidFill>
              <a:highlight>
                <a:schemeClr val="lt1"/>
              </a:highlight>
              <a:latin typeface="Open Sans"/>
              <a:ea typeface="Open Sans"/>
              <a:cs typeface="Open Sans"/>
              <a:sym typeface="Open Sans"/>
            </a:endParaRPr>
          </a:p>
          <a:p>
            <a:pPr marL="0" lvl="0" indent="0" algn="l" rtl="0">
              <a:lnSpc>
                <a:spcPct val="160000"/>
              </a:lnSpc>
              <a:spcBef>
                <a:spcPts val="0"/>
              </a:spcBef>
              <a:spcAft>
                <a:spcPts val="0"/>
              </a:spcAft>
              <a:buSzPts val="3000"/>
              <a:buNone/>
            </a:pPr>
            <a:endParaRPr sz="1400">
              <a:solidFill>
                <a:srgbClr val="525C65"/>
              </a:solidFill>
              <a:highlight>
                <a:schemeClr val="lt1"/>
              </a:highlight>
            </a:endParaRPr>
          </a:p>
          <a:p>
            <a:pPr marL="0" lvl="0" indent="0" algn="l" rtl="0">
              <a:lnSpc>
                <a:spcPct val="160000"/>
              </a:lnSpc>
              <a:spcBef>
                <a:spcPts val="0"/>
              </a:spcBef>
              <a:spcAft>
                <a:spcPts val="0"/>
              </a:spcAft>
              <a:buSzPts val="3000"/>
              <a:buNone/>
            </a:pPr>
            <a:endParaRPr sz="1400">
              <a:solidFill>
                <a:srgbClr val="525C65"/>
              </a:solidFill>
              <a:highlight>
                <a:schemeClr val="lt1"/>
              </a:highlight>
            </a:endParaRPr>
          </a:p>
          <a:p>
            <a:pPr marL="0" lvl="0" indent="0" algn="l" rtl="0">
              <a:lnSpc>
                <a:spcPct val="160000"/>
              </a:lnSpc>
              <a:spcBef>
                <a:spcPts val="0"/>
              </a:spcBef>
              <a:spcAft>
                <a:spcPts val="0"/>
              </a:spcAft>
              <a:buSzPts val="3000"/>
              <a:buNone/>
            </a:pPr>
            <a:endParaRPr sz="1700">
              <a:solidFill>
                <a:srgbClr val="525C65"/>
              </a:solidFill>
              <a:highlight>
                <a:schemeClr val="lt1"/>
              </a:highlight>
            </a:endParaRPr>
          </a:p>
          <a:p>
            <a:pPr marL="0" lvl="0" indent="0" algn="l" rtl="0">
              <a:lnSpc>
                <a:spcPct val="160000"/>
              </a:lnSpc>
              <a:spcBef>
                <a:spcPts val="1100"/>
              </a:spcBef>
              <a:spcAft>
                <a:spcPts val="1100"/>
              </a:spcAft>
              <a:buSzPts val="3000"/>
              <a:buNone/>
            </a:pPr>
            <a:endParaRPr sz="1400">
              <a:solidFill>
                <a:srgbClr val="525C65"/>
              </a:solidFill>
              <a:highlight>
                <a:schemeClr val="l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7"/>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t>Expression of Interest (Provided)</a:t>
            </a:r>
            <a:endParaRPr b="1"/>
          </a:p>
        </p:txBody>
      </p:sp>
      <p:sp>
        <p:nvSpPr>
          <p:cNvPr id="168" name="Google Shape;168;p37"/>
          <p:cNvSpPr txBox="1">
            <a:spLocks noGrp="1"/>
          </p:cNvSpPr>
          <p:nvPr>
            <p:ph type="body" idx="1"/>
          </p:nvPr>
        </p:nvSpPr>
        <p:spPr>
          <a:xfrm>
            <a:off x="264950" y="2253725"/>
            <a:ext cx="7242600" cy="1035000"/>
          </a:xfrm>
          <a:prstGeom prst="rect">
            <a:avLst/>
          </a:prstGeom>
          <a:noFill/>
          <a:ln>
            <a:noFill/>
          </a:ln>
        </p:spPr>
        <p:txBody>
          <a:bodyPr spcFirstLastPara="1" wrap="square" lIns="91425" tIns="91425" rIns="91425" bIns="91425" anchor="t" anchorCtr="0">
            <a:noAutofit/>
          </a:bodyPr>
          <a:lstStyle/>
          <a:p>
            <a:pPr marL="0" lvl="0" indent="0" algn="l" rtl="0">
              <a:lnSpc>
                <a:spcPct val="160000"/>
              </a:lnSpc>
              <a:spcBef>
                <a:spcPts val="0"/>
              </a:spcBef>
              <a:spcAft>
                <a:spcPts val="0"/>
              </a:spcAft>
              <a:buSzPts val="3000"/>
              <a:buNone/>
            </a:pPr>
            <a:r>
              <a:rPr lang="en" sz="1700" dirty="0">
                <a:solidFill>
                  <a:srgbClr val="525C65"/>
                </a:solidFill>
                <a:highlight>
                  <a:schemeClr val="lt1"/>
                </a:highlight>
              </a:rPr>
              <a:t>Which Sample Project Listing did you select to respond to? </a:t>
            </a:r>
            <a:endParaRPr sz="1700" dirty="0">
              <a:solidFill>
                <a:srgbClr val="525C65"/>
              </a:solidFill>
              <a:highlight>
                <a:schemeClr val="lt1"/>
              </a:highlight>
            </a:endParaRPr>
          </a:p>
          <a:p>
            <a:pPr marL="0" lvl="0" indent="0" algn="l" rtl="0">
              <a:lnSpc>
                <a:spcPct val="160000"/>
              </a:lnSpc>
              <a:spcBef>
                <a:spcPts val="0"/>
              </a:spcBef>
              <a:spcAft>
                <a:spcPts val="0"/>
              </a:spcAft>
              <a:buSzPts val="3000"/>
              <a:buNone/>
            </a:pPr>
            <a:r>
              <a:rPr lang="en" sz="1700" b="1" dirty="0">
                <a:solidFill>
                  <a:srgbClr val="525C65"/>
                </a:solidFill>
                <a:highlight>
                  <a:schemeClr val="lt1"/>
                </a:highlight>
                <a:latin typeface="Open Sans"/>
                <a:ea typeface="Open Sans"/>
                <a:cs typeface="Open Sans"/>
                <a:sym typeface="Open Sans"/>
              </a:rPr>
              <a:t>Answer: </a:t>
            </a:r>
            <a:r>
              <a:rPr lang="en" sz="2000" dirty="0">
                <a:solidFill>
                  <a:srgbClr val="525C65"/>
                </a:solidFill>
                <a:highlight>
                  <a:schemeClr val="lt1"/>
                </a:highlight>
                <a:latin typeface="Open Sans"/>
                <a:ea typeface="Open Sans"/>
                <a:cs typeface="Open Sans"/>
                <a:sym typeface="Open Sans"/>
              </a:rPr>
              <a:t>Sample Project Listing #1</a:t>
            </a:r>
            <a:endParaRPr sz="2000" dirty="0">
              <a:solidFill>
                <a:srgbClr val="525C65"/>
              </a:solidFill>
              <a:highlight>
                <a:schemeClr val="lt1"/>
              </a:highlight>
              <a:latin typeface="Open Sans"/>
              <a:ea typeface="Open Sans"/>
              <a:cs typeface="Open Sans"/>
              <a:sym typeface="Open Sans"/>
            </a:endParaRPr>
          </a:p>
          <a:p>
            <a:pPr marL="0" lvl="0" indent="0" algn="l" rtl="0">
              <a:lnSpc>
                <a:spcPct val="160000"/>
              </a:lnSpc>
              <a:spcBef>
                <a:spcPts val="0"/>
              </a:spcBef>
              <a:spcAft>
                <a:spcPts val="0"/>
              </a:spcAft>
              <a:buSzPts val="3000"/>
              <a:buNone/>
            </a:pPr>
            <a:endParaRPr sz="1400" dirty="0">
              <a:solidFill>
                <a:srgbClr val="525C65"/>
              </a:solidFill>
              <a:highlight>
                <a:schemeClr val="lt1"/>
              </a:highlight>
            </a:endParaRPr>
          </a:p>
          <a:p>
            <a:pPr marL="0" lvl="0" indent="0" algn="l" rtl="0">
              <a:lnSpc>
                <a:spcPct val="160000"/>
              </a:lnSpc>
              <a:spcBef>
                <a:spcPts val="0"/>
              </a:spcBef>
              <a:spcAft>
                <a:spcPts val="0"/>
              </a:spcAft>
              <a:buSzPts val="3000"/>
              <a:buNone/>
            </a:pPr>
            <a:endParaRPr sz="1400" dirty="0">
              <a:solidFill>
                <a:srgbClr val="525C65"/>
              </a:solidFill>
              <a:highlight>
                <a:schemeClr val="lt1"/>
              </a:highlight>
            </a:endParaRPr>
          </a:p>
          <a:p>
            <a:pPr marL="0" lvl="0" indent="0" algn="l" rtl="0">
              <a:lnSpc>
                <a:spcPct val="160000"/>
              </a:lnSpc>
              <a:spcBef>
                <a:spcPts val="0"/>
              </a:spcBef>
              <a:spcAft>
                <a:spcPts val="0"/>
              </a:spcAft>
              <a:buSzPts val="3000"/>
              <a:buNone/>
            </a:pPr>
            <a:endParaRPr sz="1700" dirty="0">
              <a:solidFill>
                <a:srgbClr val="525C65"/>
              </a:solidFill>
              <a:highlight>
                <a:schemeClr val="lt1"/>
              </a:highlight>
            </a:endParaRPr>
          </a:p>
          <a:p>
            <a:pPr marL="0" lvl="0" indent="0" algn="l" rtl="0">
              <a:lnSpc>
                <a:spcPct val="160000"/>
              </a:lnSpc>
              <a:spcBef>
                <a:spcPts val="1100"/>
              </a:spcBef>
              <a:spcAft>
                <a:spcPts val="1100"/>
              </a:spcAft>
              <a:buSzPts val="3000"/>
              <a:buNone/>
            </a:pPr>
            <a:endParaRPr sz="1400" dirty="0">
              <a:solidFill>
                <a:srgbClr val="525C65"/>
              </a:solidFill>
              <a:highlight>
                <a:schemeClr val="lt1"/>
              </a:highlight>
            </a:endParaRPr>
          </a:p>
        </p:txBody>
      </p:sp>
      <p:sp>
        <p:nvSpPr>
          <p:cNvPr id="169" name="Google Shape;169;p37"/>
          <p:cNvSpPr txBox="1"/>
          <p:nvPr/>
        </p:nvSpPr>
        <p:spPr>
          <a:xfrm>
            <a:off x="324600" y="3279505"/>
            <a:ext cx="7123200" cy="6980342"/>
          </a:xfrm>
          <a:prstGeom prst="rect">
            <a:avLst/>
          </a:prstGeom>
          <a:noFill/>
          <a:ln>
            <a:noFill/>
          </a:ln>
        </p:spPr>
        <p:txBody>
          <a:bodyPr spcFirstLastPara="1" wrap="square" lIns="91425" tIns="91425" rIns="91425" bIns="91425" anchor="t" anchorCtr="0">
            <a:spAutoFit/>
          </a:bodyPr>
          <a:lstStyle/>
          <a:p>
            <a:pPr marL="0" lvl="0" indent="0" algn="l" rtl="0">
              <a:lnSpc>
                <a:spcPct val="160000"/>
              </a:lnSpc>
              <a:spcBef>
                <a:spcPts val="0"/>
              </a:spcBef>
              <a:spcAft>
                <a:spcPts val="0"/>
              </a:spcAft>
              <a:buNone/>
            </a:pPr>
            <a:r>
              <a:rPr lang="en" sz="1700" dirty="0">
                <a:solidFill>
                  <a:srgbClr val="525C65"/>
                </a:solidFill>
                <a:highlight>
                  <a:schemeClr val="lt1"/>
                </a:highlight>
                <a:latin typeface="Open Sans Light"/>
                <a:ea typeface="Open Sans Light"/>
                <a:cs typeface="Open Sans Light"/>
                <a:sym typeface="Open Sans Light"/>
              </a:rPr>
              <a:t>Please type your initial response to the client below. This should be between 200 - 300 words. </a:t>
            </a:r>
            <a:endParaRPr sz="1700" dirty="0">
              <a:solidFill>
                <a:srgbClr val="525C65"/>
              </a:solidFill>
              <a:highlight>
                <a:schemeClr val="lt1"/>
              </a:highlight>
              <a:latin typeface="Open Sans Light"/>
              <a:ea typeface="Open Sans Light"/>
              <a:cs typeface="Open Sans Light"/>
              <a:sym typeface="Open Sans Light"/>
            </a:endParaRPr>
          </a:p>
          <a:p>
            <a:pPr marL="0" lvl="0" indent="0" algn="l" rtl="0">
              <a:lnSpc>
                <a:spcPct val="160000"/>
              </a:lnSpc>
              <a:spcBef>
                <a:spcPts val="0"/>
              </a:spcBef>
              <a:spcAft>
                <a:spcPts val="0"/>
              </a:spcAft>
              <a:buNone/>
            </a:pPr>
            <a:r>
              <a:rPr lang="en" sz="1700" b="1" dirty="0">
                <a:solidFill>
                  <a:srgbClr val="525C65"/>
                </a:solidFill>
                <a:highlight>
                  <a:schemeClr val="lt1"/>
                </a:highlight>
                <a:latin typeface="Open Sans"/>
                <a:ea typeface="Open Sans"/>
                <a:cs typeface="Open Sans"/>
                <a:sym typeface="Open Sans"/>
              </a:rPr>
              <a:t>Expression of Interest:</a:t>
            </a:r>
          </a:p>
          <a:p>
            <a:pPr marL="0" lvl="0" indent="0" algn="l" rtl="0">
              <a:lnSpc>
                <a:spcPct val="160000"/>
              </a:lnSpc>
              <a:spcBef>
                <a:spcPts val="0"/>
              </a:spcBef>
              <a:spcAft>
                <a:spcPts val="0"/>
              </a:spcAft>
              <a:buNone/>
            </a:pPr>
            <a:r>
              <a:rPr lang="en-US" sz="1600" dirty="0">
                <a:solidFill>
                  <a:srgbClr val="525C65"/>
                </a:solidFill>
                <a:highlight>
                  <a:schemeClr val="lt1"/>
                </a:highlight>
                <a:latin typeface="Open Sans"/>
                <a:ea typeface="Open Sans"/>
                <a:cs typeface="Open Sans"/>
                <a:sym typeface="Open Sans"/>
              </a:rPr>
              <a:t>Hello </a:t>
            </a:r>
            <a:r>
              <a:rPr lang="en-US" sz="1600" dirty="0" err="1">
                <a:solidFill>
                  <a:srgbClr val="525C65"/>
                </a:solidFill>
                <a:highlight>
                  <a:schemeClr val="lt1"/>
                </a:highlight>
                <a:latin typeface="Open Sans"/>
                <a:ea typeface="Open Sans"/>
                <a:cs typeface="Open Sans"/>
                <a:sym typeface="Open Sans"/>
              </a:rPr>
              <a:t>Mr</a:t>
            </a:r>
            <a:r>
              <a:rPr lang="en-US" sz="1600" dirty="0">
                <a:solidFill>
                  <a:srgbClr val="525C65"/>
                </a:solidFill>
                <a:highlight>
                  <a:schemeClr val="lt1"/>
                </a:highlight>
                <a:latin typeface="Open Sans"/>
                <a:ea typeface="Open Sans"/>
                <a:cs typeface="Open Sans"/>
                <a:sym typeface="Open Sans"/>
              </a:rPr>
              <a:t>/ Conan – I’m Walaa Gamal, I’m a Front End Web Developer with 3 years of experience with +20 clients from all over the world, I have made a lot of Web sites and Web Applications on Html, </a:t>
            </a:r>
            <a:r>
              <a:rPr lang="en-US" sz="1600" dirty="0" err="1">
                <a:solidFill>
                  <a:srgbClr val="525C65"/>
                </a:solidFill>
                <a:highlight>
                  <a:schemeClr val="lt1"/>
                </a:highlight>
                <a:latin typeface="Open Sans"/>
                <a:ea typeface="Open Sans"/>
                <a:cs typeface="Open Sans"/>
                <a:sym typeface="Open Sans"/>
              </a:rPr>
              <a:t>Css</a:t>
            </a:r>
            <a:r>
              <a:rPr lang="en-US" sz="1600" dirty="0">
                <a:solidFill>
                  <a:srgbClr val="525C65"/>
                </a:solidFill>
                <a:highlight>
                  <a:schemeClr val="lt1"/>
                </a:highlight>
                <a:latin typeface="Open Sans"/>
                <a:ea typeface="Open Sans"/>
                <a:cs typeface="Open Sans"/>
                <a:sym typeface="Open Sans"/>
              </a:rPr>
              <a:t>, JavaScript and so many frameworks such as </a:t>
            </a:r>
            <a:r>
              <a:rPr lang="en-US" sz="1600" dirty="0" err="1">
                <a:solidFill>
                  <a:srgbClr val="525C65"/>
                </a:solidFill>
                <a:highlight>
                  <a:schemeClr val="lt1"/>
                </a:highlight>
                <a:latin typeface="Open Sans"/>
                <a:ea typeface="Open Sans"/>
                <a:cs typeface="Open Sans"/>
                <a:sym typeface="Open Sans"/>
              </a:rPr>
              <a:t>BootStrap</a:t>
            </a:r>
            <a:r>
              <a:rPr lang="en-US" sz="1600" dirty="0">
                <a:solidFill>
                  <a:srgbClr val="525C65"/>
                </a:solidFill>
                <a:highlight>
                  <a:schemeClr val="lt1"/>
                </a:highlight>
                <a:latin typeface="Open Sans"/>
                <a:ea typeface="Open Sans"/>
                <a:cs typeface="Open Sans"/>
                <a:sym typeface="Open Sans"/>
              </a:rPr>
              <a:t> and </a:t>
            </a:r>
            <a:r>
              <a:rPr lang="en-US" sz="1600" dirty="0" err="1">
                <a:solidFill>
                  <a:srgbClr val="525C65"/>
                </a:solidFill>
                <a:highlight>
                  <a:schemeClr val="lt1"/>
                </a:highlight>
                <a:latin typeface="Open Sans"/>
                <a:ea typeface="Open Sans"/>
                <a:cs typeface="Open Sans"/>
                <a:sym typeface="Open Sans"/>
              </a:rPr>
              <a:t>React.Js</a:t>
            </a:r>
            <a:r>
              <a:rPr lang="en-US" sz="1600" dirty="0">
                <a:solidFill>
                  <a:srgbClr val="525C65"/>
                </a:solidFill>
                <a:highlight>
                  <a:schemeClr val="lt1"/>
                </a:highlight>
                <a:latin typeface="Open Sans"/>
                <a:ea typeface="Open Sans"/>
                <a:cs typeface="Open Sans"/>
                <a:sym typeface="Open Sans"/>
              </a:rPr>
              <a:t>,  I’m happy to help with making your web app – looks like you need to convert PSD mockup files from your designer and convert them into custom code using HTML, CSS, and JavaScript, I can see that you didn’t decide which JavaScript library will you use and so confused about it  I’ll be happy to help you with this too, In my opinion React.js is a great library that suits this job perfectly cause React.js creates its own virtual DOM, Component and Data patterns improve readability which helps to maintain larger apps. This will improve apps performance and it comes with a helpful developer toolset. Let me know if you’d like to chat with me.</a:t>
            </a:r>
          </a:p>
          <a:p>
            <a:pPr marL="0" lvl="0" indent="0" algn="l" rtl="0">
              <a:lnSpc>
                <a:spcPct val="160000"/>
              </a:lnSpc>
              <a:spcBef>
                <a:spcPts val="0"/>
              </a:spcBef>
              <a:spcAft>
                <a:spcPts val="0"/>
              </a:spcAft>
              <a:buClr>
                <a:schemeClr val="dk1"/>
              </a:buClr>
              <a:buSzPts val="3000"/>
              <a:buFont typeface="Arial"/>
              <a:buNone/>
            </a:pPr>
            <a:endParaRPr sz="1700" dirty="0">
              <a:solidFill>
                <a:srgbClr val="525C65"/>
              </a:solidFill>
              <a:highlight>
                <a:schemeClr val="lt1"/>
              </a:highlight>
              <a:latin typeface="Open Sans Light"/>
              <a:ea typeface="Open Sans Light"/>
              <a:cs typeface="Open Sans Light"/>
              <a:sym typeface="Open Sans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86"/>
        <p:cNvGrpSpPr/>
        <p:nvPr/>
      </p:nvGrpSpPr>
      <p:grpSpPr>
        <a:xfrm>
          <a:off x="0" y="0"/>
          <a:ext cx="0" cy="0"/>
          <a:chOff x="0" y="0"/>
          <a:chExt cx="0" cy="0"/>
        </a:xfrm>
      </p:grpSpPr>
      <p:sp>
        <p:nvSpPr>
          <p:cNvPr id="187" name="Google Shape;187;p4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chemeClr val="lt1"/>
              </a:buClr>
              <a:buSzPts val="3000"/>
              <a:buFont typeface="Open Sans"/>
              <a:buNone/>
            </a:pPr>
            <a:r>
              <a:rPr lang="en" sz="3000" b="1" i="0" u="none" strike="noStrike" cap="none">
                <a:solidFill>
                  <a:schemeClr val="lt1"/>
                </a:solidFill>
                <a:latin typeface="Open Sans"/>
                <a:ea typeface="Open Sans"/>
                <a:cs typeface="Open Sans"/>
                <a:sym typeface="Open Sans"/>
              </a:rPr>
              <a:t>Part </a:t>
            </a:r>
            <a:r>
              <a:rPr lang="en" sz="3000" b="1">
                <a:solidFill>
                  <a:schemeClr val="lt1"/>
                </a:solidFill>
                <a:latin typeface="Open Sans"/>
                <a:ea typeface="Open Sans"/>
                <a:cs typeface="Open Sans"/>
                <a:sym typeface="Open Sans"/>
              </a:rPr>
              <a:t>3</a:t>
            </a:r>
            <a:endParaRPr sz="3000" b="1" i="0" u="none" strike="noStrike" cap="none">
              <a:solidFill>
                <a:schemeClr val="lt1"/>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a:solidFill>
                  <a:srgbClr val="FFFFFF"/>
                </a:solidFill>
                <a:latin typeface="Open Sans"/>
                <a:ea typeface="Open Sans"/>
                <a:cs typeface="Open Sans"/>
                <a:sym typeface="Open Sans"/>
              </a:rPr>
              <a:t>Project Management Process</a:t>
            </a:r>
            <a:endParaRPr sz="3000" b="0"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2000"/>
              <a:buFont typeface="Open Sans"/>
              <a:buNone/>
            </a:pPr>
            <a:endParaRPr sz="2000" b="0" i="0" u="none" strike="noStrike" cap="none">
              <a:solidFill>
                <a:srgbClr val="000000"/>
              </a:solidFill>
              <a:latin typeface="Arial"/>
              <a:ea typeface="Arial"/>
              <a:cs typeface="Arial"/>
              <a:sym typeface="Arial"/>
            </a:endParaRPr>
          </a:p>
        </p:txBody>
      </p:sp>
      <p:sp>
        <p:nvSpPr>
          <p:cNvPr id="188" name="Google Shape;188;p40"/>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t>Project Management Process</a:t>
            </a:r>
            <a:endParaRPr/>
          </a:p>
        </p:txBody>
      </p:sp>
      <p:sp>
        <p:nvSpPr>
          <p:cNvPr id="194" name="Google Shape;194;p41"/>
          <p:cNvSpPr txBox="1">
            <a:spLocks noGrp="1"/>
          </p:cNvSpPr>
          <p:nvPr>
            <p:ph type="body" idx="1"/>
          </p:nvPr>
        </p:nvSpPr>
        <p:spPr>
          <a:xfrm>
            <a:off x="264950" y="1990201"/>
            <a:ext cx="7242600" cy="5349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200">
                <a:solidFill>
                  <a:srgbClr val="525C65"/>
                </a:solidFill>
                <a:highlight>
                  <a:srgbClr val="FFFFFF"/>
                </a:highlight>
              </a:rPr>
              <a:t>Set up a project management process, create a Trello board with outlined project milestones. </a:t>
            </a:r>
            <a:endParaRPr sz="2200">
              <a:solidFill>
                <a:srgbClr val="525C65"/>
              </a:solidFill>
              <a:highlight>
                <a:srgbClr val="FFFFFF"/>
              </a:highlight>
            </a:endParaRPr>
          </a:p>
          <a:p>
            <a:pPr marL="457200" lvl="0" indent="-355600" algn="l" rtl="0">
              <a:lnSpc>
                <a:spcPct val="115000"/>
              </a:lnSpc>
              <a:spcBef>
                <a:spcPts val="0"/>
              </a:spcBef>
              <a:spcAft>
                <a:spcPts val="0"/>
              </a:spcAft>
              <a:buClr>
                <a:srgbClr val="525C65"/>
              </a:buClr>
              <a:buSzPts val="2000"/>
              <a:buChar char="●"/>
            </a:pPr>
            <a:r>
              <a:rPr lang="en" sz="2000">
                <a:solidFill>
                  <a:srgbClr val="525C65"/>
                </a:solidFill>
                <a:highlight>
                  <a:srgbClr val="FFFFFF"/>
                </a:highlight>
              </a:rPr>
              <a:t>For the purpose of this project, we’ll be using Trello as our choice of project management tool. </a:t>
            </a:r>
            <a:endParaRPr sz="2000">
              <a:solidFill>
                <a:srgbClr val="525C65"/>
              </a:solidFill>
              <a:highlight>
                <a:srgbClr val="FFFFFF"/>
              </a:highlight>
            </a:endParaRPr>
          </a:p>
          <a:p>
            <a:pPr marL="457200" lvl="0" indent="-355600" algn="l" rtl="0">
              <a:lnSpc>
                <a:spcPct val="115000"/>
              </a:lnSpc>
              <a:spcBef>
                <a:spcPts val="0"/>
              </a:spcBef>
              <a:spcAft>
                <a:spcPts val="0"/>
              </a:spcAft>
              <a:buClr>
                <a:srgbClr val="525C65"/>
              </a:buClr>
              <a:buSzPts val="2000"/>
              <a:buChar char="●"/>
            </a:pPr>
            <a:r>
              <a:rPr lang="en" sz="2000">
                <a:solidFill>
                  <a:srgbClr val="525C65"/>
                </a:solidFill>
                <a:highlight>
                  <a:srgbClr val="FFFFFF"/>
                </a:highlight>
              </a:rPr>
              <a:t>You can create a free Trello board by going to </a:t>
            </a:r>
            <a:r>
              <a:rPr lang="en" sz="2000" u="sng">
                <a:solidFill>
                  <a:schemeClr val="hlink"/>
                </a:solidFill>
                <a:highlight>
                  <a:srgbClr val="FFFFFF"/>
                </a:highlight>
                <a:hlinkClick r:id="rId3"/>
              </a:rPr>
              <a:t>https://trello.com/</a:t>
            </a:r>
            <a:endParaRPr sz="2000">
              <a:solidFill>
                <a:srgbClr val="525C65"/>
              </a:solidFill>
              <a:highlight>
                <a:srgbClr val="FFFFFF"/>
              </a:highlight>
            </a:endParaRPr>
          </a:p>
          <a:p>
            <a:pPr marL="457200" lvl="0" indent="-355600" algn="l" rtl="0">
              <a:lnSpc>
                <a:spcPct val="115000"/>
              </a:lnSpc>
              <a:spcBef>
                <a:spcPts val="0"/>
              </a:spcBef>
              <a:spcAft>
                <a:spcPts val="0"/>
              </a:spcAft>
              <a:buClr>
                <a:srgbClr val="525C65"/>
              </a:buClr>
              <a:buSzPts val="2000"/>
              <a:buChar char="●"/>
            </a:pPr>
            <a:r>
              <a:rPr lang="en" sz="2000">
                <a:solidFill>
                  <a:srgbClr val="525C65"/>
                </a:solidFill>
                <a:highlight>
                  <a:srgbClr val="FFFFFF"/>
                </a:highlight>
              </a:rPr>
              <a:t>The board that you’ll use needs to be public in order to be graded. </a:t>
            </a:r>
            <a:endParaRPr sz="2000">
              <a:solidFill>
                <a:srgbClr val="525C65"/>
              </a:solidFill>
              <a:highlight>
                <a:srgbClr val="FFFFFF"/>
              </a:highlight>
            </a:endParaRPr>
          </a:p>
          <a:p>
            <a:pPr marL="457200" lvl="0" indent="-355600" algn="l" rtl="0">
              <a:lnSpc>
                <a:spcPct val="115000"/>
              </a:lnSpc>
              <a:spcBef>
                <a:spcPts val="0"/>
              </a:spcBef>
              <a:spcAft>
                <a:spcPts val="0"/>
              </a:spcAft>
              <a:buClr>
                <a:srgbClr val="525C65"/>
              </a:buClr>
              <a:buSzPts val="2000"/>
              <a:buChar char="●"/>
            </a:pPr>
            <a:r>
              <a:rPr lang="en" sz="2000">
                <a:solidFill>
                  <a:srgbClr val="525C65"/>
                </a:solidFill>
                <a:highlight>
                  <a:srgbClr val="FFFFFF"/>
                </a:highlight>
              </a:rPr>
              <a:t>You’ll need to create 5 milestone columns for the project (with required action items).</a:t>
            </a:r>
            <a:endParaRPr sz="2000">
              <a:solidFill>
                <a:srgbClr val="525C65"/>
              </a:solidFill>
              <a:highlight>
                <a:srgbClr val="FFFFFF"/>
              </a:highlight>
            </a:endParaRPr>
          </a:p>
          <a:p>
            <a:pPr marL="457200" lvl="0" indent="-355600" algn="l" rtl="0">
              <a:lnSpc>
                <a:spcPct val="115000"/>
              </a:lnSpc>
              <a:spcBef>
                <a:spcPts val="0"/>
              </a:spcBef>
              <a:spcAft>
                <a:spcPts val="0"/>
              </a:spcAft>
              <a:buClr>
                <a:srgbClr val="525C65"/>
              </a:buClr>
              <a:buSzPts val="2000"/>
              <a:buChar char="●"/>
            </a:pPr>
            <a:r>
              <a:rPr lang="en" sz="2000">
                <a:solidFill>
                  <a:srgbClr val="525C65"/>
                </a:solidFill>
                <a:highlight>
                  <a:srgbClr val="FFFFFF"/>
                </a:highlight>
              </a:rPr>
              <a:t>3 of the columns should be specific to the development, review, and payment process. </a:t>
            </a:r>
            <a:endParaRPr sz="2000">
              <a:solidFill>
                <a:srgbClr val="525C65"/>
              </a:solidFill>
              <a:highlight>
                <a:srgbClr val="FFFFFF"/>
              </a:highlight>
            </a:endParaRPr>
          </a:p>
          <a:p>
            <a:pPr marL="457200" lvl="0" indent="-355600" algn="l" rtl="0">
              <a:lnSpc>
                <a:spcPct val="115000"/>
              </a:lnSpc>
              <a:spcBef>
                <a:spcPts val="0"/>
              </a:spcBef>
              <a:spcAft>
                <a:spcPts val="0"/>
              </a:spcAft>
              <a:buClr>
                <a:srgbClr val="525C65"/>
              </a:buClr>
              <a:buSzPts val="2000"/>
              <a:buChar char="●"/>
            </a:pPr>
            <a:r>
              <a:rPr lang="en" sz="2000">
                <a:solidFill>
                  <a:srgbClr val="525C65"/>
                </a:solidFill>
                <a:highlight>
                  <a:srgbClr val="FFFFFF"/>
                </a:highlight>
              </a:rPr>
              <a:t>Each action item in a milestone listed requires at least a due date, a description, and a checklist. </a:t>
            </a:r>
            <a:endParaRPr sz="2000">
              <a:solidFill>
                <a:srgbClr val="525C65"/>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endParaRPr sz="2200">
              <a:solidFill>
                <a:srgbClr val="525C65"/>
              </a:solidFill>
              <a:highlight>
                <a:srgbClr val="FFFFFF"/>
              </a:highlight>
            </a:endParaRPr>
          </a:p>
          <a:p>
            <a:pPr marL="0" lvl="0" indent="0" algn="l" rtl="0">
              <a:lnSpc>
                <a:spcPct val="115000"/>
              </a:lnSpc>
              <a:spcBef>
                <a:spcPts val="0"/>
              </a:spcBef>
              <a:spcAft>
                <a:spcPts val="0"/>
              </a:spcAft>
              <a:buNone/>
            </a:pPr>
            <a:endParaRPr sz="2200">
              <a:solidFill>
                <a:srgbClr val="525C65"/>
              </a:solidFill>
              <a:highlight>
                <a:srgbClr val="FFFFFF"/>
              </a:highlight>
            </a:endParaRPr>
          </a:p>
        </p:txBody>
      </p:sp>
      <p:pic>
        <p:nvPicPr>
          <p:cNvPr id="195" name="Google Shape;195;p41"/>
          <p:cNvPicPr preferRelativeResize="0"/>
          <p:nvPr/>
        </p:nvPicPr>
        <p:blipFill rotWithShape="1">
          <a:blip r:embed="rId4">
            <a:alphaModFix/>
          </a:blip>
          <a:srcRect l="18073" t="20988" r="14486" b="11823"/>
          <a:stretch/>
        </p:blipFill>
        <p:spPr>
          <a:xfrm>
            <a:off x="374375" y="7823200"/>
            <a:ext cx="7023750" cy="1749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2"/>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t>Trello Board</a:t>
            </a:r>
            <a:endParaRPr b="1"/>
          </a:p>
        </p:txBody>
      </p:sp>
      <p:sp>
        <p:nvSpPr>
          <p:cNvPr id="201" name="Google Shape;201;p42"/>
          <p:cNvSpPr txBox="1">
            <a:spLocks noGrp="1"/>
          </p:cNvSpPr>
          <p:nvPr>
            <p:ph type="body" idx="1"/>
          </p:nvPr>
        </p:nvSpPr>
        <p:spPr>
          <a:xfrm>
            <a:off x="264950" y="1990175"/>
            <a:ext cx="7242600" cy="1485000"/>
          </a:xfrm>
          <a:prstGeom prst="rect">
            <a:avLst/>
          </a:prstGeom>
          <a:noFill/>
          <a:ln>
            <a:noFill/>
          </a:ln>
        </p:spPr>
        <p:txBody>
          <a:bodyPr spcFirstLastPara="1" wrap="square" lIns="91425" tIns="91425" rIns="91425" bIns="91425" anchor="t" anchorCtr="0">
            <a:noAutofit/>
          </a:bodyPr>
          <a:lstStyle/>
          <a:p>
            <a:pPr marL="0" lvl="0" indent="0" algn="l" rtl="0">
              <a:lnSpc>
                <a:spcPct val="160000"/>
              </a:lnSpc>
              <a:spcBef>
                <a:spcPts val="0"/>
              </a:spcBef>
              <a:spcAft>
                <a:spcPts val="0"/>
              </a:spcAft>
              <a:buClr>
                <a:schemeClr val="dk1"/>
              </a:buClr>
              <a:buSzPts val="1100"/>
              <a:buFont typeface="Arial"/>
              <a:buNone/>
            </a:pPr>
            <a:r>
              <a:rPr lang="en" sz="2000" dirty="0">
                <a:solidFill>
                  <a:srgbClr val="2E3D49"/>
                </a:solidFill>
                <a:highlight>
                  <a:schemeClr val="lt1"/>
                </a:highlight>
              </a:rPr>
              <a:t>Please include the following information for your Trello board: </a:t>
            </a:r>
            <a:endParaRPr sz="2000" dirty="0">
              <a:solidFill>
                <a:srgbClr val="2E3D49"/>
              </a:solidFill>
              <a:highlight>
                <a:schemeClr val="lt1"/>
              </a:highlight>
            </a:endParaRPr>
          </a:p>
          <a:p>
            <a:pPr marL="0" lvl="0" indent="0" algn="l" rtl="0">
              <a:lnSpc>
                <a:spcPct val="160000"/>
              </a:lnSpc>
              <a:spcBef>
                <a:spcPts val="0"/>
              </a:spcBef>
              <a:spcAft>
                <a:spcPts val="0"/>
              </a:spcAft>
              <a:buSzPts val="1100"/>
              <a:buNone/>
            </a:pPr>
            <a:endParaRPr sz="1800" dirty="0">
              <a:solidFill>
                <a:srgbClr val="525C65"/>
              </a:solidFill>
              <a:highlight>
                <a:schemeClr val="lt1"/>
              </a:highlight>
            </a:endParaRPr>
          </a:p>
          <a:p>
            <a:pPr marL="0" lvl="0" indent="0" algn="l" rtl="0">
              <a:lnSpc>
                <a:spcPct val="160000"/>
              </a:lnSpc>
              <a:spcBef>
                <a:spcPts val="0"/>
              </a:spcBef>
              <a:spcAft>
                <a:spcPts val="0"/>
              </a:spcAft>
              <a:buSzPts val="1100"/>
              <a:buNone/>
            </a:pPr>
            <a:r>
              <a:rPr lang="en-US" sz="1800" dirty="0">
                <a:solidFill>
                  <a:srgbClr val="525C65"/>
                </a:solidFill>
                <a:highlight>
                  <a:schemeClr val="lt1"/>
                </a:highlight>
              </a:rPr>
              <a:t>A link to your public Trello board should be provided here: </a:t>
            </a:r>
          </a:p>
          <a:p>
            <a:pPr marL="0" lvl="0" indent="0" algn="l" rtl="0">
              <a:lnSpc>
                <a:spcPct val="160000"/>
              </a:lnSpc>
              <a:spcBef>
                <a:spcPts val="0"/>
              </a:spcBef>
              <a:spcAft>
                <a:spcPts val="0"/>
              </a:spcAft>
              <a:buSzPts val="1100"/>
              <a:buNone/>
            </a:pPr>
            <a:r>
              <a:rPr lang="en-US" sz="1800" b="1" dirty="0">
                <a:solidFill>
                  <a:srgbClr val="525C65"/>
                </a:solidFill>
                <a:highlight>
                  <a:schemeClr val="lt1"/>
                </a:highlight>
                <a:latin typeface="Open Sans"/>
                <a:ea typeface="Open Sans"/>
                <a:cs typeface="Open Sans"/>
                <a:sym typeface="Open Sans"/>
              </a:rPr>
              <a:t>https://trello.com/b/ROkvyq2E/walaa-udacity-project</a:t>
            </a:r>
            <a:endParaRPr sz="1800" dirty="0">
              <a:solidFill>
                <a:srgbClr val="525C65"/>
              </a:solidFill>
              <a:highlight>
                <a:schemeClr val="lt1"/>
              </a:highlight>
            </a:endParaRPr>
          </a:p>
          <a:p>
            <a:pPr marL="0" lvl="0" indent="0" algn="l" rtl="0">
              <a:lnSpc>
                <a:spcPct val="160000"/>
              </a:lnSpc>
              <a:spcBef>
                <a:spcPts val="0"/>
              </a:spcBef>
              <a:spcAft>
                <a:spcPts val="0"/>
              </a:spcAft>
              <a:buSzPts val="1100"/>
              <a:buNone/>
            </a:pPr>
            <a:endParaRPr sz="1600" dirty="0">
              <a:solidFill>
                <a:srgbClr val="525C65"/>
              </a:solidFill>
              <a:highlight>
                <a:schemeClr val="lt1"/>
              </a:highlight>
            </a:endParaRPr>
          </a:p>
          <a:p>
            <a:pPr marL="0" lvl="0" indent="0" algn="l" rtl="0">
              <a:lnSpc>
                <a:spcPct val="160000"/>
              </a:lnSpc>
              <a:spcBef>
                <a:spcPts val="0"/>
              </a:spcBef>
              <a:spcAft>
                <a:spcPts val="0"/>
              </a:spcAft>
              <a:buSzPts val="1100"/>
              <a:buNone/>
            </a:pPr>
            <a:endParaRPr sz="1600" dirty="0">
              <a:solidFill>
                <a:srgbClr val="525C65"/>
              </a:solidFill>
              <a:highlight>
                <a:schemeClr val="lt1"/>
              </a:highlight>
            </a:endParaRPr>
          </a:p>
          <a:p>
            <a:pPr marL="0" lvl="0" indent="0" algn="l" rtl="0">
              <a:lnSpc>
                <a:spcPct val="160000"/>
              </a:lnSpc>
              <a:spcBef>
                <a:spcPts val="0"/>
              </a:spcBef>
              <a:spcAft>
                <a:spcPts val="0"/>
              </a:spcAft>
              <a:buClr>
                <a:schemeClr val="dk1"/>
              </a:buClr>
              <a:buSzPts val="1100"/>
              <a:buFont typeface="Arial"/>
              <a:buNone/>
            </a:pPr>
            <a:endParaRPr sz="1600" dirty="0">
              <a:solidFill>
                <a:srgbClr val="525C65"/>
              </a:solidFill>
              <a:highlight>
                <a:schemeClr val="lt1"/>
              </a:highlight>
            </a:endParaRPr>
          </a:p>
          <a:p>
            <a:pPr marL="0" lvl="0" indent="0" algn="l" rtl="0">
              <a:lnSpc>
                <a:spcPct val="160000"/>
              </a:lnSpc>
              <a:spcBef>
                <a:spcPts val="0"/>
              </a:spcBef>
              <a:spcAft>
                <a:spcPts val="0"/>
              </a:spcAft>
              <a:buSzPts val="3000"/>
              <a:buNone/>
            </a:pPr>
            <a:endParaRPr sz="1600" dirty="0">
              <a:solidFill>
                <a:srgbClr val="525C65"/>
              </a:solidFill>
              <a:highlight>
                <a:schemeClr val="lt1"/>
              </a:highlight>
            </a:endParaRPr>
          </a:p>
          <a:p>
            <a:pPr marL="0" lvl="0" indent="0" algn="l" rtl="0">
              <a:lnSpc>
                <a:spcPct val="160000"/>
              </a:lnSpc>
              <a:spcBef>
                <a:spcPts val="1100"/>
              </a:spcBef>
              <a:spcAft>
                <a:spcPts val="1100"/>
              </a:spcAft>
              <a:buSzPts val="3000"/>
              <a:buNone/>
            </a:pPr>
            <a:endParaRPr sz="1400" dirty="0">
              <a:solidFill>
                <a:srgbClr val="525C65"/>
              </a:solidFill>
              <a:highlight>
                <a:schemeClr val="lt1"/>
              </a:highlight>
            </a:endParaRPr>
          </a:p>
        </p:txBody>
      </p:sp>
      <p:sp>
        <p:nvSpPr>
          <p:cNvPr id="202" name="Google Shape;202;p42"/>
          <p:cNvSpPr txBox="1"/>
          <p:nvPr/>
        </p:nvSpPr>
        <p:spPr>
          <a:xfrm>
            <a:off x="412700" y="5049875"/>
            <a:ext cx="6947100" cy="4063500"/>
          </a:xfrm>
          <a:prstGeom prst="rect">
            <a:avLst/>
          </a:prstGeom>
          <a:noFill/>
          <a:ln w="9525" cap="flat" cmpd="sng">
            <a:solidFill>
              <a:srgbClr val="2015FF"/>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r>
              <a:rPr lang="en" dirty="0">
                <a:latin typeface="Open Sans Light"/>
                <a:ea typeface="Open Sans Light"/>
                <a:cs typeface="Open Sans Light"/>
                <a:sym typeface="Open Sans Light"/>
              </a:rPr>
              <a:t>Paste screenshot here</a:t>
            </a: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l"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p:txBody>
      </p:sp>
      <p:sp>
        <p:nvSpPr>
          <p:cNvPr id="203" name="Google Shape;203;p42"/>
          <p:cNvSpPr txBox="1"/>
          <p:nvPr/>
        </p:nvSpPr>
        <p:spPr>
          <a:xfrm>
            <a:off x="264950" y="4231938"/>
            <a:ext cx="6947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rgbClr val="2E3D49"/>
                </a:solidFill>
                <a:latin typeface="Open Sans Light"/>
                <a:ea typeface="Open Sans Light"/>
                <a:cs typeface="Open Sans Light"/>
                <a:sym typeface="Open Sans Light"/>
              </a:rPr>
              <a:t>Include a screenshot of the board below: </a:t>
            </a:r>
            <a:endParaRPr sz="1800" dirty="0">
              <a:solidFill>
                <a:srgbClr val="2E3D49"/>
              </a:solidFill>
              <a:latin typeface="Open Sans Light"/>
              <a:ea typeface="Open Sans Light"/>
              <a:cs typeface="Open Sans Light"/>
              <a:sym typeface="Open Sans Light"/>
            </a:endParaRPr>
          </a:p>
        </p:txBody>
      </p:sp>
      <p:pic>
        <p:nvPicPr>
          <p:cNvPr id="3" name="Picture 2">
            <a:extLst>
              <a:ext uri="{FF2B5EF4-FFF2-40B4-BE49-F238E27FC236}">
                <a16:creationId xmlns:a16="http://schemas.microsoft.com/office/drawing/2014/main" id="{E1E6904A-4EEB-B327-901C-32390EF936EE}"/>
              </a:ext>
            </a:extLst>
          </p:cNvPr>
          <p:cNvPicPr>
            <a:picLocks noChangeAspect="1"/>
          </p:cNvPicPr>
          <p:nvPr/>
        </p:nvPicPr>
        <p:blipFill>
          <a:blip r:embed="rId3"/>
          <a:stretch>
            <a:fillRect/>
          </a:stretch>
        </p:blipFill>
        <p:spPr>
          <a:xfrm>
            <a:off x="412600" y="5029201"/>
            <a:ext cx="6947100" cy="428005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207"/>
        <p:cNvGrpSpPr/>
        <p:nvPr/>
      </p:nvGrpSpPr>
      <p:grpSpPr>
        <a:xfrm>
          <a:off x="0" y="0"/>
          <a:ext cx="0" cy="0"/>
          <a:chOff x="0" y="0"/>
          <a:chExt cx="0" cy="0"/>
        </a:xfrm>
      </p:grpSpPr>
      <p:sp>
        <p:nvSpPr>
          <p:cNvPr id="208" name="Google Shape;208;p43"/>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chemeClr val="lt1"/>
              </a:buClr>
              <a:buSzPts val="3000"/>
              <a:buFont typeface="Open Sans"/>
              <a:buNone/>
            </a:pPr>
            <a:r>
              <a:rPr lang="en" sz="3000" b="1" i="0" u="none" strike="noStrike" cap="none">
                <a:solidFill>
                  <a:schemeClr val="lt1"/>
                </a:solidFill>
                <a:latin typeface="Open Sans"/>
                <a:ea typeface="Open Sans"/>
                <a:cs typeface="Open Sans"/>
                <a:sym typeface="Open Sans"/>
              </a:rPr>
              <a:t>Part </a:t>
            </a:r>
            <a:r>
              <a:rPr lang="en" sz="3000" b="1">
                <a:solidFill>
                  <a:schemeClr val="lt1"/>
                </a:solidFill>
                <a:latin typeface="Open Sans"/>
                <a:ea typeface="Open Sans"/>
                <a:cs typeface="Open Sans"/>
                <a:sym typeface="Open Sans"/>
              </a:rPr>
              <a:t>4</a:t>
            </a:r>
            <a:endParaRPr sz="3000" b="1" i="0" u="none" strike="noStrike" cap="none">
              <a:solidFill>
                <a:schemeClr val="lt1"/>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a:solidFill>
                  <a:srgbClr val="FFFFFF"/>
                </a:solidFill>
                <a:latin typeface="Open Sans"/>
                <a:ea typeface="Open Sans"/>
                <a:cs typeface="Open Sans"/>
                <a:sym typeface="Open Sans"/>
              </a:rPr>
              <a:t>Invoice and Payment Options</a:t>
            </a:r>
            <a:endParaRPr sz="3000" b="0"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2000"/>
              <a:buFont typeface="Open Sans"/>
              <a:buNone/>
            </a:pPr>
            <a:endParaRPr sz="2000" b="0" i="0" u="none" strike="noStrike" cap="none">
              <a:solidFill>
                <a:srgbClr val="000000"/>
              </a:solidFill>
              <a:latin typeface="Arial"/>
              <a:ea typeface="Arial"/>
              <a:cs typeface="Arial"/>
              <a:sym typeface="Arial"/>
            </a:endParaRPr>
          </a:p>
        </p:txBody>
      </p:sp>
      <p:sp>
        <p:nvSpPr>
          <p:cNvPr id="209" name="Google Shape;209;p43"/>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4"/>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t>Invoice and Payment Options</a:t>
            </a:r>
            <a:endParaRPr/>
          </a:p>
        </p:txBody>
      </p:sp>
      <p:sp>
        <p:nvSpPr>
          <p:cNvPr id="215" name="Google Shape;215;p44"/>
          <p:cNvSpPr txBox="1">
            <a:spLocks noGrp="1"/>
          </p:cNvSpPr>
          <p:nvPr>
            <p:ph type="body" idx="1"/>
          </p:nvPr>
        </p:nvSpPr>
        <p:spPr>
          <a:xfrm>
            <a:off x="264950" y="1990189"/>
            <a:ext cx="7242600" cy="5329800"/>
          </a:xfrm>
          <a:prstGeom prst="rect">
            <a:avLst/>
          </a:prstGeom>
          <a:noFill/>
          <a:ln>
            <a:noFill/>
          </a:ln>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2200">
                <a:solidFill>
                  <a:srgbClr val="525C65"/>
                </a:solidFill>
                <a:highlight>
                  <a:srgbClr val="FFFFFF"/>
                </a:highlight>
              </a:rPr>
              <a:t>Invoice the client by using a provided invoicing template. The following items need to be included:</a:t>
            </a:r>
            <a:endParaRPr sz="2200">
              <a:solidFill>
                <a:srgbClr val="525C65"/>
              </a:solidFill>
              <a:highlight>
                <a:srgbClr val="FFFFFF"/>
              </a:highlight>
            </a:endParaRPr>
          </a:p>
          <a:p>
            <a:pPr marL="457200" lvl="0" indent="-298450" algn="l" rtl="0">
              <a:spcBef>
                <a:spcPts val="1200"/>
              </a:spcBef>
              <a:spcAft>
                <a:spcPts val="0"/>
              </a:spcAft>
              <a:buClr>
                <a:schemeClr val="dk1"/>
              </a:buClr>
              <a:buSzPts val="1100"/>
              <a:buFont typeface="Arial"/>
              <a:buChar char="●"/>
            </a:pPr>
            <a:r>
              <a:rPr lang="en" sz="2200">
                <a:solidFill>
                  <a:srgbClr val="525C65"/>
                </a:solidFill>
                <a:highlight>
                  <a:srgbClr val="FFFFFF"/>
                </a:highlight>
              </a:rPr>
              <a:t>Name and address of the freelancer</a:t>
            </a:r>
            <a:endParaRPr sz="2200">
              <a:solidFill>
                <a:srgbClr val="525C65"/>
              </a:solidFill>
              <a:highlight>
                <a:srgbClr val="FFFFFF"/>
              </a:highlight>
            </a:endParaRPr>
          </a:p>
          <a:p>
            <a:pPr marL="457200" lvl="0" indent="-298450" algn="l" rtl="0">
              <a:spcBef>
                <a:spcPts val="0"/>
              </a:spcBef>
              <a:spcAft>
                <a:spcPts val="0"/>
              </a:spcAft>
              <a:buClr>
                <a:schemeClr val="dk1"/>
              </a:buClr>
              <a:buSzPts val="1100"/>
              <a:buFont typeface="Arial"/>
              <a:buChar char="●"/>
            </a:pPr>
            <a:r>
              <a:rPr lang="en" sz="2200">
                <a:solidFill>
                  <a:srgbClr val="525C65"/>
                </a:solidFill>
                <a:highlight>
                  <a:srgbClr val="FFFFFF"/>
                </a:highlight>
              </a:rPr>
              <a:t>Name and address of the client/recipient</a:t>
            </a:r>
            <a:endParaRPr sz="2200">
              <a:solidFill>
                <a:srgbClr val="525C65"/>
              </a:solidFill>
              <a:highlight>
                <a:srgbClr val="FFFFFF"/>
              </a:highlight>
            </a:endParaRPr>
          </a:p>
          <a:p>
            <a:pPr marL="457200" lvl="0" indent="-298450" algn="l" rtl="0">
              <a:spcBef>
                <a:spcPts val="0"/>
              </a:spcBef>
              <a:spcAft>
                <a:spcPts val="0"/>
              </a:spcAft>
              <a:buClr>
                <a:schemeClr val="dk1"/>
              </a:buClr>
              <a:buSzPts val="1100"/>
              <a:buFont typeface="Arial"/>
              <a:buChar char="●"/>
            </a:pPr>
            <a:r>
              <a:rPr lang="en" sz="2200">
                <a:solidFill>
                  <a:srgbClr val="525C65"/>
                </a:solidFill>
                <a:highlight>
                  <a:srgbClr val="FFFFFF"/>
                </a:highlight>
              </a:rPr>
              <a:t>Invoice number, date issued, and date of when payment is due</a:t>
            </a:r>
            <a:endParaRPr sz="2200">
              <a:solidFill>
                <a:srgbClr val="525C65"/>
              </a:solidFill>
              <a:highlight>
                <a:srgbClr val="FFFFFF"/>
              </a:highlight>
            </a:endParaRPr>
          </a:p>
          <a:p>
            <a:pPr marL="457200" lvl="0" indent="-298450" algn="l" rtl="0">
              <a:spcBef>
                <a:spcPts val="0"/>
              </a:spcBef>
              <a:spcAft>
                <a:spcPts val="0"/>
              </a:spcAft>
              <a:buClr>
                <a:schemeClr val="dk1"/>
              </a:buClr>
              <a:buSzPts val="1100"/>
              <a:buFont typeface="Arial"/>
              <a:buChar char="●"/>
            </a:pPr>
            <a:r>
              <a:rPr lang="en" sz="2200">
                <a:solidFill>
                  <a:srgbClr val="525C65"/>
                </a:solidFill>
                <a:highlight>
                  <a:srgbClr val="FFFFFF"/>
                </a:highlight>
              </a:rPr>
              <a:t>Itemized services rendered, as well as amount of hours worked, with cost of work done per hour, and the total cost per service based on the hours worked and hourly rate for the service.</a:t>
            </a:r>
            <a:endParaRPr sz="2200">
              <a:solidFill>
                <a:srgbClr val="525C65"/>
              </a:solidFill>
              <a:highlight>
                <a:srgbClr val="FFFFFF"/>
              </a:highlight>
            </a:endParaRPr>
          </a:p>
          <a:p>
            <a:pPr marL="457200" lvl="0" indent="-298450" algn="l" rtl="0">
              <a:spcBef>
                <a:spcPts val="0"/>
              </a:spcBef>
              <a:spcAft>
                <a:spcPts val="0"/>
              </a:spcAft>
              <a:buClr>
                <a:schemeClr val="dk1"/>
              </a:buClr>
              <a:buSzPts val="1100"/>
              <a:buFont typeface="Arial"/>
              <a:buChar char="●"/>
            </a:pPr>
            <a:r>
              <a:rPr lang="en" sz="2200">
                <a:solidFill>
                  <a:srgbClr val="525C65"/>
                </a:solidFill>
                <a:highlight>
                  <a:srgbClr val="FFFFFF"/>
                </a:highlight>
              </a:rPr>
              <a:t>Total cost of all work performed.</a:t>
            </a:r>
            <a:endParaRPr sz="2200">
              <a:solidFill>
                <a:srgbClr val="525C65"/>
              </a:solidFill>
              <a:highlight>
                <a:srgbClr val="FFFFFF"/>
              </a:highlight>
            </a:endParaRPr>
          </a:p>
          <a:p>
            <a:pPr marL="457200" lvl="0" indent="-298450" algn="l" rtl="0">
              <a:spcBef>
                <a:spcPts val="0"/>
              </a:spcBef>
              <a:spcAft>
                <a:spcPts val="0"/>
              </a:spcAft>
              <a:buClr>
                <a:schemeClr val="dk1"/>
              </a:buClr>
              <a:buSzPts val="1100"/>
              <a:buFont typeface="Arial"/>
              <a:buChar char="●"/>
            </a:pPr>
            <a:r>
              <a:rPr lang="en" sz="2200">
                <a:solidFill>
                  <a:srgbClr val="525C65"/>
                </a:solidFill>
                <a:highlight>
                  <a:srgbClr val="FFFFFF"/>
                </a:highlight>
              </a:rPr>
              <a:t>Payment options including what payment methods are accepted and how the client can pay for services rendered</a:t>
            </a:r>
            <a:endParaRPr sz="2200">
              <a:solidFill>
                <a:srgbClr val="525C65"/>
              </a:solidFill>
              <a:highlight>
                <a:srgbClr val="FFFFFF"/>
              </a:highlight>
            </a:endParaRPr>
          </a:p>
          <a:p>
            <a:pPr marL="0" lvl="0" indent="0" algn="l" rtl="0">
              <a:lnSpc>
                <a:spcPct val="115000"/>
              </a:lnSpc>
              <a:spcBef>
                <a:spcPts val="1200"/>
              </a:spcBef>
              <a:spcAft>
                <a:spcPts val="0"/>
              </a:spcAft>
              <a:buNone/>
            </a:pPr>
            <a:endParaRPr sz="2200">
              <a:solidFill>
                <a:srgbClr val="525C65"/>
              </a:solidFill>
              <a:highlight>
                <a:srgbClr val="FFFFFF"/>
              </a:highlight>
            </a:endParaRPr>
          </a:p>
          <a:p>
            <a:pPr marL="0" lvl="0" indent="0" algn="l" rtl="0">
              <a:lnSpc>
                <a:spcPct val="115000"/>
              </a:lnSpc>
              <a:spcBef>
                <a:spcPts val="0"/>
              </a:spcBef>
              <a:spcAft>
                <a:spcPts val="0"/>
              </a:spcAft>
              <a:buNone/>
            </a:pPr>
            <a:endParaRPr sz="2200">
              <a:solidFill>
                <a:srgbClr val="525C65"/>
              </a:solidFill>
              <a:highlight>
                <a:srgbClr val="FFFFFF"/>
              </a:highlight>
            </a:endParaRPr>
          </a:p>
        </p:txBody>
      </p:sp>
      <p:pic>
        <p:nvPicPr>
          <p:cNvPr id="216" name="Google Shape;216;p44"/>
          <p:cNvPicPr preferRelativeResize="0"/>
          <p:nvPr/>
        </p:nvPicPr>
        <p:blipFill rotWithShape="1">
          <a:blip r:embed="rId3">
            <a:alphaModFix/>
          </a:blip>
          <a:srcRect l="18073" t="20988" r="14486" b="11824"/>
          <a:stretch/>
        </p:blipFill>
        <p:spPr>
          <a:xfrm>
            <a:off x="374375" y="7823200"/>
            <a:ext cx="7023750" cy="1749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6"/>
          <p:cNvSpPr txBox="1">
            <a:spLocks noGrp="1"/>
          </p:cNvSpPr>
          <p:nvPr>
            <p:ph type="title"/>
          </p:nvPr>
        </p:nvSpPr>
        <p:spPr>
          <a:xfrm>
            <a:off x="117575" y="204950"/>
            <a:ext cx="7389900" cy="11199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SzPts val="1100"/>
              <a:buNone/>
            </a:pPr>
            <a:r>
              <a:rPr lang="en-US" sz="1200" dirty="0">
                <a:solidFill>
                  <a:schemeClr val="dk1"/>
                </a:solidFill>
              </a:rPr>
              <a:t>Walaa Gamal Ahmed</a:t>
            </a:r>
            <a:endParaRPr sz="1200" dirty="0">
              <a:solidFill>
                <a:schemeClr val="dk1"/>
              </a:solidFill>
            </a:endParaRPr>
          </a:p>
          <a:p>
            <a:pPr marL="0" lvl="0" indent="0" algn="r" rtl="0">
              <a:lnSpc>
                <a:spcPct val="115000"/>
              </a:lnSpc>
              <a:spcBef>
                <a:spcPts val="0"/>
              </a:spcBef>
              <a:spcAft>
                <a:spcPts val="0"/>
              </a:spcAft>
              <a:buSzPts val="1100"/>
              <a:buNone/>
            </a:pPr>
            <a:r>
              <a:rPr lang="en-US" sz="1200" dirty="0">
                <a:solidFill>
                  <a:schemeClr val="dk1"/>
                </a:solidFill>
              </a:rPr>
              <a:t>Egypt - Asyut</a:t>
            </a:r>
            <a:endParaRPr sz="3100" dirty="0">
              <a:solidFill>
                <a:schemeClr val="dk1"/>
              </a:solidFill>
            </a:endParaRPr>
          </a:p>
          <a:p>
            <a:pPr marL="0" lvl="0" indent="0" algn="just" rtl="0">
              <a:lnSpc>
                <a:spcPct val="115000"/>
              </a:lnSpc>
              <a:spcBef>
                <a:spcPts val="0"/>
              </a:spcBef>
              <a:spcAft>
                <a:spcPts val="0"/>
              </a:spcAft>
              <a:buSzPts val="1100"/>
              <a:buNone/>
            </a:pPr>
            <a:r>
              <a:rPr lang="en" sz="3400" b="1" dirty="0">
                <a:solidFill>
                  <a:schemeClr val="dk1"/>
                </a:solidFill>
              </a:rPr>
              <a:t>Invoice</a:t>
            </a:r>
            <a:endParaRPr sz="4800" b="1" dirty="0">
              <a:solidFill>
                <a:schemeClr val="dk1"/>
              </a:solidFill>
            </a:endParaRPr>
          </a:p>
        </p:txBody>
      </p:sp>
      <p:cxnSp>
        <p:nvCxnSpPr>
          <p:cNvPr id="230" name="Google Shape;230;p46"/>
          <p:cNvCxnSpPr/>
          <p:nvPr/>
        </p:nvCxnSpPr>
        <p:spPr>
          <a:xfrm>
            <a:off x="215425" y="1468775"/>
            <a:ext cx="7416600" cy="39300"/>
          </a:xfrm>
          <a:prstGeom prst="straightConnector1">
            <a:avLst/>
          </a:prstGeom>
          <a:noFill/>
          <a:ln w="19050" cap="flat" cmpd="sng">
            <a:solidFill>
              <a:srgbClr val="2015FF"/>
            </a:solidFill>
            <a:prstDash val="solid"/>
            <a:round/>
            <a:headEnd type="none" w="med" len="med"/>
            <a:tailEnd type="none" w="med" len="med"/>
          </a:ln>
        </p:spPr>
      </p:cxnSp>
      <p:graphicFrame>
        <p:nvGraphicFramePr>
          <p:cNvPr id="232" name="Google Shape;232;p46"/>
          <p:cNvGraphicFramePr/>
          <p:nvPr>
            <p:extLst>
              <p:ext uri="{D42A27DB-BD31-4B8C-83A1-F6EECF244321}">
                <p14:modId xmlns:p14="http://schemas.microsoft.com/office/powerpoint/2010/main" val="1794216011"/>
              </p:ext>
            </p:extLst>
          </p:nvPr>
        </p:nvGraphicFramePr>
        <p:xfrm>
          <a:off x="215425" y="4394420"/>
          <a:ext cx="7242600" cy="4011978"/>
        </p:xfrm>
        <a:graphic>
          <a:graphicData uri="http://schemas.openxmlformats.org/drawingml/2006/table">
            <a:tbl>
              <a:tblPr>
                <a:noFill/>
                <a:tableStyleId>{53D6227A-8FEB-42AE-A451-A2E36D6E7CDF}</a:tableStyleId>
              </a:tblPr>
              <a:tblGrid>
                <a:gridCol w="1865675">
                  <a:extLst>
                    <a:ext uri="{9D8B030D-6E8A-4147-A177-3AD203B41FA5}">
                      <a16:colId xmlns:a16="http://schemas.microsoft.com/office/drawing/2014/main" val="20000"/>
                    </a:ext>
                  </a:extLst>
                </a:gridCol>
                <a:gridCol w="2662275">
                  <a:extLst>
                    <a:ext uri="{9D8B030D-6E8A-4147-A177-3AD203B41FA5}">
                      <a16:colId xmlns:a16="http://schemas.microsoft.com/office/drawing/2014/main" val="20001"/>
                    </a:ext>
                  </a:extLst>
                </a:gridCol>
                <a:gridCol w="869950">
                  <a:extLst>
                    <a:ext uri="{9D8B030D-6E8A-4147-A177-3AD203B41FA5}">
                      <a16:colId xmlns:a16="http://schemas.microsoft.com/office/drawing/2014/main" val="20002"/>
                    </a:ext>
                  </a:extLst>
                </a:gridCol>
                <a:gridCol w="958025">
                  <a:extLst>
                    <a:ext uri="{9D8B030D-6E8A-4147-A177-3AD203B41FA5}">
                      <a16:colId xmlns:a16="http://schemas.microsoft.com/office/drawing/2014/main" val="20003"/>
                    </a:ext>
                  </a:extLst>
                </a:gridCol>
                <a:gridCol w="886675">
                  <a:extLst>
                    <a:ext uri="{9D8B030D-6E8A-4147-A177-3AD203B41FA5}">
                      <a16:colId xmlns:a16="http://schemas.microsoft.com/office/drawing/2014/main" val="20004"/>
                    </a:ext>
                  </a:extLst>
                </a:gridCol>
              </a:tblGrid>
              <a:tr h="682930">
                <a:tc>
                  <a:txBody>
                    <a:bodyPr/>
                    <a:lstStyle/>
                    <a:p>
                      <a:pPr marL="0" lvl="0" indent="0" algn="ctr" rtl="0">
                        <a:spcBef>
                          <a:spcPts val="0"/>
                        </a:spcBef>
                        <a:spcAft>
                          <a:spcPts val="0"/>
                        </a:spcAft>
                        <a:buNone/>
                      </a:pPr>
                      <a:r>
                        <a:rPr lang="en" sz="1300" b="1" dirty="0">
                          <a:solidFill>
                            <a:srgbClr val="FFFFFF"/>
                          </a:solidFill>
                          <a:latin typeface="Open Sans"/>
                          <a:ea typeface="Open Sans"/>
                          <a:cs typeface="Open Sans"/>
                          <a:sym typeface="Open Sans"/>
                        </a:rPr>
                        <a:t>Service</a:t>
                      </a:r>
                      <a:endParaRPr sz="1300" b="1" dirty="0">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dirty="0">
                          <a:solidFill>
                            <a:srgbClr val="FFFFFF"/>
                          </a:solidFill>
                          <a:latin typeface="Open Sans"/>
                          <a:ea typeface="Open Sans"/>
                          <a:cs typeface="Open Sans"/>
                          <a:sym typeface="Open Sans"/>
                        </a:rPr>
                        <a:t>Description of Work Done</a:t>
                      </a:r>
                      <a:endParaRPr sz="1300" b="1" dirty="0">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Hours Spent </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Amount Per Hour</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Total</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extLst>
                  <a:ext uri="{0D108BD9-81ED-4DB2-BD59-A6C34878D82A}">
                    <a16:rowId xmlns:a16="http://schemas.microsoft.com/office/drawing/2014/main" val="10000"/>
                  </a:ext>
                </a:extLst>
              </a:tr>
              <a:tr h="832262">
                <a:tc>
                  <a:txBody>
                    <a:bodyPr/>
                    <a:lstStyle/>
                    <a:p>
                      <a:pPr marL="0" lvl="0" indent="0" algn="l" rtl="0">
                        <a:spcBef>
                          <a:spcPts val="0"/>
                        </a:spcBef>
                        <a:spcAft>
                          <a:spcPts val="0"/>
                        </a:spcAft>
                        <a:buNone/>
                      </a:pPr>
                      <a:r>
                        <a:rPr lang="en" sz="1300" dirty="0">
                          <a:latin typeface="Open Sans"/>
                          <a:ea typeface="Open Sans"/>
                          <a:cs typeface="Open Sans"/>
                          <a:sym typeface="Open Sans"/>
                        </a:rPr>
                        <a:t>HTML</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Create Web page using HTML.</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10 hours per week</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65$</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650$</a:t>
                      </a: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1"/>
                  </a:ext>
                </a:extLst>
              </a:tr>
              <a:tr h="832262">
                <a:tc>
                  <a:txBody>
                    <a:bodyPr/>
                    <a:lstStyle/>
                    <a:p>
                      <a:pPr marL="0" lvl="0" indent="0" algn="l" rtl="0">
                        <a:spcBef>
                          <a:spcPts val="0"/>
                        </a:spcBef>
                        <a:spcAft>
                          <a:spcPts val="0"/>
                        </a:spcAft>
                        <a:buNone/>
                      </a:pPr>
                      <a:r>
                        <a:rPr lang="en" sz="1300" dirty="0">
                          <a:latin typeface="Open Sans"/>
                          <a:ea typeface="Open Sans"/>
                          <a:cs typeface="Open Sans"/>
                          <a:sym typeface="Open Sans"/>
                        </a:rPr>
                        <a:t>CSS</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Create Web page using Css.</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15hours per week</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55$</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825$</a:t>
                      </a: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2"/>
                  </a:ext>
                </a:extLst>
              </a:tr>
              <a:tr h="832262">
                <a:tc>
                  <a:txBody>
                    <a:bodyPr/>
                    <a:lstStyle/>
                    <a:p>
                      <a:pPr marL="0" lvl="0" indent="0" algn="l" rtl="0">
                        <a:spcBef>
                          <a:spcPts val="0"/>
                        </a:spcBef>
                        <a:spcAft>
                          <a:spcPts val="0"/>
                        </a:spcAft>
                        <a:buNone/>
                      </a:pPr>
                      <a:r>
                        <a:rPr lang="en" sz="1300" dirty="0">
                          <a:latin typeface="Open Sans"/>
                          <a:ea typeface="Open Sans"/>
                          <a:cs typeface="Open Sans"/>
                          <a:sym typeface="Open Sans"/>
                        </a:rPr>
                        <a:t>JavaScript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Create Web page using JavaScript.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20 hours per week</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50$</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1000$</a:t>
                      </a: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3"/>
                  </a:ext>
                </a:extLst>
              </a:tr>
              <a:tr h="832262">
                <a:tc>
                  <a:txBody>
                    <a:bodyPr/>
                    <a:lstStyle/>
                    <a:p>
                      <a:pPr marL="0" lvl="0" indent="0" algn="l" rtl="0">
                        <a:spcBef>
                          <a:spcPts val="0"/>
                        </a:spcBef>
                        <a:spcAft>
                          <a:spcPts val="0"/>
                        </a:spcAft>
                        <a:buNone/>
                      </a:pPr>
                      <a:r>
                        <a:rPr lang="en" sz="1300" dirty="0">
                          <a:latin typeface="Open Sans"/>
                          <a:ea typeface="Open Sans"/>
                          <a:cs typeface="Open Sans"/>
                          <a:sym typeface="Open Sans"/>
                        </a:rPr>
                        <a:t>React.Js</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Using React.Js Library.</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25 hours per week</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35$</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875$</a:t>
                      </a: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4"/>
                  </a:ext>
                </a:extLst>
              </a:tr>
            </a:tbl>
          </a:graphicData>
        </a:graphic>
      </p:graphicFrame>
      <p:sp>
        <p:nvSpPr>
          <p:cNvPr id="233" name="Google Shape;233;p46"/>
          <p:cNvSpPr txBox="1"/>
          <p:nvPr/>
        </p:nvSpPr>
        <p:spPr>
          <a:xfrm>
            <a:off x="1567325" y="8719143"/>
            <a:ext cx="4490400" cy="160040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dirty="0">
                <a:latin typeface="Open Sans"/>
                <a:ea typeface="Open Sans"/>
                <a:cs typeface="Open Sans"/>
                <a:sym typeface="Open Sans"/>
              </a:rPr>
              <a:t>Total Payment Due:</a:t>
            </a:r>
            <a:r>
              <a:rPr lang="en" sz="1600" dirty="0">
                <a:latin typeface="Open Sans Light"/>
                <a:ea typeface="Open Sans Light"/>
                <a:cs typeface="Open Sans Light"/>
                <a:sym typeface="Open Sans Light"/>
              </a:rPr>
              <a:t> 3350$</a:t>
            </a:r>
            <a:endParaRPr sz="1600" dirty="0">
              <a:latin typeface="Open Sans Light"/>
              <a:ea typeface="Open Sans Light"/>
              <a:cs typeface="Open Sans Light"/>
              <a:sym typeface="Open Sans Light"/>
            </a:endParaRPr>
          </a:p>
          <a:p>
            <a:pPr marL="0" lvl="0" indent="0" algn="ctr" rtl="0">
              <a:spcBef>
                <a:spcPts val="0"/>
              </a:spcBef>
              <a:spcAft>
                <a:spcPts val="0"/>
              </a:spcAft>
              <a:buNone/>
            </a:pPr>
            <a:r>
              <a:rPr lang="en" sz="1600" b="1" dirty="0">
                <a:latin typeface="Open Sans"/>
                <a:ea typeface="Open Sans"/>
                <a:cs typeface="Open Sans"/>
                <a:sym typeface="Open Sans"/>
              </a:rPr>
              <a:t>Payment Options: </a:t>
            </a:r>
          </a:p>
          <a:p>
            <a:pPr marL="0" lvl="0" indent="0" algn="ctr" rtl="0">
              <a:spcBef>
                <a:spcPts val="0"/>
              </a:spcBef>
              <a:spcAft>
                <a:spcPts val="0"/>
              </a:spcAft>
              <a:buNone/>
            </a:pPr>
            <a:r>
              <a:rPr lang="en" sz="1600" dirty="0">
                <a:latin typeface="Open Sans"/>
                <a:ea typeface="Open Sans"/>
                <a:cs typeface="Open Sans"/>
                <a:sym typeface="Open Sans"/>
              </a:rPr>
              <a:t>Bank Transfer : Bank Misr in Egypt</a:t>
            </a:r>
          </a:p>
          <a:p>
            <a:pPr marL="0" lvl="0" indent="0" algn="ctr" rtl="0">
              <a:spcBef>
                <a:spcPts val="0"/>
              </a:spcBef>
              <a:spcAft>
                <a:spcPts val="0"/>
              </a:spcAft>
              <a:buNone/>
            </a:pPr>
            <a:r>
              <a:rPr lang="en" sz="1600" dirty="0">
                <a:latin typeface="Open Sans"/>
                <a:ea typeface="Open Sans"/>
                <a:cs typeface="Open Sans"/>
                <a:sym typeface="Open Sans"/>
              </a:rPr>
              <a:t>Account Number : 1234xxxxxxxxx</a:t>
            </a:r>
            <a:endParaRPr sz="1600" dirty="0">
              <a:latin typeface="Open Sans"/>
              <a:ea typeface="Open Sans"/>
              <a:cs typeface="Open Sans"/>
              <a:sym typeface="Open Sans"/>
            </a:endParaRPr>
          </a:p>
          <a:p>
            <a:pPr marL="0" lvl="0" indent="0" algn="l" rtl="0">
              <a:spcBef>
                <a:spcPts val="0"/>
              </a:spcBef>
              <a:spcAft>
                <a:spcPts val="0"/>
              </a:spcAft>
              <a:buNone/>
            </a:pPr>
            <a:endParaRPr dirty="0">
              <a:latin typeface="Open Sans Light"/>
              <a:ea typeface="Open Sans Light"/>
              <a:cs typeface="Open Sans Light"/>
              <a:sym typeface="Open Sans Light"/>
            </a:endParaRPr>
          </a:p>
          <a:p>
            <a:pPr marL="0" lvl="0" indent="0" algn="l" rtl="0">
              <a:spcBef>
                <a:spcPts val="0"/>
              </a:spcBef>
              <a:spcAft>
                <a:spcPts val="0"/>
              </a:spcAft>
              <a:buNone/>
            </a:pPr>
            <a:endParaRPr dirty="0">
              <a:latin typeface="Open Sans Light"/>
              <a:ea typeface="Open Sans Light"/>
              <a:cs typeface="Open Sans Light"/>
              <a:sym typeface="Open Sans Light"/>
            </a:endParaRPr>
          </a:p>
        </p:txBody>
      </p:sp>
      <p:sp>
        <p:nvSpPr>
          <p:cNvPr id="3" name="Google Shape;223;p45">
            <a:extLst>
              <a:ext uri="{FF2B5EF4-FFF2-40B4-BE49-F238E27FC236}">
                <a16:creationId xmlns:a16="http://schemas.microsoft.com/office/drawing/2014/main" id="{8494D4BD-4505-4625-0B0B-49CAA667D911}"/>
              </a:ext>
            </a:extLst>
          </p:cNvPr>
          <p:cNvSpPr txBox="1"/>
          <p:nvPr/>
        </p:nvSpPr>
        <p:spPr>
          <a:xfrm>
            <a:off x="215425" y="1652000"/>
            <a:ext cx="7507500" cy="2824589"/>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Clr>
                <a:schemeClr val="dk1"/>
              </a:buClr>
              <a:buSzPts val="1100"/>
              <a:buFont typeface="Arial"/>
              <a:buNone/>
            </a:pPr>
            <a:r>
              <a:rPr lang="en" sz="1500" b="1" dirty="0">
                <a:solidFill>
                  <a:schemeClr val="dk1"/>
                </a:solidFill>
                <a:latin typeface="Open Sans"/>
                <a:ea typeface="Open Sans"/>
                <a:cs typeface="Open Sans"/>
                <a:sym typeface="Open Sans"/>
              </a:rPr>
              <a:t>Recipient: </a:t>
            </a: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dirty="0">
                <a:solidFill>
                  <a:schemeClr val="dk1"/>
                </a:solidFill>
                <a:latin typeface="Open Sans"/>
                <a:ea typeface="Open Sans"/>
                <a:cs typeface="Open Sans"/>
                <a:sym typeface="Open Sans"/>
              </a:rPr>
              <a:t>[SAP/Conan]</a:t>
            </a: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dirty="0">
                <a:solidFill>
                  <a:schemeClr val="dk1"/>
                </a:solidFill>
                <a:latin typeface="Open Sans"/>
                <a:ea typeface="Open Sans"/>
                <a:cs typeface="Open Sans"/>
                <a:sym typeface="Open Sans"/>
              </a:rPr>
              <a:t>[Egypt 19 Street]</a:t>
            </a:r>
            <a:endParaRPr sz="3300" b="1" dirty="0">
              <a:solidFill>
                <a:schemeClr val="dk1"/>
              </a:solidFill>
              <a:latin typeface="Open Sans"/>
              <a:ea typeface="Open Sans"/>
              <a:cs typeface="Open Sans"/>
              <a:sym typeface="Open Sans"/>
            </a:endParaRPr>
          </a:p>
          <a:p>
            <a:pPr marL="0" lvl="0" indent="0" algn="just" rtl="0">
              <a:lnSpc>
                <a:spcPct val="115000"/>
              </a:lnSpc>
              <a:spcBef>
                <a:spcPts val="0"/>
              </a:spcBef>
              <a:spcAft>
                <a:spcPts val="0"/>
              </a:spcAft>
              <a:buClr>
                <a:schemeClr val="dk1"/>
              </a:buClr>
              <a:buSzPts val="1100"/>
              <a:buFont typeface="Arial"/>
              <a:buNone/>
            </a:pPr>
            <a:endParaRPr sz="1500" b="1"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b="1" dirty="0">
                <a:solidFill>
                  <a:schemeClr val="dk1"/>
                </a:solidFill>
                <a:latin typeface="Open Sans"/>
                <a:ea typeface="Open Sans"/>
                <a:cs typeface="Open Sans"/>
                <a:sym typeface="Open Sans"/>
              </a:rPr>
              <a:t>Invoice #</a:t>
            </a:r>
            <a:r>
              <a:rPr lang="en" sz="1500" dirty="0">
                <a:solidFill>
                  <a:schemeClr val="dk1"/>
                </a:solidFill>
                <a:latin typeface="Open Sans"/>
                <a:ea typeface="Open Sans"/>
                <a:cs typeface="Open Sans"/>
                <a:sym typeface="Open Sans"/>
              </a:rPr>
              <a:t>: [1891997]</a:t>
            </a: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b="1" dirty="0">
                <a:solidFill>
                  <a:schemeClr val="dk1"/>
                </a:solidFill>
                <a:latin typeface="Open Sans"/>
                <a:ea typeface="Open Sans"/>
                <a:cs typeface="Open Sans"/>
                <a:sym typeface="Open Sans"/>
              </a:rPr>
              <a:t>Date issued</a:t>
            </a:r>
            <a:r>
              <a:rPr lang="en" sz="1500" dirty="0">
                <a:solidFill>
                  <a:schemeClr val="dk1"/>
                </a:solidFill>
                <a:latin typeface="Open Sans"/>
                <a:ea typeface="Open Sans"/>
                <a:cs typeface="Open Sans"/>
                <a:sym typeface="Open Sans"/>
              </a:rPr>
              <a:t>: [10-01-2023]</a:t>
            </a: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b="1" dirty="0">
                <a:solidFill>
                  <a:schemeClr val="dk1"/>
                </a:solidFill>
                <a:latin typeface="Open Sans"/>
                <a:ea typeface="Open Sans"/>
                <a:cs typeface="Open Sans"/>
                <a:sym typeface="Open Sans"/>
              </a:rPr>
              <a:t>Date due:</a:t>
            </a:r>
            <a:r>
              <a:rPr lang="en" sz="1500" dirty="0">
                <a:solidFill>
                  <a:schemeClr val="dk1"/>
                </a:solidFill>
                <a:latin typeface="Open Sans"/>
                <a:ea typeface="Open Sans"/>
                <a:cs typeface="Open Sans"/>
                <a:sym typeface="Open Sans"/>
              </a:rPr>
              <a:t> [01-03-2023]</a:t>
            </a: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700" b="1" dirty="0">
                <a:solidFill>
                  <a:schemeClr val="dk1"/>
                </a:solidFill>
                <a:latin typeface="Open Sans"/>
                <a:ea typeface="Open Sans"/>
                <a:cs typeface="Open Sans"/>
                <a:sym typeface="Open Sans"/>
              </a:rPr>
              <a:t>Services Rendered (Continue on next page)</a:t>
            </a:r>
            <a:endParaRPr sz="1700" dirty="0">
              <a:solidFill>
                <a:schemeClr val="dk1"/>
              </a:solidFill>
              <a:latin typeface="Open Sans"/>
              <a:ea typeface="Open Sans"/>
              <a:cs typeface="Open Sans"/>
              <a:sym typeface="Open Sans"/>
            </a:endParaRPr>
          </a:p>
          <a:p>
            <a:pPr marL="0" lvl="0" indent="0" algn="l" rtl="0">
              <a:spcBef>
                <a:spcPts val="0"/>
              </a:spcBef>
              <a:spcAft>
                <a:spcPts val="0"/>
              </a:spcAft>
              <a:buNone/>
            </a:pPr>
            <a:endParaRPr dirty="0">
              <a:latin typeface="Open Sans Light"/>
              <a:ea typeface="Open Sans Light"/>
              <a:cs typeface="Open Sans Light"/>
              <a:sym typeface="Open Sans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t>How to use this Template</a:t>
            </a:r>
            <a:endParaRPr/>
          </a:p>
        </p:txBody>
      </p:sp>
      <p:sp>
        <p:nvSpPr>
          <p:cNvPr id="103" name="Google Shape;103;p27"/>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 sz="2200"/>
              <a:t>We have provided these slides as a guide to ensure that you submit all the required components to successfully complete your project. </a:t>
            </a:r>
            <a:endParaRPr sz="2200"/>
          </a:p>
          <a:p>
            <a:pPr marL="457200" lvl="0" indent="-368300" algn="l" rtl="0">
              <a:lnSpc>
                <a:spcPct val="115000"/>
              </a:lnSpc>
              <a:spcBef>
                <a:spcPts val="0"/>
              </a:spcBef>
              <a:spcAft>
                <a:spcPts val="0"/>
              </a:spcAft>
              <a:buSzPts val="2200"/>
              <a:buChar char="●"/>
            </a:pPr>
            <a:r>
              <a:rPr lang="en" sz="2200"/>
              <a:t>When presenting your project, please only think of this as a guide. We encouraged you to use creative freedom when making changes as long as the required information is present. </a:t>
            </a:r>
            <a:endParaRPr sz="2200"/>
          </a:p>
          <a:p>
            <a:pPr marL="457200" lvl="0" indent="-368300" algn="l" rtl="0">
              <a:lnSpc>
                <a:spcPct val="115000"/>
              </a:lnSpc>
              <a:spcBef>
                <a:spcPts val="0"/>
              </a:spcBef>
              <a:spcAft>
                <a:spcPts val="0"/>
              </a:spcAft>
              <a:buSzPts val="2200"/>
              <a:buChar char="●"/>
            </a:pPr>
            <a:r>
              <a:rPr lang="en" sz="2200"/>
              <a:t>Before submitting your project, don’t forget to:</a:t>
            </a:r>
            <a:endParaRPr sz="2200"/>
          </a:p>
          <a:p>
            <a:pPr marL="914400" lvl="1" indent="-368300" algn="l" rtl="0">
              <a:lnSpc>
                <a:spcPct val="115000"/>
              </a:lnSpc>
              <a:spcBef>
                <a:spcPts val="0"/>
              </a:spcBef>
              <a:spcAft>
                <a:spcPts val="0"/>
              </a:spcAft>
              <a:buSzPts val="2200"/>
              <a:buChar char="○"/>
            </a:pPr>
            <a:r>
              <a:rPr lang="en" sz="2200"/>
              <a:t>Delete this and all of the other example slides</a:t>
            </a:r>
            <a:endParaRPr sz="2200"/>
          </a:p>
          <a:p>
            <a:pPr marL="914400" lvl="1" indent="-368300" algn="l" rtl="0">
              <a:lnSpc>
                <a:spcPct val="115000"/>
              </a:lnSpc>
              <a:spcBef>
                <a:spcPts val="0"/>
              </a:spcBef>
              <a:spcAft>
                <a:spcPts val="0"/>
              </a:spcAft>
              <a:buSzPts val="2200"/>
              <a:buChar char="○"/>
            </a:pPr>
            <a:r>
              <a:rPr lang="en" sz="2200"/>
              <a:t>Convert your slide deck into a PDF</a:t>
            </a:r>
            <a:endParaRPr sz="2200"/>
          </a:p>
          <a:p>
            <a:pPr marL="914400" lvl="1" indent="-368300" algn="l" rtl="0">
              <a:lnSpc>
                <a:spcPct val="115000"/>
              </a:lnSpc>
              <a:spcBef>
                <a:spcPts val="0"/>
              </a:spcBef>
              <a:spcAft>
                <a:spcPts val="0"/>
              </a:spcAft>
              <a:buSzPts val="2200"/>
              <a:buChar char="○"/>
            </a:pPr>
            <a:r>
              <a:rPr lang="en" sz="2200"/>
              <a:t>Confirm that all required screenshots are added</a:t>
            </a:r>
            <a:endParaRPr sz="2200"/>
          </a:p>
        </p:txBody>
      </p:sp>
      <p:sp>
        <p:nvSpPr>
          <p:cNvPr id="104" name="Google Shape;104;p27"/>
          <p:cNvSpPr txBox="1"/>
          <p:nvPr/>
        </p:nvSpPr>
        <p:spPr>
          <a:xfrm>
            <a:off x="1028425" y="7749175"/>
            <a:ext cx="5652900" cy="1119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500"/>
              <a:buFont typeface="Arial"/>
              <a:buNone/>
            </a:pPr>
            <a:r>
              <a:rPr lang="en" sz="4500" b="0" i="0" u="none" strike="noStrike" cap="none">
                <a:solidFill>
                  <a:srgbClr val="FFFFFF"/>
                </a:solidFill>
                <a:latin typeface="Open Sans"/>
                <a:ea typeface="Open Sans"/>
                <a:cs typeface="Open Sans"/>
                <a:sym typeface="Open Sans"/>
              </a:rPr>
              <a:t>Remove this slide</a:t>
            </a:r>
            <a:endParaRPr sz="4500" b="0" i="0" u="none" strike="noStrike" cap="none">
              <a:solidFill>
                <a:srgbClr val="FFFFFF"/>
              </a:solidFill>
              <a:latin typeface="Open Sans"/>
              <a:ea typeface="Open Sans"/>
              <a:cs typeface="Open Sans"/>
              <a:sym typeface="Open Sans"/>
            </a:endParaRPr>
          </a:p>
        </p:txBody>
      </p:sp>
      <p:pic>
        <p:nvPicPr>
          <p:cNvPr id="105" name="Google Shape;105;p27"/>
          <p:cNvPicPr preferRelativeResize="0"/>
          <p:nvPr/>
        </p:nvPicPr>
        <p:blipFill rotWithShape="1">
          <a:blip r:embed="rId3">
            <a:alphaModFix/>
          </a:blip>
          <a:srcRect l="18073" t="20988" r="14486" b="11823"/>
          <a:stretch/>
        </p:blipFill>
        <p:spPr>
          <a:xfrm>
            <a:off x="374375" y="7823200"/>
            <a:ext cx="7023750" cy="1749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09"/>
        <p:cNvGrpSpPr/>
        <p:nvPr/>
      </p:nvGrpSpPr>
      <p:grpSpPr>
        <a:xfrm>
          <a:off x="0" y="0"/>
          <a:ext cx="0" cy="0"/>
          <a:chOff x="0" y="0"/>
          <a:chExt cx="0" cy="0"/>
        </a:xfrm>
      </p:grpSpPr>
      <p:sp>
        <p:nvSpPr>
          <p:cNvPr id="110" name="Google Shape;110;p28"/>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SzPts val="3000"/>
              <a:buFont typeface="Open Sans"/>
              <a:buNone/>
            </a:pPr>
            <a:r>
              <a:rPr lang="en" sz="3000" b="1" i="0" u="none" strike="noStrike" cap="none">
                <a:solidFill>
                  <a:srgbClr val="FFFFFF"/>
                </a:solidFill>
                <a:latin typeface="Open Sans"/>
                <a:ea typeface="Open Sans"/>
                <a:cs typeface="Open Sans"/>
                <a:sym typeface="Open Sans"/>
              </a:rPr>
              <a:t>Part 1</a:t>
            </a:r>
            <a:endParaRPr sz="3000" b="1"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b="0" i="0" u="none" strike="noStrike" cap="none">
                <a:solidFill>
                  <a:srgbClr val="FFFFFF"/>
                </a:solidFill>
                <a:latin typeface="Open Sans"/>
                <a:ea typeface="Open Sans"/>
                <a:cs typeface="Open Sans"/>
                <a:sym typeface="Open Sans"/>
              </a:rPr>
              <a:t>P</a:t>
            </a:r>
            <a:r>
              <a:rPr lang="en" sz="3000">
                <a:solidFill>
                  <a:srgbClr val="FFFFFF"/>
                </a:solidFill>
                <a:latin typeface="Open Sans"/>
                <a:ea typeface="Open Sans"/>
                <a:cs typeface="Open Sans"/>
                <a:sym typeface="Open Sans"/>
              </a:rPr>
              <a:t>roject Listing</a:t>
            </a:r>
            <a:endParaRPr sz="2000" b="0" i="0" u="none" strike="noStrike" cap="none">
              <a:solidFill>
                <a:srgbClr val="000000"/>
              </a:solidFill>
              <a:latin typeface="Arial"/>
              <a:ea typeface="Arial"/>
              <a:cs typeface="Arial"/>
              <a:sym typeface="Arial"/>
            </a:endParaRPr>
          </a:p>
        </p:txBody>
      </p:sp>
      <p:sp>
        <p:nvSpPr>
          <p:cNvPr id="111" name="Google Shape;111;p28"/>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9"/>
          <p:cNvSpPr txBox="1">
            <a:spLocks noGrp="1"/>
          </p:cNvSpPr>
          <p:nvPr>
            <p:ph type="title"/>
          </p:nvPr>
        </p:nvSpPr>
        <p:spPr>
          <a:xfrm>
            <a:off x="264945" y="490307"/>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b="1"/>
              <a:t>Project Listing:</a:t>
            </a:r>
            <a:r>
              <a:rPr lang="en"/>
              <a:t> </a:t>
            </a:r>
            <a:endParaRPr/>
          </a:p>
        </p:txBody>
      </p:sp>
      <p:sp>
        <p:nvSpPr>
          <p:cNvPr id="117" name="Google Shape;117;p29"/>
          <p:cNvSpPr txBox="1">
            <a:spLocks noGrp="1"/>
          </p:cNvSpPr>
          <p:nvPr>
            <p:ph type="body" idx="1"/>
          </p:nvPr>
        </p:nvSpPr>
        <p:spPr>
          <a:xfrm>
            <a:off x="323250" y="1520778"/>
            <a:ext cx="7242600" cy="53466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100"/>
              </a:spcBef>
              <a:spcAft>
                <a:spcPts val="0"/>
              </a:spcAft>
              <a:buNone/>
            </a:pPr>
            <a:r>
              <a:rPr lang="en" sz="2300">
                <a:solidFill>
                  <a:srgbClr val="525C65"/>
                </a:solidFill>
                <a:highlight>
                  <a:schemeClr val="lt1"/>
                </a:highlight>
              </a:rPr>
              <a:t>For this portion of the project, you may either: </a:t>
            </a:r>
            <a:endParaRPr sz="2300">
              <a:solidFill>
                <a:srgbClr val="525C65"/>
              </a:solidFill>
              <a:highlight>
                <a:schemeClr val="lt1"/>
              </a:highlight>
            </a:endParaRPr>
          </a:p>
          <a:p>
            <a:pPr marL="457200" lvl="0" indent="-374650" algn="l" rtl="0">
              <a:lnSpc>
                <a:spcPct val="150000"/>
              </a:lnSpc>
              <a:spcBef>
                <a:spcPts val="1100"/>
              </a:spcBef>
              <a:spcAft>
                <a:spcPts val="0"/>
              </a:spcAft>
              <a:buClr>
                <a:srgbClr val="525C65"/>
              </a:buClr>
              <a:buSzPts val="2300"/>
              <a:buChar char="●"/>
            </a:pPr>
            <a:r>
              <a:rPr lang="en" sz="2300">
                <a:solidFill>
                  <a:srgbClr val="525C65"/>
                </a:solidFill>
                <a:highlight>
                  <a:schemeClr val="lt1"/>
                </a:highlight>
              </a:rPr>
              <a:t>Use one of the provided project listings</a:t>
            </a:r>
            <a:endParaRPr sz="2300">
              <a:solidFill>
                <a:srgbClr val="525C65"/>
              </a:solidFill>
              <a:highlight>
                <a:schemeClr val="lt1"/>
              </a:highlight>
            </a:endParaRPr>
          </a:p>
          <a:p>
            <a:pPr marL="457200" lvl="0" indent="-374650" algn="l" rtl="0">
              <a:lnSpc>
                <a:spcPct val="150000"/>
              </a:lnSpc>
              <a:spcBef>
                <a:spcPts val="0"/>
              </a:spcBef>
              <a:spcAft>
                <a:spcPts val="0"/>
              </a:spcAft>
              <a:buClr>
                <a:srgbClr val="525C65"/>
              </a:buClr>
              <a:buSzPts val="2300"/>
              <a:buChar char="●"/>
            </a:pPr>
            <a:r>
              <a:rPr lang="en" sz="2300">
                <a:solidFill>
                  <a:srgbClr val="525C65"/>
                </a:solidFill>
                <a:highlight>
                  <a:schemeClr val="lt1"/>
                </a:highlight>
              </a:rPr>
              <a:t>Find your own project listing on the freelancer marketplace. </a:t>
            </a:r>
            <a:endParaRPr sz="2300">
              <a:solidFill>
                <a:srgbClr val="525C65"/>
              </a:solidFill>
              <a:highlight>
                <a:schemeClr val="lt1"/>
              </a:highlight>
            </a:endParaRPr>
          </a:p>
          <a:p>
            <a:pPr marL="0" lvl="0" indent="0" algn="l" rtl="0">
              <a:lnSpc>
                <a:spcPct val="100000"/>
              </a:lnSpc>
              <a:spcBef>
                <a:spcPts val="1100"/>
              </a:spcBef>
              <a:spcAft>
                <a:spcPts val="0"/>
              </a:spcAft>
              <a:buClr>
                <a:schemeClr val="dk1"/>
              </a:buClr>
              <a:buSzPts val="1100"/>
              <a:buFont typeface="Arial"/>
              <a:buNone/>
            </a:pPr>
            <a:endParaRPr sz="1400">
              <a:solidFill>
                <a:srgbClr val="525C65"/>
              </a:solidFill>
              <a:highlight>
                <a:schemeClr val="lt1"/>
              </a:highlight>
            </a:endParaRPr>
          </a:p>
          <a:p>
            <a:pPr marL="0" lvl="0" indent="0" algn="l" rtl="0">
              <a:lnSpc>
                <a:spcPct val="100000"/>
              </a:lnSpc>
              <a:spcBef>
                <a:spcPts val="1100"/>
              </a:spcBef>
              <a:spcAft>
                <a:spcPts val="0"/>
              </a:spcAft>
              <a:buClr>
                <a:schemeClr val="dk1"/>
              </a:buClr>
              <a:buSzPts val="1100"/>
              <a:buFont typeface="Arial"/>
              <a:buNone/>
            </a:pPr>
            <a:endParaRPr sz="1400">
              <a:solidFill>
                <a:srgbClr val="525C65"/>
              </a:solidFill>
              <a:highlight>
                <a:schemeClr val="lt1"/>
              </a:highlight>
            </a:endParaRPr>
          </a:p>
          <a:p>
            <a:pPr marL="0" lvl="0" indent="0" algn="l" rtl="0">
              <a:lnSpc>
                <a:spcPct val="160000"/>
              </a:lnSpc>
              <a:spcBef>
                <a:spcPts val="0"/>
              </a:spcBef>
              <a:spcAft>
                <a:spcPts val="0"/>
              </a:spcAft>
              <a:buClr>
                <a:schemeClr val="dk1"/>
              </a:buClr>
              <a:buSzPts val="1100"/>
              <a:buFont typeface="Arial"/>
              <a:buNone/>
            </a:pPr>
            <a:endParaRPr sz="1400">
              <a:solidFill>
                <a:srgbClr val="525C65"/>
              </a:solidFill>
              <a:highlight>
                <a:schemeClr val="lt1"/>
              </a:highlight>
            </a:endParaRPr>
          </a:p>
          <a:p>
            <a:pPr marL="0" lvl="0" indent="0" algn="l" rtl="0">
              <a:lnSpc>
                <a:spcPct val="160000"/>
              </a:lnSpc>
              <a:spcBef>
                <a:spcPts val="1100"/>
              </a:spcBef>
              <a:spcAft>
                <a:spcPts val="1100"/>
              </a:spcAft>
              <a:buSzPts val="3000"/>
              <a:buNone/>
            </a:pPr>
            <a:endParaRPr sz="2200">
              <a:solidFill>
                <a:srgbClr val="525C65"/>
              </a:solidFill>
              <a:highlight>
                <a:schemeClr val="lt1"/>
              </a:highlight>
            </a:endParaRPr>
          </a:p>
        </p:txBody>
      </p:sp>
      <p:pic>
        <p:nvPicPr>
          <p:cNvPr id="118" name="Google Shape;118;p29"/>
          <p:cNvPicPr preferRelativeResize="0"/>
          <p:nvPr/>
        </p:nvPicPr>
        <p:blipFill rotWithShape="1">
          <a:blip r:embed="rId3">
            <a:alphaModFix/>
          </a:blip>
          <a:srcRect l="18073" t="20988" r="14486" b="11823"/>
          <a:stretch/>
        </p:blipFill>
        <p:spPr>
          <a:xfrm>
            <a:off x="374325" y="8184025"/>
            <a:ext cx="7023750" cy="1749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0"/>
          <p:cNvSpPr txBox="1">
            <a:spLocks noGrp="1"/>
          </p:cNvSpPr>
          <p:nvPr>
            <p:ph type="title"/>
          </p:nvPr>
        </p:nvSpPr>
        <p:spPr>
          <a:xfrm>
            <a:off x="264945" y="490307"/>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b="1"/>
              <a:t>Project Listing (Provided):</a:t>
            </a:r>
            <a:r>
              <a:rPr lang="en"/>
              <a:t> </a:t>
            </a:r>
            <a:endParaRPr/>
          </a:p>
        </p:txBody>
      </p:sp>
      <p:sp>
        <p:nvSpPr>
          <p:cNvPr id="124" name="Google Shape;124;p30"/>
          <p:cNvSpPr txBox="1">
            <a:spLocks noGrp="1"/>
          </p:cNvSpPr>
          <p:nvPr>
            <p:ph type="body" idx="1"/>
          </p:nvPr>
        </p:nvSpPr>
        <p:spPr>
          <a:xfrm>
            <a:off x="323250" y="1520778"/>
            <a:ext cx="7242600" cy="534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100"/>
              </a:spcBef>
              <a:spcAft>
                <a:spcPts val="0"/>
              </a:spcAft>
              <a:buClr>
                <a:schemeClr val="dk1"/>
              </a:buClr>
              <a:buSzPts val="1100"/>
              <a:buFont typeface="Arial"/>
              <a:buNone/>
            </a:pPr>
            <a:r>
              <a:rPr lang="en" sz="2100">
                <a:solidFill>
                  <a:srgbClr val="525C65"/>
                </a:solidFill>
                <a:highlight>
                  <a:schemeClr val="lt1"/>
                </a:highlight>
              </a:rPr>
              <a:t>Read each of the provided project listings and select one to work on:</a:t>
            </a:r>
            <a:endParaRPr sz="2100">
              <a:solidFill>
                <a:srgbClr val="525C65"/>
              </a:solidFill>
              <a:highlight>
                <a:schemeClr val="lt1"/>
              </a:highlight>
            </a:endParaRPr>
          </a:p>
          <a:p>
            <a:pPr marL="457200" lvl="0" indent="-361950" algn="l" rtl="0">
              <a:lnSpc>
                <a:spcPct val="115000"/>
              </a:lnSpc>
              <a:spcBef>
                <a:spcPts val="1100"/>
              </a:spcBef>
              <a:spcAft>
                <a:spcPts val="0"/>
              </a:spcAft>
              <a:buClr>
                <a:srgbClr val="525C65"/>
              </a:buClr>
              <a:buSzPts val="2100"/>
              <a:buChar char="●"/>
            </a:pPr>
            <a:r>
              <a:rPr lang="en" sz="2100">
                <a:solidFill>
                  <a:srgbClr val="525C65"/>
                </a:solidFill>
                <a:highlight>
                  <a:schemeClr val="lt1"/>
                </a:highlight>
              </a:rPr>
              <a:t>You will be provided a mock project listing from a prospective client. </a:t>
            </a:r>
            <a:endParaRPr sz="2100">
              <a:solidFill>
                <a:srgbClr val="525C65"/>
              </a:solidFill>
              <a:highlight>
                <a:schemeClr val="lt1"/>
              </a:highlight>
            </a:endParaRPr>
          </a:p>
          <a:p>
            <a:pPr marL="457200" lvl="0" indent="-361950" algn="l" rtl="0">
              <a:lnSpc>
                <a:spcPct val="115000"/>
              </a:lnSpc>
              <a:spcBef>
                <a:spcPts val="0"/>
              </a:spcBef>
              <a:spcAft>
                <a:spcPts val="0"/>
              </a:spcAft>
              <a:buClr>
                <a:srgbClr val="525C65"/>
              </a:buClr>
              <a:buSzPts val="2100"/>
              <a:buChar char="●"/>
            </a:pPr>
            <a:r>
              <a:rPr lang="en" sz="2100">
                <a:solidFill>
                  <a:srgbClr val="525C65"/>
                </a:solidFill>
                <a:highlight>
                  <a:schemeClr val="lt1"/>
                </a:highlight>
              </a:rPr>
              <a:t>It’s your responsibility to read and understand the content of the listing in order to compile your first message to the client. </a:t>
            </a:r>
            <a:endParaRPr sz="2100">
              <a:solidFill>
                <a:srgbClr val="525C65"/>
              </a:solidFill>
              <a:highlight>
                <a:schemeClr val="lt1"/>
              </a:highlight>
            </a:endParaRPr>
          </a:p>
          <a:p>
            <a:pPr marL="457200" lvl="0" indent="-361950" algn="l" rtl="0">
              <a:lnSpc>
                <a:spcPct val="115000"/>
              </a:lnSpc>
              <a:spcBef>
                <a:spcPts val="0"/>
              </a:spcBef>
              <a:spcAft>
                <a:spcPts val="0"/>
              </a:spcAft>
              <a:buClr>
                <a:srgbClr val="525C65"/>
              </a:buClr>
              <a:buSzPts val="2100"/>
              <a:buChar char="●"/>
            </a:pPr>
            <a:r>
              <a:rPr lang="en" sz="2100">
                <a:solidFill>
                  <a:srgbClr val="525C65"/>
                </a:solidFill>
                <a:highlight>
                  <a:schemeClr val="lt1"/>
                </a:highlight>
              </a:rPr>
              <a:t>Imagine that you have at least one year of experience in the field described in the listing. </a:t>
            </a:r>
            <a:endParaRPr sz="2100">
              <a:solidFill>
                <a:srgbClr val="525C65"/>
              </a:solidFill>
              <a:highlight>
                <a:schemeClr val="lt1"/>
              </a:highlight>
            </a:endParaRPr>
          </a:p>
          <a:p>
            <a:pPr marL="457200" lvl="0" indent="-361950" algn="l" rtl="0">
              <a:lnSpc>
                <a:spcPct val="115000"/>
              </a:lnSpc>
              <a:spcBef>
                <a:spcPts val="0"/>
              </a:spcBef>
              <a:spcAft>
                <a:spcPts val="0"/>
              </a:spcAft>
              <a:buClr>
                <a:srgbClr val="525C65"/>
              </a:buClr>
              <a:buSzPts val="2100"/>
              <a:buChar char="●"/>
            </a:pPr>
            <a:r>
              <a:rPr lang="en" sz="2100" i="1">
                <a:solidFill>
                  <a:srgbClr val="525C65"/>
                </a:solidFill>
                <a:highlight>
                  <a:schemeClr val="lt1"/>
                </a:highlight>
              </a:rPr>
              <a:t>Note: You may need to your own research to respond to the client. You won’t always know every single technology a client is requesting, so it’s good to get into the habit of doing some initial research. </a:t>
            </a:r>
            <a:endParaRPr sz="2100" i="1">
              <a:solidFill>
                <a:srgbClr val="525C65"/>
              </a:solidFill>
              <a:highlight>
                <a:schemeClr val="lt1"/>
              </a:highlight>
            </a:endParaRPr>
          </a:p>
          <a:p>
            <a:pPr marL="0" lvl="0" indent="0" algn="l" rtl="0">
              <a:lnSpc>
                <a:spcPct val="100000"/>
              </a:lnSpc>
              <a:spcBef>
                <a:spcPts val="1100"/>
              </a:spcBef>
              <a:spcAft>
                <a:spcPts val="0"/>
              </a:spcAft>
              <a:buClr>
                <a:schemeClr val="dk1"/>
              </a:buClr>
              <a:buSzPts val="1100"/>
              <a:buFont typeface="Arial"/>
              <a:buNone/>
            </a:pPr>
            <a:endParaRPr sz="1400">
              <a:solidFill>
                <a:srgbClr val="525C65"/>
              </a:solidFill>
              <a:highlight>
                <a:schemeClr val="lt1"/>
              </a:highlight>
            </a:endParaRPr>
          </a:p>
          <a:p>
            <a:pPr marL="0" lvl="0" indent="0" algn="l" rtl="0">
              <a:lnSpc>
                <a:spcPct val="100000"/>
              </a:lnSpc>
              <a:spcBef>
                <a:spcPts val="1100"/>
              </a:spcBef>
              <a:spcAft>
                <a:spcPts val="0"/>
              </a:spcAft>
              <a:buClr>
                <a:schemeClr val="dk1"/>
              </a:buClr>
              <a:buSzPts val="1100"/>
              <a:buFont typeface="Arial"/>
              <a:buNone/>
            </a:pPr>
            <a:endParaRPr sz="1400">
              <a:solidFill>
                <a:srgbClr val="525C65"/>
              </a:solidFill>
              <a:highlight>
                <a:schemeClr val="lt1"/>
              </a:highlight>
            </a:endParaRPr>
          </a:p>
          <a:p>
            <a:pPr marL="0" lvl="0" indent="0" algn="l" rtl="0">
              <a:lnSpc>
                <a:spcPct val="160000"/>
              </a:lnSpc>
              <a:spcBef>
                <a:spcPts val="0"/>
              </a:spcBef>
              <a:spcAft>
                <a:spcPts val="0"/>
              </a:spcAft>
              <a:buClr>
                <a:schemeClr val="dk1"/>
              </a:buClr>
              <a:buSzPts val="1100"/>
              <a:buFont typeface="Arial"/>
              <a:buNone/>
            </a:pPr>
            <a:endParaRPr sz="1400">
              <a:solidFill>
                <a:srgbClr val="525C65"/>
              </a:solidFill>
              <a:highlight>
                <a:schemeClr val="lt1"/>
              </a:highlight>
            </a:endParaRPr>
          </a:p>
          <a:p>
            <a:pPr marL="0" lvl="0" indent="0" algn="l" rtl="0">
              <a:lnSpc>
                <a:spcPct val="160000"/>
              </a:lnSpc>
              <a:spcBef>
                <a:spcPts val="1100"/>
              </a:spcBef>
              <a:spcAft>
                <a:spcPts val="1100"/>
              </a:spcAft>
              <a:buSzPts val="3000"/>
              <a:buNone/>
            </a:pPr>
            <a:endParaRPr sz="2200">
              <a:solidFill>
                <a:srgbClr val="525C65"/>
              </a:solidFill>
              <a:highlight>
                <a:schemeClr val="lt1"/>
              </a:highlight>
            </a:endParaRPr>
          </a:p>
        </p:txBody>
      </p:sp>
      <p:pic>
        <p:nvPicPr>
          <p:cNvPr id="125" name="Google Shape;125;p30"/>
          <p:cNvPicPr preferRelativeResize="0"/>
          <p:nvPr/>
        </p:nvPicPr>
        <p:blipFill rotWithShape="1">
          <a:blip r:embed="rId3">
            <a:alphaModFix/>
          </a:blip>
          <a:srcRect l="18073" t="20988" r="14486" b="11824"/>
          <a:stretch/>
        </p:blipFill>
        <p:spPr>
          <a:xfrm>
            <a:off x="374325" y="8184025"/>
            <a:ext cx="7023750" cy="1749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a:off x="264945" y="490307"/>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b="1"/>
              <a:t>Project Listing (Own):</a:t>
            </a:r>
            <a:r>
              <a:rPr lang="en"/>
              <a:t> </a:t>
            </a:r>
            <a:endParaRPr/>
          </a:p>
        </p:txBody>
      </p:sp>
      <p:sp>
        <p:nvSpPr>
          <p:cNvPr id="131" name="Google Shape;131;p31"/>
          <p:cNvSpPr txBox="1">
            <a:spLocks noGrp="1"/>
          </p:cNvSpPr>
          <p:nvPr>
            <p:ph type="body" idx="1"/>
          </p:nvPr>
        </p:nvSpPr>
        <p:spPr>
          <a:xfrm>
            <a:off x="323250" y="1520778"/>
            <a:ext cx="7242600" cy="534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100"/>
              </a:spcBef>
              <a:spcAft>
                <a:spcPts val="0"/>
              </a:spcAft>
              <a:buNone/>
            </a:pPr>
            <a:r>
              <a:rPr lang="en" sz="2100">
                <a:solidFill>
                  <a:srgbClr val="525C65"/>
                </a:solidFill>
                <a:highlight>
                  <a:schemeClr val="lt1"/>
                </a:highlight>
              </a:rPr>
              <a:t>You may also find your own project listing to use in this project instead of the three provided. Using the freelancer marketplace of your choice, please pick a project listing that includes the following requirements: </a:t>
            </a:r>
            <a:endParaRPr sz="2100">
              <a:solidFill>
                <a:srgbClr val="525C65"/>
              </a:solidFill>
              <a:highlight>
                <a:schemeClr val="lt1"/>
              </a:highlight>
            </a:endParaRPr>
          </a:p>
          <a:p>
            <a:pPr marL="457200" lvl="0" indent="-361950" algn="l" rtl="0">
              <a:lnSpc>
                <a:spcPct val="115000"/>
              </a:lnSpc>
              <a:spcBef>
                <a:spcPts val="1100"/>
              </a:spcBef>
              <a:spcAft>
                <a:spcPts val="0"/>
              </a:spcAft>
              <a:buClr>
                <a:srgbClr val="525C65"/>
              </a:buClr>
              <a:buSzPts val="2100"/>
              <a:buChar char="●"/>
            </a:pPr>
            <a:r>
              <a:rPr lang="en" sz="2100">
                <a:solidFill>
                  <a:srgbClr val="525C65"/>
                </a:solidFill>
                <a:highlight>
                  <a:schemeClr val="lt1"/>
                </a:highlight>
              </a:rPr>
              <a:t>Project listing must be in English. </a:t>
            </a:r>
            <a:endParaRPr sz="2100">
              <a:solidFill>
                <a:srgbClr val="525C65"/>
              </a:solidFill>
              <a:highlight>
                <a:schemeClr val="lt1"/>
              </a:highlight>
            </a:endParaRPr>
          </a:p>
          <a:p>
            <a:pPr marL="457200" lvl="0" indent="-361950" algn="l" rtl="0">
              <a:lnSpc>
                <a:spcPct val="115000"/>
              </a:lnSpc>
              <a:spcBef>
                <a:spcPts val="0"/>
              </a:spcBef>
              <a:spcAft>
                <a:spcPts val="0"/>
              </a:spcAft>
              <a:buClr>
                <a:srgbClr val="525C65"/>
              </a:buClr>
              <a:buSzPts val="2100"/>
              <a:buChar char="●"/>
            </a:pPr>
            <a:r>
              <a:rPr lang="en" sz="2100">
                <a:solidFill>
                  <a:srgbClr val="525C65"/>
                </a:solidFill>
                <a:highlight>
                  <a:schemeClr val="lt1"/>
                </a:highlight>
              </a:rPr>
              <a:t>It </a:t>
            </a:r>
            <a:r>
              <a:rPr lang="en" sz="2100" b="1" i="1">
                <a:solidFill>
                  <a:srgbClr val="525C65"/>
                </a:solidFill>
                <a:highlight>
                  <a:schemeClr val="lt1"/>
                </a:highlight>
                <a:latin typeface="Open Sans"/>
                <a:ea typeface="Open Sans"/>
                <a:cs typeface="Open Sans"/>
                <a:sym typeface="Open Sans"/>
              </a:rPr>
              <a:t>must</a:t>
            </a:r>
            <a:r>
              <a:rPr lang="en" sz="2100">
                <a:solidFill>
                  <a:srgbClr val="525C65"/>
                </a:solidFill>
                <a:highlight>
                  <a:schemeClr val="lt1"/>
                </a:highlight>
              </a:rPr>
              <a:t> be a project in a relevant technical field. </a:t>
            </a:r>
            <a:endParaRPr sz="2100">
              <a:solidFill>
                <a:srgbClr val="525C65"/>
              </a:solidFill>
              <a:highlight>
                <a:schemeClr val="lt1"/>
              </a:highlight>
            </a:endParaRPr>
          </a:p>
          <a:p>
            <a:pPr marL="457200" lvl="0" indent="-361950" algn="l" rtl="0">
              <a:lnSpc>
                <a:spcPct val="115000"/>
              </a:lnSpc>
              <a:spcBef>
                <a:spcPts val="0"/>
              </a:spcBef>
              <a:spcAft>
                <a:spcPts val="0"/>
              </a:spcAft>
              <a:buClr>
                <a:srgbClr val="525C65"/>
              </a:buClr>
              <a:buSzPts val="2100"/>
              <a:buChar char="●"/>
            </a:pPr>
            <a:r>
              <a:rPr lang="en" sz="2100">
                <a:solidFill>
                  <a:srgbClr val="525C65"/>
                </a:solidFill>
                <a:highlight>
                  <a:schemeClr val="lt1"/>
                </a:highlight>
              </a:rPr>
              <a:t>The listing must be </a:t>
            </a:r>
            <a:r>
              <a:rPr lang="en" sz="2100" i="1">
                <a:solidFill>
                  <a:srgbClr val="525C65"/>
                </a:solidFill>
                <a:highlight>
                  <a:schemeClr val="lt1"/>
                </a:highlight>
              </a:rPr>
              <a:t>at least</a:t>
            </a:r>
            <a:r>
              <a:rPr lang="en" sz="2100">
                <a:solidFill>
                  <a:srgbClr val="525C65"/>
                </a:solidFill>
                <a:highlight>
                  <a:schemeClr val="lt1"/>
                </a:highlight>
              </a:rPr>
              <a:t> a paragraph, and have a </a:t>
            </a:r>
            <a:r>
              <a:rPr lang="en" sz="2100" b="1">
                <a:solidFill>
                  <a:srgbClr val="525C65"/>
                </a:solidFill>
                <a:highlight>
                  <a:schemeClr val="lt1"/>
                </a:highlight>
                <a:latin typeface="Open Sans"/>
                <a:ea typeface="Open Sans"/>
                <a:cs typeface="Open Sans"/>
                <a:sym typeface="Open Sans"/>
              </a:rPr>
              <a:t>clear deliverable</a:t>
            </a:r>
            <a:r>
              <a:rPr lang="en" sz="2100">
                <a:solidFill>
                  <a:srgbClr val="525C65"/>
                </a:solidFill>
                <a:highlight>
                  <a:schemeClr val="lt1"/>
                </a:highlight>
              </a:rPr>
              <a:t> and </a:t>
            </a:r>
            <a:r>
              <a:rPr lang="en" sz="2100" b="1">
                <a:solidFill>
                  <a:srgbClr val="525C65"/>
                </a:solidFill>
                <a:highlight>
                  <a:schemeClr val="lt1"/>
                </a:highlight>
                <a:latin typeface="Open Sans"/>
                <a:ea typeface="Open Sans"/>
                <a:cs typeface="Open Sans"/>
                <a:sym typeface="Open Sans"/>
              </a:rPr>
              <a:t>description of work</a:t>
            </a:r>
            <a:r>
              <a:rPr lang="en" sz="2100">
                <a:solidFill>
                  <a:srgbClr val="525C65"/>
                </a:solidFill>
                <a:highlight>
                  <a:schemeClr val="lt1"/>
                </a:highlight>
              </a:rPr>
              <a:t>. </a:t>
            </a:r>
            <a:endParaRPr sz="2100">
              <a:solidFill>
                <a:srgbClr val="525C65"/>
              </a:solidFill>
              <a:highlight>
                <a:schemeClr val="lt1"/>
              </a:highlight>
            </a:endParaRPr>
          </a:p>
          <a:p>
            <a:pPr marL="0" lvl="0" indent="0" algn="l" rtl="0">
              <a:lnSpc>
                <a:spcPct val="115000"/>
              </a:lnSpc>
              <a:spcBef>
                <a:spcPts val="1100"/>
              </a:spcBef>
              <a:spcAft>
                <a:spcPts val="0"/>
              </a:spcAft>
              <a:buNone/>
            </a:pPr>
            <a:endParaRPr sz="2100" i="1">
              <a:solidFill>
                <a:srgbClr val="525C65"/>
              </a:solidFill>
              <a:highlight>
                <a:schemeClr val="lt1"/>
              </a:highlight>
            </a:endParaRPr>
          </a:p>
          <a:p>
            <a:pPr marL="0" lvl="0" indent="0" algn="l" rtl="0">
              <a:lnSpc>
                <a:spcPct val="100000"/>
              </a:lnSpc>
              <a:spcBef>
                <a:spcPts val="1100"/>
              </a:spcBef>
              <a:spcAft>
                <a:spcPts val="0"/>
              </a:spcAft>
              <a:buClr>
                <a:schemeClr val="dk1"/>
              </a:buClr>
              <a:buSzPts val="1100"/>
              <a:buFont typeface="Arial"/>
              <a:buNone/>
            </a:pPr>
            <a:endParaRPr sz="1400">
              <a:solidFill>
                <a:srgbClr val="525C65"/>
              </a:solidFill>
              <a:highlight>
                <a:schemeClr val="lt1"/>
              </a:highlight>
            </a:endParaRPr>
          </a:p>
          <a:p>
            <a:pPr marL="0" lvl="0" indent="0" algn="l" rtl="0">
              <a:lnSpc>
                <a:spcPct val="100000"/>
              </a:lnSpc>
              <a:spcBef>
                <a:spcPts val="1100"/>
              </a:spcBef>
              <a:spcAft>
                <a:spcPts val="0"/>
              </a:spcAft>
              <a:buClr>
                <a:schemeClr val="dk1"/>
              </a:buClr>
              <a:buSzPts val="1100"/>
              <a:buFont typeface="Arial"/>
              <a:buNone/>
            </a:pPr>
            <a:endParaRPr sz="1400">
              <a:solidFill>
                <a:srgbClr val="525C65"/>
              </a:solidFill>
              <a:highlight>
                <a:schemeClr val="lt1"/>
              </a:highlight>
            </a:endParaRPr>
          </a:p>
          <a:p>
            <a:pPr marL="0" lvl="0" indent="0" algn="l" rtl="0">
              <a:lnSpc>
                <a:spcPct val="160000"/>
              </a:lnSpc>
              <a:spcBef>
                <a:spcPts val="0"/>
              </a:spcBef>
              <a:spcAft>
                <a:spcPts val="0"/>
              </a:spcAft>
              <a:buClr>
                <a:schemeClr val="dk1"/>
              </a:buClr>
              <a:buSzPts val="1100"/>
              <a:buFont typeface="Arial"/>
              <a:buNone/>
            </a:pPr>
            <a:endParaRPr sz="1400">
              <a:solidFill>
                <a:srgbClr val="525C65"/>
              </a:solidFill>
              <a:highlight>
                <a:schemeClr val="lt1"/>
              </a:highlight>
            </a:endParaRPr>
          </a:p>
          <a:p>
            <a:pPr marL="0" lvl="0" indent="0" algn="l" rtl="0">
              <a:lnSpc>
                <a:spcPct val="160000"/>
              </a:lnSpc>
              <a:spcBef>
                <a:spcPts val="1100"/>
              </a:spcBef>
              <a:spcAft>
                <a:spcPts val="1100"/>
              </a:spcAft>
              <a:buSzPts val="3000"/>
              <a:buNone/>
            </a:pPr>
            <a:endParaRPr sz="2200">
              <a:solidFill>
                <a:srgbClr val="525C65"/>
              </a:solidFill>
              <a:highlight>
                <a:schemeClr val="lt1"/>
              </a:highlight>
            </a:endParaRPr>
          </a:p>
        </p:txBody>
      </p:sp>
      <p:pic>
        <p:nvPicPr>
          <p:cNvPr id="132" name="Google Shape;132;p31"/>
          <p:cNvPicPr preferRelativeResize="0"/>
          <p:nvPr/>
        </p:nvPicPr>
        <p:blipFill rotWithShape="1">
          <a:blip r:embed="rId3">
            <a:alphaModFix/>
          </a:blip>
          <a:srcRect l="18073" t="20988" r="14486" b="11824"/>
          <a:stretch/>
        </p:blipFill>
        <p:spPr>
          <a:xfrm>
            <a:off x="374325" y="8184025"/>
            <a:ext cx="7023750" cy="1749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2"/>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solidFill>
                  <a:schemeClr val="dk1"/>
                </a:solidFill>
              </a:rPr>
              <a:t>Sample Project Listing #1:</a:t>
            </a:r>
            <a:br>
              <a:rPr lang="en">
                <a:solidFill>
                  <a:srgbClr val="2015FF"/>
                </a:solidFill>
              </a:rPr>
            </a:br>
            <a:r>
              <a:rPr lang="en">
                <a:solidFill>
                  <a:srgbClr val="2015FF"/>
                </a:solidFill>
              </a:rPr>
              <a:t>Web Development</a:t>
            </a:r>
            <a:endParaRPr>
              <a:solidFill>
                <a:srgbClr val="2015FF"/>
              </a:solidFill>
            </a:endParaRPr>
          </a:p>
        </p:txBody>
      </p:sp>
      <p:sp>
        <p:nvSpPr>
          <p:cNvPr id="138" name="Google Shape;138;p32"/>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300">
                <a:solidFill>
                  <a:schemeClr val="dk1"/>
                </a:solidFill>
                <a:latin typeface="Open Sans"/>
                <a:ea typeface="Open Sans"/>
                <a:cs typeface="Open Sans"/>
                <a:sym typeface="Open Sans"/>
              </a:rPr>
              <a:t>Web application development support needed for healthcare application.</a:t>
            </a:r>
            <a:endParaRPr sz="23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1900">
                <a:solidFill>
                  <a:schemeClr val="dk1"/>
                </a:solidFill>
                <a:latin typeface="Open Sans"/>
                <a:ea typeface="Open Sans"/>
                <a:cs typeface="Open Sans"/>
                <a:sym typeface="Open Sans"/>
              </a:rPr>
              <a:t>Posted 2 hours ago</a:t>
            </a:r>
            <a:endParaRPr sz="19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19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1900" b="1">
                <a:solidFill>
                  <a:schemeClr val="dk1"/>
                </a:solidFill>
                <a:latin typeface="Open Sans"/>
                <a:ea typeface="Open Sans"/>
                <a:cs typeface="Open Sans"/>
                <a:sym typeface="Open Sans"/>
              </a:rPr>
              <a:t>Hourly:</a:t>
            </a:r>
            <a:r>
              <a:rPr lang="en" sz="1900">
                <a:solidFill>
                  <a:schemeClr val="dk1"/>
                </a:solidFill>
                <a:latin typeface="Open Sans"/>
                <a:ea typeface="Open Sans"/>
                <a:cs typeface="Open Sans"/>
                <a:sym typeface="Open Sans"/>
              </a:rPr>
              <a:t> $35.00 - $65.00 Based on experience.</a:t>
            </a:r>
            <a:endParaRPr sz="19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1900" b="1">
                <a:solidFill>
                  <a:schemeClr val="dk1"/>
                </a:solidFill>
                <a:latin typeface="Open Sans"/>
                <a:ea typeface="Open Sans"/>
                <a:cs typeface="Open Sans"/>
                <a:sym typeface="Open Sans"/>
              </a:rPr>
              <a:t>Project Time</a:t>
            </a:r>
            <a:r>
              <a:rPr lang="en" sz="1900">
                <a:solidFill>
                  <a:schemeClr val="dk1"/>
                </a:solidFill>
                <a:latin typeface="Open Sans"/>
                <a:ea typeface="Open Sans"/>
                <a:cs typeface="Open Sans"/>
                <a:sym typeface="Open Sans"/>
              </a:rPr>
              <a:t>: 3 months, 25 hours a week. </a:t>
            </a:r>
            <a:endParaRPr sz="19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19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100" b="1">
                <a:solidFill>
                  <a:schemeClr val="dk1"/>
                </a:solidFill>
                <a:latin typeface="Open Sans"/>
                <a:ea typeface="Open Sans"/>
                <a:cs typeface="Open Sans"/>
                <a:sym typeface="Open Sans"/>
              </a:rPr>
              <a:t>Project Description:</a:t>
            </a:r>
            <a:endParaRPr sz="21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21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100">
                <a:solidFill>
                  <a:schemeClr val="dk1"/>
                </a:solidFill>
                <a:latin typeface="Open Sans"/>
                <a:ea typeface="Open Sans"/>
                <a:cs typeface="Open Sans"/>
                <a:sym typeface="Open Sans"/>
              </a:rPr>
              <a:t>We are a web development company working with a healthcare client looking to connect patients directly with their doctors. We need someone to be able to take PSD mockup files from our designer and convert them into custom code using HTML, CSS, and JavaScript. We have not decided on which JavaScript library to use, but will be open to working with the one you’re most familiar with. We have the designs for 10 pages and will need them to be completed in 3 months. We are open to working with all levels of experience, but the pay will be adjusted based on your experience. </a:t>
            </a:r>
            <a:endParaRPr sz="3900"/>
          </a:p>
          <a:p>
            <a:pPr marL="0" lvl="0" indent="0" algn="l" rtl="0">
              <a:lnSpc>
                <a:spcPct val="115000"/>
              </a:lnSpc>
              <a:spcBef>
                <a:spcPts val="1600"/>
              </a:spcBef>
              <a:spcAft>
                <a:spcPts val="1600"/>
              </a:spcAft>
              <a:buSzPts val="3000"/>
              <a:buNone/>
            </a:pP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t>Sample Project Listing #2:</a:t>
            </a:r>
            <a:endParaRPr/>
          </a:p>
          <a:p>
            <a:pPr marL="0" lvl="0" indent="0" algn="l" rtl="0">
              <a:lnSpc>
                <a:spcPct val="100000"/>
              </a:lnSpc>
              <a:spcBef>
                <a:spcPts val="0"/>
              </a:spcBef>
              <a:spcAft>
                <a:spcPts val="0"/>
              </a:spcAft>
              <a:buSzPts val="4000"/>
              <a:buNone/>
            </a:pPr>
            <a:r>
              <a:rPr lang="en">
                <a:solidFill>
                  <a:srgbClr val="2015FF"/>
                </a:solidFill>
              </a:rPr>
              <a:t>Digital Marketing</a:t>
            </a:r>
            <a:endParaRPr>
              <a:solidFill>
                <a:srgbClr val="2015FF"/>
              </a:solidFill>
            </a:endParaRPr>
          </a:p>
        </p:txBody>
      </p:sp>
      <p:sp>
        <p:nvSpPr>
          <p:cNvPr id="144" name="Google Shape;144;p3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a:solidFill>
                  <a:schemeClr val="dk1"/>
                </a:solidFill>
                <a:latin typeface="Open Sans"/>
                <a:ea typeface="Open Sans"/>
                <a:cs typeface="Open Sans"/>
                <a:sym typeface="Open Sans"/>
              </a:rPr>
              <a:t>Email Marketer for Annual Fundraising Event. </a:t>
            </a:r>
            <a:endParaRPr sz="24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000">
                <a:solidFill>
                  <a:schemeClr val="dk1"/>
                </a:solidFill>
                <a:latin typeface="Open Sans"/>
                <a:ea typeface="Open Sans"/>
                <a:cs typeface="Open Sans"/>
                <a:sym typeface="Open Sans"/>
              </a:rPr>
              <a:t>Posted 2 days ago</a:t>
            </a:r>
            <a:endParaRPr sz="20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20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000" b="1">
                <a:solidFill>
                  <a:schemeClr val="dk1"/>
                </a:solidFill>
                <a:latin typeface="Open Sans"/>
                <a:ea typeface="Open Sans"/>
                <a:cs typeface="Open Sans"/>
                <a:sym typeface="Open Sans"/>
              </a:rPr>
              <a:t>Hourly:</a:t>
            </a:r>
            <a:r>
              <a:rPr lang="en" sz="2000">
                <a:solidFill>
                  <a:schemeClr val="dk1"/>
                </a:solidFill>
                <a:latin typeface="Open Sans"/>
                <a:ea typeface="Open Sans"/>
                <a:cs typeface="Open Sans"/>
                <a:sym typeface="Open Sans"/>
              </a:rPr>
              <a:t> $30.00 - $40.00.</a:t>
            </a:r>
            <a:endParaRPr sz="20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000" b="1">
                <a:solidFill>
                  <a:schemeClr val="dk1"/>
                </a:solidFill>
                <a:latin typeface="Open Sans"/>
                <a:ea typeface="Open Sans"/>
                <a:cs typeface="Open Sans"/>
                <a:sym typeface="Open Sans"/>
              </a:rPr>
              <a:t>Project Time</a:t>
            </a:r>
            <a:r>
              <a:rPr lang="en" sz="2000">
                <a:solidFill>
                  <a:schemeClr val="dk1"/>
                </a:solidFill>
                <a:latin typeface="Open Sans"/>
                <a:ea typeface="Open Sans"/>
                <a:cs typeface="Open Sans"/>
                <a:sym typeface="Open Sans"/>
              </a:rPr>
              <a:t>: 1 month, 10 - 15 hours a week. </a:t>
            </a:r>
            <a:endParaRPr sz="20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20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200" b="1">
                <a:solidFill>
                  <a:schemeClr val="dk1"/>
                </a:solidFill>
                <a:latin typeface="Open Sans"/>
                <a:ea typeface="Open Sans"/>
                <a:cs typeface="Open Sans"/>
                <a:sym typeface="Open Sans"/>
              </a:rPr>
              <a:t>Project Description:</a:t>
            </a:r>
            <a:endParaRPr sz="22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22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200">
                <a:solidFill>
                  <a:schemeClr val="dk1"/>
                </a:solidFill>
                <a:latin typeface="Open Sans"/>
                <a:ea typeface="Open Sans"/>
                <a:cs typeface="Open Sans"/>
                <a:sym typeface="Open Sans"/>
              </a:rPr>
              <a:t>We are looking for someone to create a drip email campaign to help us sell tickets for our annual fundraising event for our non-profit. This would require audience segmentation, custom email creation, and call-to-action development. We are to reach our goal of 700 tickets sold. We haven’t decided on the best tool to do this yet and would be open to your recommendations. Serious inquiries only. </a:t>
            </a:r>
            <a:endParaRPr sz="220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endParaRPr/>
          </a:p>
          <a:p>
            <a:pPr marL="0" lvl="0" indent="0" algn="l" rtl="0">
              <a:lnSpc>
                <a:spcPct val="115000"/>
              </a:lnSpc>
              <a:spcBef>
                <a:spcPts val="1600"/>
              </a:spcBef>
              <a:spcAft>
                <a:spcPts val="1600"/>
              </a:spcAft>
              <a:buSzPts val="3000"/>
              <a:buNone/>
            </a:pP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4"/>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t>Sample Project Listing #3:</a:t>
            </a:r>
            <a:br>
              <a:rPr lang="en"/>
            </a:br>
            <a:r>
              <a:rPr lang="en">
                <a:solidFill>
                  <a:srgbClr val="2015FF"/>
                </a:solidFill>
              </a:rPr>
              <a:t>Data Analyst</a:t>
            </a:r>
            <a:endParaRPr>
              <a:solidFill>
                <a:srgbClr val="2015FF"/>
              </a:solidFill>
            </a:endParaRPr>
          </a:p>
        </p:txBody>
      </p:sp>
      <p:sp>
        <p:nvSpPr>
          <p:cNvPr id="150" name="Google Shape;150;p34"/>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500">
                <a:solidFill>
                  <a:schemeClr val="dk1"/>
                </a:solidFill>
                <a:latin typeface="Open Sans"/>
                <a:ea typeface="Open Sans"/>
                <a:cs typeface="Open Sans"/>
                <a:sym typeface="Open Sans"/>
              </a:rPr>
              <a:t>Seeking experienced Data Analyst to build dashboard for local insurance company.</a:t>
            </a:r>
            <a:endParaRPr sz="25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100">
                <a:solidFill>
                  <a:schemeClr val="dk1"/>
                </a:solidFill>
                <a:latin typeface="Open Sans"/>
                <a:ea typeface="Open Sans"/>
                <a:cs typeface="Open Sans"/>
                <a:sym typeface="Open Sans"/>
              </a:rPr>
              <a:t>Posted 1 week ago</a:t>
            </a:r>
            <a:endParaRPr sz="21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21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100" b="1">
                <a:solidFill>
                  <a:schemeClr val="dk1"/>
                </a:solidFill>
                <a:latin typeface="Open Sans"/>
                <a:ea typeface="Open Sans"/>
                <a:cs typeface="Open Sans"/>
                <a:sym typeface="Open Sans"/>
              </a:rPr>
              <a:t>Hourly:</a:t>
            </a:r>
            <a:r>
              <a:rPr lang="en" sz="2100">
                <a:solidFill>
                  <a:schemeClr val="dk1"/>
                </a:solidFill>
                <a:latin typeface="Open Sans"/>
                <a:ea typeface="Open Sans"/>
                <a:cs typeface="Open Sans"/>
                <a:sym typeface="Open Sans"/>
              </a:rPr>
              <a:t> $90.00 Based on experience.</a:t>
            </a:r>
            <a:endParaRPr sz="21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100" b="1">
                <a:solidFill>
                  <a:schemeClr val="dk1"/>
                </a:solidFill>
                <a:latin typeface="Open Sans"/>
                <a:ea typeface="Open Sans"/>
                <a:cs typeface="Open Sans"/>
                <a:sym typeface="Open Sans"/>
              </a:rPr>
              <a:t>Project Time</a:t>
            </a:r>
            <a:r>
              <a:rPr lang="en" sz="2100">
                <a:solidFill>
                  <a:schemeClr val="dk1"/>
                </a:solidFill>
                <a:latin typeface="Open Sans"/>
                <a:ea typeface="Open Sans"/>
                <a:cs typeface="Open Sans"/>
                <a:sym typeface="Open Sans"/>
              </a:rPr>
              <a:t>: 1 year, 20 hours a week. </a:t>
            </a:r>
            <a:endParaRPr sz="21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21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300" b="1">
                <a:solidFill>
                  <a:schemeClr val="dk1"/>
                </a:solidFill>
                <a:latin typeface="Open Sans"/>
                <a:ea typeface="Open Sans"/>
                <a:cs typeface="Open Sans"/>
                <a:sym typeface="Open Sans"/>
              </a:rPr>
              <a:t>Project Description:</a:t>
            </a:r>
            <a:endParaRPr sz="23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300">
                <a:solidFill>
                  <a:schemeClr val="dk1"/>
                </a:solidFill>
                <a:latin typeface="Open Sans"/>
                <a:ea typeface="Open Sans"/>
                <a:cs typeface="Open Sans"/>
                <a:sym typeface="Open Sans"/>
              </a:rPr>
              <a:t>I have taken over a local car insurance company from my parents and have inherited hundreds of Excel spreadsheets with past and current customer information. I need help organizing this data and creating a dashboard to allow me to filter the data and create reports as needed. I would also need guidance on how to transfer the data to the tool of your choice. Looking forward to working together! </a:t>
            </a:r>
            <a:endParaRPr sz="230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endParaRPr/>
          </a:p>
          <a:p>
            <a:pPr marL="0" lvl="0" indent="0" algn="l" rtl="0">
              <a:lnSpc>
                <a:spcPct val="115000"/>
              </a:lnSpc>
              <a:spcBef>
                <a:spcPts val="1600"/>
              </a:spcBef>
              <a:spcAft>
                <a:spcPts val="1600"/>
              </a:spcAft>
              <a:buSzPts val="3000"/>
              <a:buNone/>
            </a:pPr>
            <a:endParaRPr sz="30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1485</Words>
  <Application>Microsoft Office PowerPoint</Application>
  <PresentationFormat>Custom</PresentationFormat>
  <Paragraphs>171</Paragraphs>
  <Slides>18</Slides>
  <Notes>18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Open Sans SemiBold</vt:lpstr>
      <vt:lpstr>Arial</vt:lpstr>
      <vt:lpstr>Helvetica Neue</vt:lpstr>
      <vt:lpstr>Open Sans</vt:lpstr>
      <vt:lpstr>Open Sans Light</vt:lpstr>
      <vt:lpstr>Simple Light</vt:lpstr>
      <vt:lpstr>White</vt:lpstr>
      <vt:lpstr>Digital Freelancer:  Managing Freelancing Projects</vt:lpstr>
      <vt:lpstr>How to use this Template</vt:lpstr>
      <vt:lpstr>PowerPoint Presentation</vt:lpstr>
      <vt:lpstr>Project Listing: </vt:lpstr>
      <vt:lpstr>Project Listing (Provided): </vt:lpstr>
      <vt:lpstr>Project Listing (Own): </vt:lpstr>
      <vt:lpstr>Sample Project Listing #1: Web Development</vt:lpstr>
      <vt:lpstr>Sample Project Listing #2: Digital Marketing</vt:lpstr>
      <vt:lpstr>Sample Project Listing #3: Data Analyst</vt:lpstr>
      <vt:lpstr>PowerPoint Presentation</vt:lpstr>
      <vt:lpstr>Expression of Interest </vt:lpstr>
      <vt:lpstr>Expression of Interest (Provided)</vt:lpstr>
      <vt:lpstr>PowerPoint Presentation</vt:lpstr>
      <vt:lpstr>Project Management Process</vt:lpstr>
      <vt:lpstr>Trello Board</vt:lpstr>
      <vt:lpstr>PowerPoint Presentation</vt:lpstr>
      <vt:lpstr>Invoice and Payment Options</vt:lpstr>
      <vt:lpstr>Walaa Gamal Ahmed Egypt - Asyut Invoice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Freelancer:  Managing Freelancing Projects</dc:title>
  <dc:creator>walaa gamal</dc:creator>
  <cp:lastModifiedBy>walaa gamal</cp:lastModifiedBy>
  <cp:revision>3</cp:revision>
  <dcterms:modified xsi:type="dcterms:W3CDTF">2023-01-06T20:13:39Z</dcterms:modified>
</cp:coreProperties>
</file>