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5000037ec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5000037ec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000037ec5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000037ec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5000037ec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5000037ec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91e3e0f86c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91e3e0f86c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2832106b4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92832106b4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92832106b4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92832106b4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92832106b4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92832106b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91e3e0f86c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91e3e0f86c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1e3e0f86c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91e3e0f86c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2832106b4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92832106b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2832106b4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92832106b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92832106b4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92832106b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91e3e0f86c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91e3e0f86c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91e3e0f86c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91e3e0f86c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91e3e0f86c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91e3e0f86c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2832106b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2832106b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arunjangir245/healthcare-insurance-expenses"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851100"/>
            <a:ext cx="47106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Healthcare Insurance Expenses</a:t>
            </a:r>
            <a:endParaRPr/>
          </a:p>
        </p:txBody>
      </p:sp>
      <p:sp>
        <p:nvSpPr>
          <p:cNvPr id="278" name="Google Shape;278;p13"/>
          <p:cNvSpPr txBox="1">
            <a:spLocks noGrp="1"/>
          </p:cNvSpPr>
          <p:nvPr>
            <p:ph type="subTitle" idx="1"/>
          </p:nvPr>
        </p:nvSpPr>
        <p:spPr>
          <a:xfrm>
            <a:off x="824000" y="3879875"/>
            <a:ext cx="4255500" cy="1038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Arial"/>
                <a:ea typeface="Arial"/>
                <a:cs typeface="Arial"/>
                <a:sym typeface="Arial"/>
              </a:rPr>
              <a:t>Walaa Youssef, Armando Magallan Jr, </a:t>
            </a:r>
            <a:endParaRPr sz="1800">
              <a:latin typeface="Arial"/>
              <a:ea typeface="Arial"/>
              <a:cs typeface="Arial"/>
              <a:sym typeface="Arial"/>
            </a:endParaRPr>
          </a:p>
          <a:p>
            <a:pPr marL="0" lvl="0" indent="0" algn="l" rtl="0">
              <a:lnSpc>
                <a:spcPct val="115000"/>
              </a:lnSpc>
              <a:spcBef>
                <a:spcPts val="0"/>
              </a:spcBef>
              <a:spcAft>
                <a:spcPts val="0"/>
              </a:spcAft>
              <a:buNone/>
            </a:pPr>
            <a:r>
              <a:rPr lang="en" sz="1800">
                <a:latin typeface="Arial"/>
                <a:ea typeface="Arial"/>
                <a:cs typeface="Arial"/>
                <a:sym typeface="Arial"/>
              </a:rPr>
              <a:t>Rocio Sampayo, Lorena Olalde Rios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title"/>
          </p:nvPr>
        </p:nvSpPr>
        <p:spPr>
          <a:xfrm>
            <a:off x="783825" y="287750"/>
            <a:ext cx="7601100" cy="1145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a:t>Interactive Drop Down Menu to Select Data</a:t>
            </a:r>
            <a:endParaRPr sz="2800"/>
          </a:p>
          <a:p>
            <a:pPr marL="0" lvl="0" indent="0" algn="l" rtl="0">
              <a:spcBef>
                <a:spcPts val="0"/>
              </a:spcBef>
              <a:spcAft>
                <a:spcPts val="0"/>
              </a:spcAft>
              <a:buNone/>
            </a:pPr>
            <a:endParaRPr sz="3044"/>
          </a:p>
        </p:txBody>
      </p:sp>
      <p:pic>
        <p:nvPicPr>
          <p:cNvPr id="342" name="Google Shape;342;p22"/>
          <p:cNvPicPr preferRelativeResize="0"/>
          <p:nvPr/>
        </p:nvPicPr>
        <p:blipFill>
          <a:blip r:embed="rId3">
            <a:alphaModFix/>
          </a:blip>
          <a:stretch>
            <a:fillRect/>
          </a:stretch>
        </p:blipFill>
        <p:spPr>
          <a:xfrm>
            <a:off x="373050" y="1183025"/>
            <a:ext cx="4198950" cy="3767276"/>
          </a:xfrm>
          <a:prstGeom prst="rect">
            <a:avLst/>
          </a:prstGeom>
          <a:noFill/>
          <a:ln>
            <a:noFill/>
          </a:ln>
        </p:spPr>
      </p:pic>
      <p:sp>
        <p:nvSpPr>
          <p:cNvPr id="343" name="Google Shape;343;p22"/>
          <p:cNvSpPr txBox="1"/>
          <p:nvPr/>
        </p:nvSpPr>
        <p:spPr>
          <a:xfrm>
            <a:off x="4808625" y="1473400"/>
            <a:ext cx="3750600" cy="2853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lt1"/>
              </a:buClr>
              <a:buSzPts val="2000"/>
              <a:buChar char="●"/>
            </a:pPr>
            <a:r>
              <a:rPr lang="en" sz="2000">
                <a:solidFill>
                  <a:schemeClr val="lt1"/>
                </a:solidFill>
              </a:rPr>
              <a:t>Drop down menu coded allows user to select whether they wish to view data for smokers, non-smokers, or a combination of them both</a:t>
            </a:r>
            <a:endParaRPr sz="1600">
              <a:solidFill>
                <a:schemeClr val="lt1"/>
              </a:solidFill>
            </a:endParaRPr>
          </a:p>
        </p:txBody>
      </p:sp>
      <p:sp>
        <p:nvSpPr>
          <p:cNvPr id="344" name="Google Shape;344;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Non-Smoker data analysis</a:t>
            </a:r>
            <a:endParaRPr sz="3600"/>
          </a:p>
        </p:txBody>
      </p:sp>
      <p:sp>
        <p:nvSpPr>
          <p:cNvPr id="350" name="Google Shape;350;p23"/>
          <p:cNvSpPr txBox="1">
            <a:spLocks noGrp="1"/>
          </p:cNvSpPr>
          <p:nvPr>
            <p:ph type="body" idx="1"/>
          </p:nvPr>
        </p:nvSpPr>
        <p:spPr>
          <a:xfrm>
            <a:off x="4286250" y="1300950"/>
            <a:ext cx="4728300" cy="3668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1D1C1D"/>
              </a:buClr>
              <a:buSzPts val="2000"/>
              <a:buFont typeface="Arial"/>
              <a:buChar char="●"/>
            </a:pPr>
            <a:r>
              <a:rPr lang="en" sz="2000">
                <a:solidFill>
                  <a:srgbClr val="1D1C1D"/>
                </a:solidFill>
                <a:latin typeface="Arial"/>
                <a:ea typeface="Arial"/>
                <a:cs typeface="Arial"/>
                <a:sym typeface="Arial"/>
              </a:rPr>
              <a:t>For non-smokers, there is one large cluster of data within the $2,500 to ~$15,000 range </a:t>
            </a:r>
            <a:endParaRPr sz="2000">
              <a:solidFill>
                <a:srgbClr val="1D1C1D"/>
              </a:solidFill>
              <a:latin typeface="Arial"/>
              <a:ea typeface="Arial"/>
              <a:cs typeface="Arial"/>
              <a:sym typeface="Arial"/>
            </a:endParaRPr>
          </a:p>
          <a:p>
            <a:pPr marL="457200" lvl="0" indent="-355600" algn="l" rtl="0">
              <a:spcBef>
                <a:spcPts val="0"/>
              </a:spcBef>
              <a:spcAft>
                <a:spcPts val="0"/>
              </a:spcAft>
              <a:buClr>
                <a:srgbClr val="1D1C1D"/>
              </a:buClr>
              <a:buSzPts val="2000"/>
              <a:buFont typeface="Arial"/>
              <a:buChar char="●"/>
            </a:pPr>
            <a:r>
              <a:rPr lang="en" sz="2000">
                <a:solidFill>
                  <a:srgbClr val="1D1C1D"/>
                </a:solidFill>
                <a:latin typeface="Arial"/>
                <a:ea typeface="Arial"/>
                <a:cs typeface="Arial"/>
                <a:sym typeface="Arial"/>
              </a:rPr>
              <a:t>There is also a strong positive correlation between the cost of insurance and age</a:t>
            </a:r>
            <a:endParaRPr sz="2000">
              <a:solidFill>
                <a:srgbClr val="1D1C1D"/>
              </a:solidFill>
              <a:latin typeface="Arial"/>
              <a:ea typeface="Arial"/>
              <a:cs typeface="Arial"/>
              <a:sym typeface="Arial"/>
            </a:endParaRPr>
          </a:p>
          <a:p>
            <a:pPr marL="457200" lvl="0" indent="-355600" algn="l" rtl="0">
              <a:spcBef>
                <a:spcPts val="0"/>
              </a:spcBef>
              <a:spcAft>
                <a:spcPts val="0"/>
              </a:spcAft>
              <a:buClr>
                <a:srgbClr val="1D1C1D"/>
              </a:buClr>
              <a:buSzPts val="2000"/>
              <a:buFont typeface="Arial"/>
              <a:buChar char="●"/>
            </a:pPr>
            <a:r>
              <a:rPr lang="en" sz="2000">
                <a:solidFill>
                  <a:srgbClr val="1D1C1D"/>
                </a:solidFill>
                <a:latin typeface="Arial"/>
                <a:ea typeface="Arial"/>
                <a:cs typeface="Arial"/>
                <a:sym typeface="Arial"/>
              </a:rPr>
              <a:t>A few outlier are present in the data, but a clear picture and conclusion can be drawn based on the visualization</a:t>
            </a:r>
            <a:endParaRPr sz="2000">
              <a:solidFill>
                <a:srgbClr val="1D1C1D"/>
              </a:solidFill>
              <a:latin typeface="Arial"/>
              <a:ea typeface="Arial"/>
              <a:cs typeface="Arial"/>
              <a:sym typeface="Arial"/>
            </a:endParaRPr>
          </a:p>
        </p:txBody>
      </p:sp>
      <p:pic>
        <p:nvPicPr>
          <p:cNvPr id="351" name="Google Shape;351;p23"/>
          <p:cNvPicPr preferRelativeResize="0"/>
          <p:nvPr/>
        </p:nvPicPr>
        <p:blipFill>
          <a:blip r:embed="rId3">
            <a:alphaModFix/>
          </a:blip>
          <a:stretch>
            <a:fillRect/>
          </a:stretch>
        </p:blipFill>
        <p:spPr>
          <a:xfrm>
            <a:off x="428100" y="1461673"/>
            <a:ext cx="3780750" cy="3279976"/>
          </a:xfrm>
          <a:prstGeom prst="rect">
            <a:avLst/>
          </a:prstGeom>
          <a:noFill/>
          <a:ln>
            <a:noFill/>
          </a:ln>
        </p:spPr>
      </p:pic>
      <p:sp>
        <p:nvSpPr>
          <p:cNvPr id="352" name="Google Shape;352;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body" idx="4294967295"/>
          </p:nvPr>
        </p:nvSpPr>
        <p:spPr>
          <a:xfrm>
            <a:off x="4485650" y="1250925"/>
            <a:ext cx="4514100" cy="3576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Arial"/>
              <a:buChar char="●"/>
            </a:pPr>
            <a:r>
              <a:rPr lang="en" sz="2000">
                <a:solidFill>
                  <a:schemeClr val="lt1"/>
                </a:solidFill>
                <a:latin typeface="Arial"/>
                <a:ea typeface="Arial"/>
                <a:cs typeface="Arial"/>
                <a:sym typeface="Arial"/>
              </a:rPr>
              <a:t>For smokers, there are 2 clusters of data with one group being in the $13,000 to ~$30,000 range and the other within the $30,000 to $50,000 range</a:t>
            </a:r>
            <a:endParaRPr sz="2000">
              <a:solidFill>
                <a:schemeClr val="lt1"/>
              </a:solidFill>
              <a:latin typeface="Arial"/>
              <a:ea typeface="Arial"/>
              <a:cs typeface="Arial"/>
              <a:sym typeface="Arial"/>
            </a:endParaRPr>
          </a:p>
          <a:p>
            <a:pPr marL="457200" lvl="0" indent="-355600" algn="l" rtl="0">
              <a:lnSpc>
                <a:spcPct val="115000"/>
              </a:lnSpc>
              <a:spcBef>
                <a:spcPts val="0"/>
              </a:spcBef>
              <a:spcAft>
                <a:spcPts val="0"/>
              </a:spcAft>
              <a:buClr>
                <a:schemeClr val="lt1"/>
              </a:buClr>
              <a:buSzPts val="2000"/>
              <a:buFont typeface="Arial"/>
              <a:buChar char="●"/>
            </a:pPr>
            <a:r>
              <a:rPr lang="en" sz="2000">
                <a:solidFill>
                  <a:schemeClr val="lt1"/>
                </a:solidFill>
                <a:latin typeface="Arial"/>
                <a:ea typeface="Arial"/>
                <a:cs typeface="Arial"/>
                <a:sym typeface="Arial"/>
              </a:rPr>
              <a:t>Some outliers are present, but the 2 clusters are interesting to note</a:t>
            </a:r>
            <a:endParaRPr sz="2000">
              <a:solidFill>
                <a:schemeClr val="lt1"/>
              </a:solidFill>
              <a:latin typeface="Arial"/>
              <a:ea typeface="Arial"/>
              <a:cs typeface="Arial"/>
              <a:sym typeface="Arial"/>
            </a:endParaRPr>
          </a:p>
          <a:p>
            <a:pPr marL="457200" lvl="0" indent="-355600" algn="l" rtl="0">
              <a:lnSpc>
                <a:spcPct val="115000"/>
              </a:lnSpc>
              <a:spcBef>
                <a:spcPts val="0"/>
              </a:spcBef>
              <a:spcAft>
                <a:spcPts val="0"/>
              </a:spcAft>
              <a:buClr>
                <a:schemeClr val="lt1"/>
              </a:buClr>
              <a:buSzPts val="2000"/>
              <a:buFont typeface="Arial"/>
              <a:buChar char="●"/>
            </a:pPr>
            <a:r>
              <a:rPr lang="en" sz="2000">
                <a:solidFill>
                  <a:schemeClr val="lt1"/>
                </a:solidFill>
                <a:latin typeface="Arial"/>
                <a:ea typeface="Arial"/>
                <a:cs typeface="Arial"/>
                <a:sym typeface="Arial"/>
              </a:rPr>
              <a:t>It would also appear that there is a positive correlation between smoker age and cost of Insurance</a:t>
            </a:r>
            <a:endParaRPr sz="2000">
              <a:solidFill>
                <a:schemeClr val="lt1"/>
              </a:solidFill>
              <a:latin typeface="Arial"/>
              <a:ea typeface="Arial"/>
              <a:cs typeface="Arial"/>
              <a:sym typeface="Arial"/>
            </a:endParaRPr>
          </a:p>
        </p:txBody>
      </p:sp>
      <p:pic>
        <p:nvPicPr>
          <p:cNvPr id="358" name="Google Shape;358;p24"/>
          <p:cNvPicPr preferRelativeResize="0"/>
          <p:nvPr/>
        </p:nvPicPr>
        <p:blipFill rotWithShape="1">
          <a:blip r:embed="rId3">
            <a:alphaModFix/>
          </a:blip>
          <a:srcRect t="-1790" b="1789"/>
          <a:stretch/>
        </p:blipFill>
        <p:spPr>
          <a:xfrm>
            <a:off x="319375" y="1250925"/>
            <a:ext cx="4031775" cy="3384550"/>
          </a:xfrm>
          <a:prstGeom prst="rect">
            <a:avLst/>
          </a:prstGeom>
          <a:noFill/>
          <a:ln>
            <a:noFill/>
          </a:ln>
        </p:spPr>
      </p:pic>
      <p:sp>
        <p:nvSpPr>
          <p:cNvPr id="359" name="Google Shape;359;p24"/>
          <p:cNvSpPr txBox="1">
            <a:spLocks noGrp="1"/>
          </p:cNvSpPr>
          <p:nvPr>
            <p:ph type="title"/>
          </p:nvPr>
        </p:nvSpPr>
        <p:spPr>
          <a:xfrm>
            <a:off x="1747400" y="110025"/>
            <a:ext cx="5857800" cy="1140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Smoker Data Analysis</a:t>
            </a:r>
            <a:endParaRPr/>
          </a:p>
        </p:txBody>
      </p:sp>
      <p:sp>
        <p:nvSpPr>
          <p:cNvPr id="360" name="Google Shape;360;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1232650" y="597950"/>
            <a:ext cx="3905400" cy="1590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00"/>
              <a:t>Interactive Scatter Plot Chart</a:t>
            </a:r>
            <a:endParaRPr sz="3600"/>
          </a:p>
        </p:txBody>
      </p:sp>
      <p:sp>
        <p:nvSpPr>
          <p:cNvPr id="366" name="Google Shape;366;p25"/>
          <p:cNvSpPr txBox="1">
            <a:spLocks noGrp="1"/>
          </p:cNvSpPr>
          <p:nvPr>
            <p:ph type="body" idx="1"/>
          </p:nvPr>
        </p:nvSpPr>
        <p:spPr>
          <a:xfrm>
            <a:off x="5138175" y="76200"/>
            <a:ext cx="3312000" cy="239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1D1C1D"/>
              </a:buClr>
              <a:buSzPts val="1800"/>
              <a:buFont typeface="Arial"/>
              <a:buChar char="●"/>
            </a:pPr>
            <a:r>
              <a:rPr lang="en" sz="1800">
                <a:solidFill>
                  <a:srgbClr val="1D1C1D"/>
                </a:solidFill>
                <a:latin typeface="Arial"/>
                <a:ea typeface="Arial"/>
                <a:cs typeface="Arial"/>
                <a:sym typeface="Arial"/>
              </a:rPr>
              <a:t>Highcharts library used to create a scatter plot chart to visualize the relationship between "Age" and "Charges" based on the data loaded with D3.js</a:t>
            </a:r>
            <a:endParaRPr sz="1800"/>
          </a:p>
        </p:txBody>
      </p:sp>
      <p:pic>
        <p:nvPicPr>
          <p:cNvPr id="367" name="Google Shape;367;p25"/>
          <p:cNvPicPr preferRelativeResize="0"/>
          <p:nvPr/>
        </p:nvPicPr>
        <p:blipFill rotWithShape="1">
          <a:blip r:embed="rId3">
            <a:alphaModFix/>
          </a:blip>
          <a:srcRect t="12780" b="-12779"/>
          <a:stretch/>
        </p:blipFill>
        <p:spPr>
          <a:xfrm>
            <a:off x="84838" y="2469950"/>
            <a:ext cx="8974327" cy="2673550"/>
          </a:xfrm>
          <a:prstGeom prst="rect">
            <a:avLst/>
          </a:prstGeom>
          <a:noFill/>
          <a:ln>
            <a:noFill/>
          </a:ln>
        </p:spPr>
      </p:pic>
      <p:sp>
        <p:nvSpPr>
          <p:cNvPr id="368" name="Google Shape;368;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303800" y="598575"/>
            <a:ext cx="3668700" cy="159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Trends of Age vs Insurance Charges</a:t>
            </a:r>
            <a:endParaRPr>
              <a:solidFill>
                <a:schemeClr val="lt1"/>
              </a:solidFill>
            </a:endParaRPr>
          </a:p>
        </p:txBody>
      </p:sp>
      <p:sp>
        <p:nvSpPr>
          <p:cNvPr id="374" name="Google Shape;374;p26"/>
          <p:cNvSpPr txBox="1">
            <a:spLocks noGrp="1"/>
          </p:cNvSpPr>
          <p:nvPr>
            <p:ph type="body" idx="1"/>
          </p:nvPr>
        </p:nvSpPr>
        <p:spPr>
          <a:xfrm>
            <a:off x="5211850" y="349950"/>
            <a:ext cx="3312000" cy="2221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lt1"/>
              </a:buClr>
              <a:buSzPts val="1300"/>
              <a:buChar char="●"/>
            </a:pPr>
            <a:r>
              <a:rPr lang="en">
                <a:solidFill>
                  <a:schemeClr val="lt1"/>
                </a:solidFill>
              </a:rPr>
              <a:t>This interactive scatter plot shows us a positive correlation between age and total insurance charges with charges clearly increasing with older age</a:t>
            </a:r>
            <a:endParaRPr>
              <a:solidFill>
                <a:schemeClr val="lt1"/>
              </a:solidFill>
            </a:endParaRPr>
          </a:p>
          <a:p>
            <a:pPr marL="457200" lvl="0" indent="-311150" algn="l" rtl="0">
              <a:spcBef>
                <a:spcPts val="0"/>
              </a:spcBef>
              <a:spcAft>
                <a:spcPts val="0"/>
              </a:spcAft>
              <a:buClr>
                <a:schemeClr val="lt1"/>
              </a:buClr>
              <a:buSzPts val="1300"/>
              <a:buChar char="●"/>
            </a:pPr>
            <a:r>
              <a:rPr lang="en">
                <a:solidFill>
                  <a:schemeClr val="lt1"/>
                </a:solidFill>
              </a:rPr>
              <a:t>You can also observe a few outliers by hovering over data points on the interactive map</a:t>
            </a:r>
            <a:endParaRPr>
              <a:solidFill>
                <a:schemeClr val="lt1"/>
              </a:solidFill>
            </a:endParaRPr>
          </a:p>
        </p:txBody>
      </p:sp>
      <p:sp>
        <p:nvSpPr>
          <p:cNvPr id="375" name="Google Shape;375;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376" name="Google Shape;376;p26"/>
          <p:cNvPicPr preferRelativeResize="0"/>
          <p:nvPr/>
        </p:nvPicPr>
        <p:blipFill rotWithShape="1">
          <a:blip r:embed="rId3">
            <a:alphaModFix/>
          </a:blip>
          <a:srcRect t="12780" b="-12779"/>
          <a:stretch/>
        </p:blipFill>
        <p:spPr>
          <a:xfrm>
            <a:off x="84838" y="2469950"/>
            <a:ext cx="8974327" cy="267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1091250" y="147075"/>
            <a:ext cx="6961500" cy="1308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1D1C1D"/>
                </a:solidFill>
              </a:rPr>
              <a:t>MongoDB Database created</a:t>
            </a:r>
            <a:endParaRPr>
              <a:solidFill>
                <a:srgbClr val="1D1C1D"/>
              </a:solidFill>
            </a:endParaRPr>
          </a:p>
        </p:txBody>
      </p:sp>
      <p:sp>
        <p:nvSpPr>
          <p:cNvPr id="382" name="Google Shape;382;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383" name="Google Shape;383;p27"/>
          <p:cNvSpPr txBox="1"/>
          <p:nvPr/>
        </p:nvSpPr>
        <p:spPr>
          <a:xfrm>
            <a:off x="798300" y="1311375"/>
            <a:ext cx="3773700" cy="879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1D1C1D"/>
              </a:buClr>
              <a:buSzPts val="1700"/>
              <a:buChar char="●"/>
            </a:pPr>
            <a:r>
              <a:rPr lang="en" sz="1700">
                <a:solidFill>
                  <a:srgbClr val="1D1C1D"/>
                </a:solidFill>
              </a:rPr>
              <a:t>MongoDB used to create a database with the use of Jupyter Notebook</a:t>
            </a:r>
            <a:endParaRPr sz="1700">
              <a:solidFill>
                <a:srgbClr val="1D1C1D"/>
              </a:solidFill>
            </a:endParaRPr>
          </a:p>
          <a:p>
            <a:pPr marL="457200" lvl="0" indent="0" algn="l" rtl="0">
              <a:spcBef>
                <a:spcPts val="0"/>
              </a:spcBef>
              <a:spcAft>
                <a:spcPts val="0"/>
              </a:spcAft>
              <a:buNone/>
            </a:pPr>
            <a:endParaRPr sz="2000">
              <a:solidFill>
                <a:schemeClr val="lt1"/>
              </a:solidFill>
            </a:endParaRPr>
          </a:p>
        </p:txBody>
      </p:sp>
      <p:pic>
        <p:nvPicPr>
          <p:cNvPr id="384" name="Google Shape;384;p27"/>
          <p:cNvPicPr preferRelativeResize="0"/>
          <p:nvPr/>
        </p:nvPicPr>
        <p:blipFill rotWithShape="1">
          <a:blip r:embed="rId3">
            <a:alphaModFix/>
          </a:blip>
          <a:srcRect r="-7296" b="-7296"/>
          <a:stretch/>
        </p:blipFill>
        <p:spPr>
          <a:xfrm>
            <a:off x="1341263" y="2675274"/>
            <a:ext cx="2687774" cy="2252051"/>
          </a:xfrm>
          <a:prstGeom prst="rect">
            <a:avLst/>
          </a:prstGeom>
          <a:noFill/>
          <a:ln>
            <a:noFill/>
          </a:ln>
        </p:spPr>
      </p:pic>
      <p:pic>
        <p:nvPicPr>
          <p:cNvPr id="385" name="Google Shape;385;p27"/>
          <p:cNvPicPr preferRelativeResize="0"/>
          <p:nvPr/>
        </p:nvPicPr>
        <p:blipFill>
          <a:blip r:embed="rId4">
            <a:alphaModFix/>
          </a:blip>
          <a:stretch>
            <a:fillRect/>
          </a:stretch>
        </p:blipFill>
        <p:spPr>
          <a:xfrm>
            <a:off x="4725150" y="3303213"/>
            <a:ext cx="3369613" cy="1624125"/>
          </a:xfrm>
          <a:prstGeom prst="rect">
            <a:avLst/>
          </a:prstGeom>
          <a:noFill/>
          <a:ln>
            <a:noFill/>
          </a:ln>
        </p:spPr>
      </p:pic>
      <p:pic>
        <p:nvPicPr>
          <p:cNvPr id="386" name="Google Shape;386;p27"/>
          <p:cNvPicPr preferRelativeResize="0"/>
          <p:nvPr/>
        </p:nvPicPr>
        <p:blipFill rotWithShape="1">
          <a:blip r:embed="rId5">
            <a:alphaModFix/>
          </a:blip>
          <a:srcRect l="-630" r="629"/>
          <a:stretch/>
        </p:blipFill>
        <p:spPr>
          <a:xfrm>
            <a:off x="4651450" y="1224551"/>
            <a:ext cx="3517037" cy="1939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0"/>
        <p:cNvGrpSpPr/>
        <p:nvPr/>
      </p:nvGrpSpPr>
      <p:grpSpPr>
        <a:xfrm>
          <a:off x="0" y="0"/>
          <a:ext cx="0" cy="0"/>
          <a:chOff x="0" y="0"/>
          <a:chExt cx="0" cy="0"/>
        </a:xfrm>
      </p:grpSpPr>
      <p:sp>
        <p:nvSpPr>
          <p:cNvPr id="391" name="Google Shape;391;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Conclusion</a:t>
            </a:r>
            <a:endParaRPr>
              <a:solidFill>
                <a:schemeClr val="lt1"/>
              </a:solidFill>
            </a:endParaRPr>
          </a:p>
        </p:txBody>
      </p:sp>
      <p:sp>
        <p:nvSpPr>
          <p:cNvPr id="392" name="Google Shape;392;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chemeClr val="lt1"/>
                </a:solidFill>
                <a:latin typeface="Arial"/>
                <a:ea typeface="Arial"/>
                <a:cs typeface="Arial"/>
                <a:sym typeface="Arial"/>
              </a:rPr>
              <a:t>The Healthcare Insurance Expenses Prediction project aims to provide valuable insights into the factors influencing healthcare insurance expenses, and help build a predictive model that can be used by both insurers and individuals. This project will contribute to more informed and fair healthcare insurance practices.</a:t>
            </a:r>
            <a:endParaRPr sz="1800">
              <a:solidFill>
                <a:schemeClr val="lt1"/>
              </a:solidFill>
              <a:latin typeface="Arial"/>
              <a:ea typeface="Arial"/>
              <a:cs typeface="Arial"/>
              <a:sym typeface="Arial"/>
            </a:endParaRPr>
          </a:p>
        </p:txBody>
      </p:sp>
      <p:sp>
        <p:nvSpPr>
          <p:cNvPr id="393" name="Google Shape;393;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1623225" y="283575"/>
            <a:ext cx="5006400" cy="93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00"/>
              <a:t>Data set / Sources</a:t>
            </a:r>
            <a:endParaRPr sz="3600"/>
          </a:p>
        </p:txBody>
      </p:sp>
      <p:sp>
        <p:nvSpPr>
          <p:cNvPr id="399" name="Google Shape;399;p29"/>
          <p:cNvSpPr txBox="1">
            <a:spLocks noGrp="1"/>
          </p:cNvSpPr>
          <p:nvPr>
            <p:ph type="body" idx="1"/>
          </p:nvPr>
        </p:nvSpPr>
        <p:spPr>
          <a:xfrm>
            <a:off x="1144075" y="1222575"/>
            <a:ext cx="6611700" cy="2600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900" u="sng">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https://www.kaggle.com/datasets/arunjangir245/healthcare-insurance-expenses</a:t>
            </a:r>
            <a:endParaRPr sz="19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ctr" rtl="0">
              <a:spcBef>
                <a:spcPts val="0"/>
              </a:spcBef>
              <a:spcAft>
                <a:spcPts val="1200"/>
              </a:spcAft>
              <a:buNone/>
            </a:pPr>
            <a:endParaRPr/>
          </a:p>
        </p:txBody>
      </p:sp>
      <p:sp>
        <p:nvSpPr>
          <p:cNvPr id="400" name="Google Shape;400;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Introduction</a:t>
            </a:r>
            <a:endParaRPr sz="3600"/>
          </a:p>
        </p:txBody>
      </p:sp>
      <p:sp>
        <p:nvSpPr>
          <p:cNvPr id="284" name="Google Shape;284;p14"/>
          <p:cNvSpPr txBox="1">
            <a:spLocks noGrp="1"/>
          </p:cNvSpPr>
          <p:nvPr>
            <p:ph type="body" idx="1"/>
          </p:nvPr>
        </p:nvSpPr>
        <p:spPr>
          <a:xfrm>
            <a:off x="1303800" y="1745575"/>
            <a:ext cx="7030500" cy="2541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00">
                <a:solidFill>
                  <a:srgbClr val="000000"/>
                </a:solidFill>
                <a:latin typeface="Arial"/>
                <a:ea typeface="Arial"/>
                <a:cs typeface="Arial"/>
                <a:sym typeface="Arial"/>
              </a:rPr>
              <a:t>Healthcare insurance is a critical aspect of modern life. It provides financial protection to individuals and families in the event of illness or injury. Understanding the factors that influence healthcare insurance expenses can help insurance companies make more accurate pricing decisions and assist individuals in planning their healthcare costs.</a:t>
            </a:r>
            <a:endParaRPr sz="2200"/>
          </a:p>
        </p:txBody>
      </p:sp>
      <p:sp>
        <p:nvSpPr>
          <p:cNvPr id="285" name="Google Shape;285;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2458125" y="80375"/>
            <a:ext cx="3676500" cy="171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Our Dashboard</a:t>
            </a:r>
            <a:endParaRPr/>
          </a:p>
        </p:txBody>
      </p:sp>
      <p:sp>
        <p:nvSpPr>
          <p:cNvPr id="291" name="Google Shape;291;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292" name="Google Shape;292;p15"/>
          <p:cNvSpPr txBox="1"/>
          <p:nvPr/>
        </p:nvSpPr>
        <p:spPr>
          <a:xfrm>
            <a:off x="375050" y="1647525"/>
            <a:ext cx="8076000" cy="30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The dashboard can help you predict the cost of insurance by showcasing the relationship between personal attributes, such as; </a:t>
            </a:r>
            <a:endParaRPr sz="2000"/>
          </a:p>
          <a:p>
            <a:pPr marL="457200" lvl="0" indent="-355600" algn="l" rtl="0">
              <a:spcBef>
                <a:spcPts val="0"/>
              </a:spcBef>
              <a:spcAft>
                <a:spcPts val="0"/>
              </a:spcAft>
              <a:buSzPts val="2000"/>
              <a:buChar char="●"/>
            </a:pPr>
            <a:r>
              <a:rPr lang="en" sz="2000"/>
              <a:t>Age</a:t>
            </a:r>
            <a:endParaRPr sz="2000"/>
          </a:p>
          <a:p>
            <a:pPr marL="457200" lvl="0" indent="-355600" algn="l" rtl="0">
              <a:spcBef>
                <a:spcPts val="0"/>
              </a:spcBef>
              <a:spcAft>
                <a:spcPts val="0"/>
              </a:spcAft>
              <a:buSzPts val="2000"/>
              <a:buChar char="●"/>
            </a:pPr>
            <a:r>
              <a:rPr lang="en" sz="2000"/>
              <a:t>Gender</a:t>
            </a:r>
            <a:endParaRPr sz="2000"/>
          </a:p>
          <a:p>
            <a:pPr marL="457200" lvl="0" indent="-355600" algn="l" rtl="0">
              <a:spcBef>
                <a:spcPts val="0"/>
              </a:spcBef>
              <a:spcAft>
                <a:spcPts val="0"/>
              </a:spcAft>
              <a:buSzPts val="2000"/>
              <a:buChar char="●"/>
            </a:pPr>
            <a:r>
              <a:rPr lang="en" sz="2000"/>
              <a:t>Smoker</a:t>
            </a:r>
            <a:endParaRPr sz="2000"/>
          </a:p>
          <a:p>
            <a:pPr marL="457200" lvl="0" indent="-355600" algn="l" rtl="0">
              <a:spcBef>
                <a:spcPts val="0"/>
              </a:spcBef>
              <a:spcAft>
                <a:spcPts val="0"/>
              </a:spcAft>
              <a:buSzPts val="2000"/>
              <a:buChar char="●"/>
            </a:pPr>
            <a:r>
              <a:rPr lang="en" sz="2000"/>
              <a:t>Non-Smoker</a:t>
            </a:r>
            <a:endParaRPr sz="2000"/>
          </a:p>
          <a:p>
            <a:pPr marL="457200" lvl="0" indent="0" algn="l" rtl="0">
              <a:spcBef>
                <a:spcPts val="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298" name="Google Shape;298;p16"/>
          <p:cNvPicPr preferRelativeResize="0"/>
          <p:nvPr/>
        </p:nvPicPr>
        <p:blipFill>
          <a:blip r:embed="rId3">
            <a:alphaModFix/>
          </a:blip>
          <a:stretch>
            <a:fillRect/>
          </a:stretch>
        </p:blipFill>
        <p:spPr>
          <a:xfrm>
            <a:off x="152400" y="152400"/>
            <a:ext cx="8675438" cy="443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solidFill>
                  <a:srgbClr val="1D1C1D"/>
                </a:solidFill>
              </a:rPr>
              <a:t>Project Objective</a:t>
            </a:r>
            <a:endParaRPr>
              <a:solidFill>
                <a:srgbClr val="1D1C1D"/>
              </a:solidFill>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1D1C1D"/>
                </a:solidFill>
                <a:latin typeface="Arial"/>
                <a:ea typeface="Arial"/>
                <a:cs typeface="Arial"/>
                <a:sym typeface="Arial"/>
              </a:rPr>
              <a:t>Educate insurers and individuals on the identified influencing factors such as smoking, bmi, gender, and how they contribute to healthcare insurance expenses. Empower stakeholders with knowledge and tools to make informed decisions regarding insurance coverage, and promote more fair and transparent insurance practices.</a:t>
            </a:r>
            <a:endParaRPr>
              <a:solidFill>
                <a:srgbClr val="1D1C1D"/>
              </a:solidFill>
            </a:endParaRPr>
          </a:p>
        </p:txBody>
      </p:sp>
      <p:sp>
        <p:nvSpPr>
          <p:cNvPr id="305" name="Google Shape;305;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723325" y="1353800"/>
            <a:ext cx="2324700" cy="1290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Process</a:t>
            </a:r>
            <a:endParaRPr/>
          </a:p>
        </p:txBody>
      </p:sp>
      <p:sp>
        <p:nvSpPr>
          <p:cNvPr id="311" name="Google Shape;311;p18"/>
          <p:cNvSpPr txBox="1"/>
          <p:nvPr/>
        </p:nvSpPr>
        <p:spPr>
          <a:xfrm>
            <a:off x="3627825" y="1290775"/>
            <a:ext cx="4224300" cy="22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Flask</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Javascript file creation</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HTML integration</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Reference Highcharts Library</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Created MongoDB through Jupyter Notebook</a:t>
            </a:r>
            <a:endParaRPr sz="2000">
              <a:solidFill>
                <a:schemeClr val="lt1"/>
              </a:solidFill>
            </a:endParaRPr>
          </a:p>
        </p:txBody>
      </p:sp>
      <p:sp>
        <p:nvSpPr>
          <p:cNvPr id="312" name="Google Shape;312;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1D1C1D"/>
              </a:buClr>
              <a:buSzPts val="2000"/>
              <a:buFont typeface="Arial"/>
              <a:buChar char="●"/>
            </a:pPr>
            <a:r>
              <a:rPr lang="en" sz="3600">
                <a:solidFill>
                  <a:srgbClr val="1D1C1D"/>
                </a:solidFill>
              </a:rPr>
              <a:t>Interactive Aspects</a:t>
            </a:r>
            <a:endParaRPr sz="3600">
              <a:solidFill>
                <a:srgbClr val="1D1C1D"/>
              </a:solidFill>
            </a:endParaRPr>
          </a:p>
        </p:txBody>
      </p:sp>
      <p:sp>
        <p:nvSpPr>
          <p:cNvPr id="318" name="Google Shape;318;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1D1C1D"/>
              </a:buClr>
              <a:buSzPts val="2000"/>
              <a:buFont typeface="Arial"/>
              <a:buChar char="●"/>
            </a:pPr>
            <a:r>
              <a:rPr lang="en" sz="2000">
                <a:solidFill>
                  <a:srgbClr val="1D1C1D"/>
                </a:solidFill>
                <a:latin typeface="Arial"/>
                <a:ea typeface="Arial"/>
                <a:cs typeface="Arial"/>
                <a:sym typeface="Arial"/>
              </a:rPr>
              <a:t>When showcasing individual data, there is an integrated dropdown option that will allow the user to change the data that they are looking at. </a:t>
            </a:r>
            <a:endParaRPr sz="2200">
              <a:solidFill>
                <a:srgbClr val="1D1C1D"/>
              </a:solidFill>
            </a:endParaRPr>
          </a:p>
        </p:txBody>
      </p:sp>
      <p:sp>
        <p:nvSpPr>
          <p:cNvPr id="319" name="Google Shape;319;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solidFill>
                  <a:schemeClr val="lt1"/>
                </a:solidFill>
              </a:rPr>
              <a:t>Interactive Pie Graph</a:t>
            </a:r>
            <a:endParaRPr sz="3600">
              <a:solidFill>
                <a:schemeClr val="lt1"/>
              </a:solidFill>
            </a:endParaRPr>
          </a:p>
        </p:txBody>
      </p:sp>
      <p:sp>
        <p:nvSpPr>
          <p:cNvPr id="325" name="Google Shape;325;p20"/>
          <p:cNvSpPr txBox="1">
            <a:spLocks noGrp="1"/>
          </p:cNvSpPr>
          <p:nvPr>
            <p:ph type="body" idx="1"/>
          </p:nvPr>
        </p:nvSpPr>
        <p:spPr>
          <a:xfrm>
            <a:off x="755400" y="1669500"/>
            <a:ext cx="3343200" cy="3179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This interactive feature displays the total charges for insurance for males vs the total charges for females</a:t>
            </a:r>
            <a:endParaRPr sz="1600">
              <a:solidFill>
                <a:schemeClr val="lt1"/>
              </a:solidFill>
              <a:latin typeface="Arial"/>
              <a:ea typeface="Arial"/>
              <a:cs typeface="Arial"/>
              <a:sym typeface="Arial"/>
            </a:endParaRPr>
          </a:p>
          <a:p>
            <a:pPr marL="457200" lvl="0" indent="0" algn="l" rtl="0">
              <a:spcBef>
                <a:spcPts val="1200"/>
              </a:spcBef>
              <a:spcAft>
                <a:spcPts val="0"/>
              </a:spcAft>
              <a:buNone/>
            </a:pPr>
            <a:endParaRPr sz="1600">
              <a:solidFill>
                <a:schemeClr val="lt1"/>
              </a:solidFill>
              <a:latin typeface="Arial"/>
              <a:ea typeface="Arial"/>
              <a:cs typeface="Arial"/>
              <a:sym typeface="Arial"/>
            </a:endParaRPr>
          </a:p>
          <a:p>
            <a:pPr marL="457200" lvl="0" indent="-330200" algn="l" rtl="0">
              <a:spcBef>
                <a:spcPts val="1200"/>
              </a:spcBef>
              <a:spcAft>
                <a:spcPts val="0"/>
              </a:spcAft>
              <a:buClr>
                <a:schemeClr val="lt1"/>
              </a:buClr>
              <a:buSzPts val="1600"/>
              <a:buFont typeface="Arial"/>
              <a:buChar char="●"/>
            </a:pPr>
            <a:r>
              <a:rPr lang="en" sz="1600">
                <a:solidFill>
                  <a:schemeClr val="lt1"/>
                </a:solidFill>
                <a:latin typeface="Arial"/>
                <a:ea typeface="Arial"/>
                <a:cs typeface="Arial"/>
                <a:sym typeface="Arial"/>
              </a:rPr>
              <a:t>When you hover over the different slices, it lets you compare the data from one gender to the other </a:t>
            </a:r>
            <a:endParaRPr sz="1600">
              <a:solidFill>
                <a:schemeClr val="lt1"/>
              </a:solidFill>
              <a:latin typeface="Arial"/>
              <a:ea typeface="Arial"/>
              <a:cs typeface="Arial"/>
              <a:sym typeface="Arial"/>
            </a:endParaRPr>
          </a:p>
        </p:txBody>
      </p:sp>
      <p:sp>
        <p:nvSpPr>
          <p:cNvPr id="326" name="Google Shape;326;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327" name="Google Shape;327;p20"/>
          <p:cNvPicPr preferRelativeResize="0"/>
          <p:nvPr/>
        </p:nvPicPr>
        <p:blipFill>
          <a:blip r:embed="rId3">
            <a:alphaModFix/>
          </a:blip>
          <a:stretch>
            <a:fillRect/>
          </a:stretch>
        </p:blipFill>
        <p:spPr>
          <a:xfrm>
            <a:off x="5026900" y="1597875"/>
            <a:ext cx="2772199" cy="30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824000" y="763600"/>
            <a:ext cx="6992100" cy="959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1D1C1D"/>
                </a:solidFill>
              </a:rPr>
              <a:t>Total Charges: Males vs Females</a:t>
            </a:r>
            <a:endParaRPr>
              <a:solidFill>
                <a:srgbClr val="1D1C1D"/>
              </a:solidFill>
            </a:endParaRPr>
          </a:p>
        </p:txBody>
      </p:sp>
      <p:sp>
        <p:nvSpPr>
          <p:cNvPr id="333" name="Google Shape;333;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34" name="Google Shape;334;p21"/>
          <p:cNvSpPr txBox="1">
            <a:spLocks noGrp="1"/>
          </p:cNvSpPr>
          <p:nvPr>
            <p:ph type="body" idx="4294967295"/>
          </p:nvPr>
        </p:nvSpPr>
        <p:spPr>
          <a:xfrm>
            <a:off x="351275" y="2025050"/>
            <a:ext cx="3097800" cy="2853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1D1C1D"/>
              </a:buClr>
              <a:buSzPts val="1500"/>
              <a:buFont typeface="Arial"/>
              <a:buChar char="●"/>
            </a:pPr>
            <a:r>
              <a:rPr lang="en" sz="1500">
                <a:solidFill>
                  <a:srgbClr val="1D1C1D"/>
                </a:solidFill>
                <a:latin typeface="Arial"/>
                <a:ea typeface="Arial"/>
                <a:cs typeface="Arial"/>
                <a:sym typeface="Arial"/>
              </a:rPr>
              <a:t>The graphs shows Females were charged about 8.3 million for insurance vs males who were charged about 9.4 million</a:t>
            </a:r>
            <a:endParaRPr sz="1500">
              <a:solidFill>
                <a:srgbClr val="1D1C1D"/>
              </a:solidFill>
              <a:latin typeface="Arial"/>
              <a:ea typeface="Arial"/>
              <a:cs typeface="Arial"/>
              <a:sym typeface="Arial"/>
            </a:endParaRPr>
          </a:p>
          <a:p>
            <a:pPr marL="457200" lvl="0" indent="-323850" algn="l" rtl="0">
              <a:spcBef>
                <a:spcPts val="0"/>
              </a:spcBef>
              <a:spcAft>
                <a:spcPts val="0"/>
              </a:spcAft>
              <a:buClr>
                <a:srgbClr val="1D1C1D"/>
              </a:buClr>
              <a:buSzPts val="1500"/>
              <a:buFont typeface="Arial"/>
              <a:buChar char="●"/>
            </a:pPr>
            <a:r>
              <a:rPr lang="en" sz="1500">
                <a:solidFill>
                  <a:srgbClr val="1D1C1D"/>
                </a:solidFill>
                <a:latin typeface="Arial"/>
                <a:ea typeface="Arial"/>
                <a:cs typeface="Arial"/>
                <a:sym typeface="Arial"/>
              </a:rPr>
              <a:t>This shows a difference of about 1.1 million between male and females with males paying more on average </a:t>
            </a:r>
            <a:endParaRPr sz="1500">
              <a:solidFill>
                <a:srgbClr val="1D1C1D"/>
              </a:solidFill>
              <a:latin typeface="Arial"/>
              <a:ea typeface="Arial"/>
              <a:cs typeface="Arial"/>
              <a:sym typeface="Arial"/>
            </a:endParaRPr>
          </a:p>
        </p:txBody>
      </p:sp>
      <p:pic>
        <p:nvPicPr>
          <p:cNvPr id="335" name="Google Shape;335;p21"/>
          <p:cNvPicPr preferRelativeResize="0"/>
          <p:nvPr/>
        </p:nvPicPr>
        <p:blipFill>
          <a:blip r:embed="rId3">
            <a:alphaModFix/>
          </a:blip>
          <a:stretch>
            <a:fillRect/>
          </a:stretch>
        </p:blipFill>
        <p:spPr>
          <a:xfrm>
            <a:off x="6352975" y="2033538"/>
            <a:ext cx="2590725" cy="2231312"/>
          </a:xfrm>
          <a:prstGeom prst="rect">
            <a:avLst/>
          </a:prstGeom>
          <a:noFill/>
          <a:ln>
            <a:noFill/>
          </a:ln>
        </p:spPr>
      </p:pic>
      <p:pic>
        <p:nvPicPr>
          <p:cNvPr id="336" name="Google Shape;336;p21"/>
          <p:cNvPicPr preferRelativeResize="0"/>
          <p:nvPr/>
        </p:nvPicPr>
        <p:blipFill>
          <a:blip r:embed="rId4">
            <a:alphaModFix/>
          </a:blip>
          <a:stretch>
            <a:fillRect/>
          </a:stretch>
        </p:blipFill>
        <p:spPr>
          <a:xfrm>
            <a:off x="3647037" y="2043786"/>
            <a:ext cx="2590724" cy="221083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On-screen Show (16:9)</PresentationFormat>
  <Paragraphs>68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Nunito</vt:lpstr>
      <vt:lpstr>Arial</vt:lpstr>
      <vt:lpstr>Maven Pro</vt:lpstr>
      <vt:lpstr>Momentum</vt:lpstr>
      <vt:lpstr>Healthcare Insurance Expenses</vt:lpstr>
      <vt:lpstr>Introduction</vt:lpstr>
      <vt:lpstr>Our Dashboard</vt:lpstr>
      <vt:lpstr>PowerPoint Presentation</vt:lpstr>
      <vt:lpstr>Project Objective</vt:lpstr>
      <vt:lpstr>Process</vt:lpstr>
      <vt:lpstr>Interactive Aspects</vt:lpstr>
      <vt:lpstr>Interactive Pie Graph</vt:lpstr>
      <vt:lpstr>Total Charges: Males vs Females</vt:lpstr>
      <vt:lpstr>Interactive Drop Down Menu to Select Data </vt:lpstr>
      <vt:lpstr>Non-Smoker data analysis</vt:lpstr>
      <vt:lpstr>Smoker Data Analysis</vt:lpstr>
      <vt:lpstr>Interactive Scatter Plot Chart</vt:lpstr>
      <vt:lpstr>Trends of Age vs Insurance Charges</vt:lpstr>
      <vt:lpstr>MongoDB Database created</vt:lpstr>
      <vt:lpstr>Conclusion</vt:lpstr>
      <vt:lpstr>Data set /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Insurance Expenses</dc:title>
  <cp:lastModifiedBy>Walaa Youssef</cp:lastModifiedBy>
  <cp:revision>1</cp:revision>
  <dcterms:modified xsi:type="dcterms:W3CDTF">2023-10-26T00:26:27Z</dcterms:modified>
</cp:coreProperties>
</file>