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489F09-87F9-49D3-94E8-7ACDDD0CA4CB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BD34B2-7F44-4C6F-88DD-B7BBA03F44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252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9F09-87F9-49D3-94E8-7ACDDD0CA4CB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34B2-7F44-4C6F-88DD-B7BBA03F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57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9F09-87F9-49D3-94E8-7ACDDD0CA4CB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34B2-7F44-4C6F-88DD-B7BBA03F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53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9F09-87F9-49D3-94E8-7ACDDD0CA4CB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34B2-7F44-4C6F-88DD-B7BBA03F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9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489F09-87F9-49D3-94E8-7ACDDD0CA4CB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BD34B2-7F44-4C6F-88DD-B7BBA03F44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2363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9F09-87F9-49D3-94E8-7ACDDD0CA4CB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34B2-7F44-4C6F-88DD-B7BBA03F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269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9F09-87F9-49D3-94E8-7ACDDD0CA4CB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34B2-7F44-4C6F-88DD-B7BBA03F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134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9F09-87F9-49D3-94E8-7ACDDD0CA4CB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34B2-7F44-4C6F-88DD-B7BBA03F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73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9F09-87F9-49D3-94E8-7ACDDD0CA4CB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34B2-7F44-4C6F-88DD-B7BBA03F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6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9489F09-87F9-49D3-94E8-7ACDDD0CA4CB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6BD34B2-7F44-4C6F-88DD-B7BBA03F44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2526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9489F09-87F9-49D3-94E8-7ACDDD0CA4CB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6BD34B2-7F44-4C6F-88DD-B7BBA03F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0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489F09-87F9-49D3-94E8-7ACDDD0CA4CB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BD34B2-7F44-4C6F-88DD-B7BBA03F44F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98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59313" y="6172199"/>
            <a:ext cx="635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Выполнили: Клепикова Дарья, Коваленко Анастасия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0839" y="6154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Государственное бюджетное профессиональное образовательное учреждение Новосибирской области</a:t>
            </a:r>
          </a:p>
          <a:p>
            <a:r>
              <a:rPr lang="ru-RU" sz="1400" dirty="0"/>
              <a:t>НОВОСИБИРСКИЙ ХИМИКО-ТЕХНОЛОГИЧЕСКИЙ КОЛЛЕДЖ</a:t>
            </a:r>
          </a:p>
          <a:p>
            <a:r>
              <a:rPr lang="ru-RU" sz="1400" dirty="0"/>
              <a:t>ИМ. Д. И. МЕНДЕЛЕЕВА</a:t>
            </a:r>
          </a:p>
        </p:txBody>
      </p:sp>
    </p:spTree>
    <p:extLst>
      <p:ext uri="{BB962C8B-B14F-4D97-AF65-F5344CB8AC3E}">
        <p14:creationId xmlns:p14="http://schemas.microsoft.com/office/powerpoint/2010/main" val="286627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веб-сервис?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389186"/>
            <a:ext cx="5465645" cy="3736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Веб-служба, веб-сервис</a:t>
            </a:r>
            <a:r>
              <a:rPr lang="ru-RU" sz="2400" dirty="0"/>
              <a:t> — идентифицируемая уникальным веб-адресом программная система со стандартизированными интерфейсами. Веб-службы могут взаимодействовать друг с другом и со сторонними приложениями посредством сообщений, основанных на определённых протоколах и соглашениях.</a:t>
            </a:r>
            <a:endParaRPr lang="ru-RU" sz="2400" dirty="0"/>
          </a:p>
        </p:txBody>
      </p:sp>
      <p:pic>
        <p:nvPicPr>
          <p:cNvPr id="1026" name="Picture 2" descr="Клипарт интернет (38 фото) » Рисунки для срисовки и не тольк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92" y="1972530"/>
            <a:ext cx="3302855" cy="330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9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4973276" cy="830953"/>
          </a:xfrm>
        </p:spPr>
        <p:txBody>
          <a:bodyPr/>
          <a:lstStyle/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125415"/>
            <a:ext cx="5659076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Создатели сайта называют </a:t>
            </a:r>
            <a:r>
              <a:rPr lang="ru-RU" dirty="0" err="1"/>
              <a:t>GitHub</a:t>
            </a:r>
            <a:r>
              <a:rPr lang="ru-RU" dirty="0"/>
              <a:t> «социальной сетью для разработчиков».</a:t>
            </a:r>
          </a:p>
          <a:p>
            <a:pPr marL="0" indent="0">
              <a:buNone/>
            </a:pPr>
            <a:r>
              <a:rPr lang="ru-RU" dirty="0" smtClean="0"/>
              <a:t>Кроме </a:t>
            </a:r>
            <a:r>
              <a:rPr lang="ru-RU" dirty="0"/>
              <a:t>размещения кода, участники могут общаться, комментировать правки друг друга, а также следить за новостями знакомых.</a:t>
            </a:r>
          </a:p>
          <a:p>
            <a:pPr marL="0" indent="0">
              <a:buNone/>
            </a:pPr>
            <a:r>
              <a:rPr lang="ru-RU" dirty="0" smtClean="0"/>
              <a:t>С </a:t>
            </a:r>
            <a:r>
              <a:rPr lang="ru-RU" dirty="0"/>
              <a:t>помощью широких возможностей </a:t>
            </a:r>
            <a:r>
              <a:rPr lang="ru-RU" dirty="0" err="1"/>
              <a:t>Git</a:t>
            </a:r>
            <a:r>
              <a:rPr lang="ru-RU" dirty="0"/>
              <a:t> программисты могут объединять свои </a:t>
            </a:r>
            <a:r>
              <a:rPr lang="ru-RU" dirty="0" err="1"/>
              <a:t>репозитории</a:t>
            </a:r>
            <a:r>
              <a:rPr lang="ru-RU" dirty="0"/>
              <a:t> — </a:t>
            </a:r>
            <a:r>
              <a:rPr lang="ru-RU" dirty="0" err="1"/>
              <a:t>GitHub</a:t>
            </a:r>
            <a:r>
              <a:rPr lang="ru-RU" dirty="0"/>
              <a:t> предлагает удобный интерфейс для этого и может отображать вклад каждого участника в виде дерева.</a:t>
            </a:r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проектов есть личные страницы, небольшие Вики и система отслеживания ошибок.</a:t>
            </a:r>
          </a:p>
          <a:p>
            <a:pPr marL="0" indent="0">
              <a:buNone/>
            </a:pPr>
            <a:r>
              <a:rPr lang="ru-RU" dirty="0" smtClean="0"/>
              <a:t>Прямо </a:t>
            </a:r>
            <a:r>
              <a:rPr lang="ru-RU" dirty="0"/>
              <a:t>на сайте можно просмотреть файлы проектов с подсветкой синтаксиса для большинства языков программирования.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180385" y="320687"/>
            <a:ext cx="44078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Можно создавать приватные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репозитории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которые будут видны только вам и выбранным вами людям. Раньше такая возможность была платной.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Есть возможность прямого добавления новых файлов в свой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репозиторий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через веб-интерфейс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сервиса.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Код проектов можно не только скопировать через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но и скачать в виде обычных архивов с сайта.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Кроме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сервис поддерживает получение и редактирование кода через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SVN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Mercurial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сайте есть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pastebin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-сервис gist.github.com для быстрой публикации фрагментов кода.</a:t>
            </a:r>
          </a:p>
        </p:txBody>
      </p:sp>
      <p:pic>
        <p:nvPicPr>
          <p:cNvPr id="2050" name="Picture 2" descr="Безлимитное количество приватных репозиториев на GitHub | КОНЬЯКОВ.р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21" y="4950631"/>
            <a:ext cx="493381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64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9835422" cy="1349700"/>
          </a:xfrm>
        </p:spPr>
        <p:txBody>
          <a:bodyPr>
            <a:noAutofit/>
          </a:bodyPr>
          <a:lstStyle/>
          <a:p>
            <a:r>
              <a:rPr lang="ru-RU" b="1" dirty="0"/>
              <a:t>Что такое </a:t>
            </a:r>
            <a:r>
              <a:rPr lang="en-US" b="1" dirty="0" err="1"/>
              <a:t>Git</a:t>
            </a:r>
            <a:r>
              <a:rPr lang="en-US" b="1" dirty="0"/>
              <a:t>?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195754"/>
            <a:ext cx="6177822" cy="44137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/>
              <a:t>— это система контроля версий, разработанная </a:t>
            </a:r>
            <a:r>
              <a:rPr lang="ru-RU" dirty="0" err="1"/>
              <a:t>Линусом</a:t>
            </a:r>
            <a:r>
              <a:rPr lang="ru-RU" dirty="0"/>
              <a:t> </a:t>
            </a:r>
            <a:r>
              <a:rPr lang="ru-RU" dirty="0" err="1" smtClean="0"/>
              <a:t>Торвальдсом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Когда разработчики создают новый проект, они всегда продолжают вносить обновления в код. Даже после запуска проектов им всё равно нужно обновлять версии, исправлять ошибки, добавлять новые функции и т. д.</a:t>
            </a:r>
          </a:p>
          <a:p>
            <a:pPr marL="0" indent="0">
              <a:buNone/>
            </a:pPr>
            <a:r>
              <a:rPr lang="ru-RU" dirty="0"/>
              <a:t>Система контроля версий помогает отслеживать изменения, внесённые в базу кода. Более того, он записывает, кто внёс изменения и может восстановить стёртый или изменённый код.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GitHub Packages: Your packages, at home with their code · GitHub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42" y="1430215"/>
            <a:ext cx="3944816" cy="39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61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</a:t>
            </a:r>
            <a:r>
              <a:rPr lang="en-US" b="1" dirty="0"/>
              <a:t>Hub?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222131"/>
            <a:ext cx="4982068" cy="27871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1800" dirty="0"/>
              <a:t>Если </a:t>
            </a:r>
            <a:r>
              <a:rPr lang="ru-RU" sz="1800" dirty="0" err="1"/>
              <a:t>Git</a:t>
            </a:r>
            <a:r>
              <a:rPr lang="ru-RU" sz="1800" dirty="0"/>
              <a:t> — это сердце </a:t>
            </a:r>
            <a:r>
              <a:rPr lang="ru-RU" sz="1800" dirty="0" err="1"/>
              <a:t>GitHub</a:t>
            </a:r>
            <a:r>
              <a:rPr lang="ru-RU" sz="1800" dirty="0"/>
              <a:t>, то </a:t>
            </a:r>
            <a:r>
              <a:rPr lang="ru-RU" sz="1800" dirty="0" err="1"/>
              <a:t>Hub</a:t>
            </a:r>
            <a:r>
              <a:rPr lang="ru-RU" sz="1800" dirty="0"/>
              <a:t> — это его душа. Концентратор в </a:t>
            </a:r>
            <a:r>
              <a:rPr lang="ru-RU" sz="1800" dirty="0" err="1"/>
              <a:t>GitHub</a:t>
            </a:r>
            <a:r>
              <a:rPr lang="ru-RU" sz="1800" dirty="0"/>
              <a:t> — это то, что превращает командную строку, такую ​​как </a:t>
            </a:r>
            <a:r>
              <a:rPr lang="ru-RU" sz="1800" dirty="0" err="1"/>
              <a:t>Git</a:t>
            </a:r>
            <a:r>
              <a:rPr lang="ru-RU" sz="1800" dirty="0"/>
              <a:t>, в крупнейшую социальную сеть для разработчиков.</a:t>
            </a:r>
          </a:p>
          <a:p>
            <a:pPr marL="0" indent="0">
              <a:buNone/>
            </a:pPr>
            <a:r>
              <a:rPr lang="ru-RU" sz="1800" dirty="0"/>
              <a:t>Помимо участия в определённом проекте, </a:t>
            </a:r>
            <a:r>
              <a:rPr lang="ru-RU" sz="1800" dirty="0" err="1"/>
              <a:t>GitHub</a:t>
            </a:r>
            <a:r>
              <a:rPr lang="ru-RU" sz="1800" dirty="0"/>
              <a:t> позволяет пользователям общаться с единомышленниками. Вы можете следить за людьми и смотреть, что они делают или с кем они общаются.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75938" y="382385"/>
            <a:ext cx="4583724" cy="233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Репозиторий</a:t>
            </a:r>
            <a:endParaRPr lang="ru-R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Репозиторий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или хранилище — это каталог, в котором хранятся файлы вашего проекта. Он может быть расположен в хранилище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или в локальном хранилище на вашем компьютере. Вы можете хранить файлы кодов, изображения, аудио или всё, что связано с проектом, в хранилище.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775938" y="2989193"/>
            <a:ext cx="45837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Ветка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Ветка это копия вашего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репозитория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Вы можете использовать ветку, когда хотите сделать разработку изолированно.</a:t>
            </a: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с веткой не повлияет на центральное хранилище или другие ветки. Если вы сделали эту работу, вы можете объединить свою ветку с другими ветками и центральным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репозиторием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используя запрос на извлечение.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251678" y="4099457"/>
            <a:ext cx="5102469" cy="233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Запрос на извлечение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Запрос на извлечение означает, что вы сообщаете другим, что вы передали изменения, внесённые вами в ветке, в главный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репозиторий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Соавторы хранилища могут принять или отклонить запрос на извлечение. После его открытия вы можете обсудить и проанализировать свою работу с соавторами.</a:t>
            </a:r>
          </a:p>
        </p:txBody>
      </p:sp>
    </p:spTree>
    <p:extLst>
      <p:ext uri="{BB962C8B-B14F-4D97-AF65-F5344CB8AC3E}">
        <p14:creationId xmlns:p14="http://schemas.microsoft.com/office/powerpoint/2010/main" val="373456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команды </a:t>
            </a:r>
            <a:r>
              <a:rPr lang="en-US" dirty="0" err="1" smtClean="0"/>
              <a:t>github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037208"/>
              </p:ext>
            </p:extLst>
          </p:nvPr>
        </p:nvGraphicFramePr>
        <p:xfrm>
          <a:off x="1251678" y="1128451"/>
          <a:ext cx="10040937" cy="534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353">
                  <a:extLst>
                    <a:ext uri="{9D8B030D-6E8A-4147-A177-3AD203B41FA5}">
                      <a16:colId xmlns:a16="http://schemas.microsoft.com/office/drawing/2014/main" val="919538965"/>
                    </a:ext>
                  </a:extLst>
                </a:gridCol>
                <a:gridCol w="3710354">
                  <a:extLst>
                    <a:ext uri="{9D8B030D-6E8A-4147-A177-3AD203B41FA5}">
                      <a16:colId xmlns:a16="http://schemas.microsoft.com/office/drawing/2014/main" val="355868954"/>
                    </a:ext>
                  </a:extLst>
                </a:gridCol>
                <a:gridCol w="4308230">
                  <a:extLst>
                    <a:ext uri="{9D8B030D-6E8A-4147-A177-3AD203B41FA5}">
                      <a16:colId xmlns:a16="http://schemas.microsoft.com/office/drawing/2014/main" val="2284834483"/>
                    </a:ext>
                  </a:extLst>
                </a:gridCol>
              </a:tblGrid>
              <a:tr h="531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Команда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 в командной строке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80676"/>
                  </a:ext>
                </a:extLst>
              </a:tr>
              <a:tr h="769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Может быть использована для указания пользовательских настроек, таких как электронная почта, имя пользователя, формат и т.д.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config</a:t>
                      </a:r>
                      <a:r>
                        <a:rPr lang="en-US" sz="1200" dirty="0" smtClean="0"/>
                        <a:t> --global </a:t>
                      </a:r>
                      <a:r>
                        <a:rPr lang="en-US" sz="1200" dirty="0" err="1" smtClean="0"/>
                        <a:t>user.email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адрес@</a:t>
                      </a:r>
                      <a:r>
                        <a:rPr lang="en-US" sz="1200" dirty="0" smtClean="0"/>
                        <a:t>gmail.com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62396"/>
                  </a:ext>
                </a:extLst>
              </a:tr>
              <a:tr h="531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Эта команда используется для создания GIT </a:t>
                      </a:r>
                      <a:r>
                        <a:rPr lang="ru-RU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init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22642"/>
                  </a:ext>
                </a:extLst>
              </a:tr>
              <a:tr h="531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Команда 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быть использована для добавления файлов в индекс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add temp.txt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9389"/>
                  </a:ext>
                </a:extLst>
              </a:tr>
              <a:tr h="531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clone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Команда 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используется для клонирования </a:t>
                      </a:r>
                      <a:r>
                        <a:rPr lang="ru-RU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clone /</a:t>
                      </a:r>
                      <a:r>
                        <a:rPr lang="ru-RU" sz="1200" dirty="0" smtClean="0"/>
                        <a:t>путь/до/</a:t>
                      </a:r>
                      <a:r>
                        <a:rPr lang="ru-RU" sz="1200" dirty="0" err="1" smtClean="0"/>
                        <a:t>репозитория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51114"/>
                  </a:ext>
                </a:extLst>
              </a:tr>
              <a:tr h="531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Команда 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используется для </a:t>
                      </a:r>
                      <a:r>
                        <a:rPr lang="ru-RU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коммита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изменений в файлах проекта. </a:t>
                      </a:r>
                      <a:r>
                        <a:rPr lang="ru-RU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Коммиты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сразу попадают на удаленный </a:t>
                      </a:r>
                      <a:r>
                        <a:rPr lang="ru-RU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репозиторий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err="1" smtClean="0"/>
                        <a:t>git</a:t>
                      </a:r>
                      <a:r>
                        <a:rPr lang="ru-RU" sz="1200" dirty="0" smtClean="0"/>
                        <a:t> </a:t>
                      </a:r>
                      <a:r>
                        <a:rPr lang="ru-RU" sz="1200" dirty="0" err="1" smtClean="0"/>
                        <a:t>commit</a:t>
                      </a:r>
                      <a:r>
                        <a:rPr lang="ru-RU" sz="1200" dirty="0" smtClean="0"/>
                        <a:t> –m “Сообщение идущее вместе с </a:t>
                      </a:r>
                      <a:r>
                        <a:rPr lang="ru-RU" sz="1200" dirty="0" err="1" smtClean="0"/>
                        <a:t>коммитом</a:t>
                      </a:r>
                      <a:r>
                        <a:rPr lang="ru-RU" sz="1200" dirty="0" smtClean="0"/>
                        <a:t>”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000398"/>
                  </a:ext>
                </a:extLst>
              </a:tr>
              <a:tr h="531959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status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Команда 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отображает список измененных файлов, вместе с файлами, которые еще не были добавлены в индекс или ожидают </a:t>
                      </a:r>
                      <a:r>
                        <a:rPr lang="ru-RU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status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53777"/>
                  </a:ext>
                </a:extLst>
              </a:tr>
              <a:tr h="531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поместить изменения в главную ветку удаленного хранилища связанного с рабочим каталогом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push origin master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20392"/>
                  </a:ext>
                </a:extLst>
              </a:tr>
              <a:tr h="531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checkout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Команда 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checkout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быть использована для создания веток или переключения между ними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command </a:t>
                      </a:r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checkout -b &lt;</a:t>
                      </a:r>
                      <a:r>
                        <a:rPr lang="ru-RU" sz="1200" dirty="0" smtClean="0"/>
                        <a:t>имя-ветки&gt;</a:t>
                      </a:r>
                    </a:p>
                    <a:p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checkout &lt;</a:t>
                      </a:r>
                      <a:r>
                        <a:rPr lang="ru-RU" sz="1200" dirty="0" smtClean="0"/>
                        <a:t>имя-ветки&gt;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4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68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 err="1"/>
              <a:t>github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65676"/>
              </p:ext>
            </p:extLst>
          </p:nvPr>
        </p:nvGraphicFramePr>
        <p:xfrm>
          <a:off x="1251678" y="1128451"/>
          <a:ext cx="10040937" cy="5161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353">
                  <a:extLst>
                    <a:ext uri="{9D8B030D-6E8A-4147-A177-3AD203B41FA5}">
                      <a16:colId xmlns:a16="http://schemas.microsoft.com/office/drawing/2014/main" val="337194585"/>
                    </a:ext>
                  </a:extLst>
                </a:gridCol>
                <a:gridCol w="3710354">
                  <a:extLst>
                    <a:ext uri="{9D8B030D-6E8A-4147-A177-3AD203B41FA5}">
                      <a16:colId xmlns:a16="http://schemas.microsoft.com/office/drawing/2014/main" val="3827891833"/>
                    </a:ext>
                  </a:extLst>
                </a:gridCol>
                <a:gridCol w="4308230">
                  <a:extLst>
                    <a:ext uri="{9D8B030D-6E8A-4147-A177-3AD203B41FA5}">
                      <a16:colId xmlns:a16="http://schemas.microsoft.com/office/drawing/2014/main" val="2017785585"/>
                    </a:ext>
                  </a:extLst>
                </a:gridCol>
              </a:tblGrid>
              <a:tr h="531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Команда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r>
                        <a:rPr lang="ru-RU" baseline="0" dirty="0" smtClean="0"/>
                        <a:t> в командной строке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18766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remote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Команда позволяет пользователю подключиться к удаленному </a:t>
                      </a:r>
                      <a:r>
                        <a:rPr lang="ru-RU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репозиторию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remote add origin &lt;</a:t>
                      </a:r>
                      <a:r>
                        <a:rPr lang="ru-RU" sz="1200" dirty="0" err="1" smtClean="0"/>
                        <a:t>адрес.удаленного.сервера</a:t>
                      </a:r>
                      <a:r>
                        <a:rPr lang="ru-RU" sz="1200" dirty="0" smtClean="0"/>
                        <a:t>&gt;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01836"/>
                  </a:ext>
                </a:extLst>
              </a:tr>
              <a:tr h="531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branch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Команда 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быть использована для отображения, создания или удаления веток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branch</a:t>
                      </a:r>
                      <a:endParaRPr lang="ru-RU" sz="1200" dirty="0" smtClean="0"/>
                    </a:p>
                    <a:p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branch –d &lt;</a:t>
                      </a:r>
                      <a:r>
                        <a:rPr lang="ru-RU" sz="1200" dirty="0" smtClean="0"/>
                        <a:t>имя-ветки&gt;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22300"/>
                  </a:ext>
                </a:extLst>
              </a:tr>
              <a:tr h="531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pull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Команда </a:t>
                      </a:r>
                      <a:r>
                        <a:rPr lang="ru-RU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используется для объединения изменений, присутствующих в удаленном </a:t>
                      </a:r>
                      <a:r>
                        <a:rPr lang="ru-RU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репозитории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локальный рабочий каталог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pull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64301"/>
                  </a:ext>
                </a:extLst>
              </a:tr>
              <a:tr h="531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merge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Команда 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используется для объединения ветки в активную ветвь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merge &lt;</a:t>
                      </a:r>
                      <a:r>
                        <a:rPr lang="ru-RU" sz="1200" dirty="0" smtClean="0"/>
                        <a:t>имя-ветки&gt;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18448"/>
                  </a:ext>
                </a:extLst>
              </a:tr>
              <a:tr h="531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diff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Команда 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используется для выявления различий между ветками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diff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54146"/>
                  </a:ext>
                </a:extLst>
              </a:tr>
              <a:tr h="531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tag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маркировки определенных </a:t>
                      </a:r>
                      <a:r>
                        <a:rPr lang="ru-RU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коммитов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помощью простых меток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tag 1.1.0 &lt;</a:t>
                      </a:r>
                      <a:r>
                        <a:rPr lang="ru-RU" sz="1200" dirty="0" smtClean="0"/>
                        <a:t>вставьте-</a:t>
                      </a:r>
                      <a:r>
                        <a:rPr lang="en-US" sz="1200" dirty="0" err="1" smtClean="0"/>
                        <a:t>commitID</a:t>
                      </a:r>
                      <a:r>
                        <a:rPr lang="en-US" sz="1200" dirty="0" smtClean="0"/>
                        <a:t>-</a:t>
                      </a:r>
                      <a:r>
                        <a:rPr lang="ru-RU" sz="1200" dirty="0" smtClean="0"/>
                        <a:t>здесь&gt;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71569"/>
                  </a:ext>
                </a:extLst>
              </a:tr>
              <a:tr h="531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Запуск команды 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отобразит список всех </a:t>
                      </a:r>
                      <a:r>
                        <a:rPr lang="ru-RU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коммитов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ветке вместе с соответствующими сведениями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25363"/>
                  </a:ext>
                </a:extLst>
              </a:tr>
              <a:tr h="531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reset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Команда 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сброса индекса и рабочего каталога до последнего состояния </a:t>
                      </a:r>
                      <a:r>
                        <a:rPr lang="ru-RU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reset --hard HEAD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28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59313" y="6172199"/>
            <a:ext cx="635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Выполнили: Клепикова Дарья, Коваленко Анастасия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0839" y="6154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Государственное бюджетное профессиональное образовательное учреждение Новосибирской области</a:t>
            </a:r>
          </a:p>
          <a:p>
            <a:r>
              <a:rPr lang="ru-RU" sz="1400" dirty="0"/>
              <a:t>НОВОСИБИРСКИЙ ХИМИКО-ТЕХНОЛОГИЧЕСКИЙ КОЛЛЕДЖ</a:t>
            </a:r>
          </a:p>
          <a:p>
            <a:r>
              <a:rPr lang="ru-RU" sz="1400" dirty="0"/>
              <a:t>ИМ. Д. И. МЕНДЕЛЕЕВА</a:t>
            </a:r>
          </a:p>
        </p:txBody>
      </p:sp>
    </p:spTree>
    <p:extLst>
      <p:ext uri="{BB962C8B-B14F-4D97-AF65-F5344CB8AC3E}">
        <p14:creationId xmlns:p14="http://schemas.microsoft.com/office/powerpoint/2010/main" val="62893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59</TotalTime>
  <Words>917</Words>
  <Application>Microsoft Office PowerPoint</Application>
  <PresentationFormat>Широкоэкранный</PresentationFormat>
  <Paragraphs>96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Gill Sans MT</vt:lpstr>
      <vt:lpstr>Impact</vt:lpstr>
      <vt:lpstr>Badge</vt:lpstr>
      <vt:lpstr>GIthub</vt:lpstr>
      <vt:lpstr>Что такое веб-сервис?</vt:lpstr>
      <vt:lpstr>возможности</vt:lpstr>
      <vt:lpstr>Что такое Git?  </vt:lpstr>
      <vt:lpstr>Что такое Hub? </vt:lpstr>
      <vt:lpstr>Основные команды github</vt:lpstr>
      <vt:lpstr>Основные команды github</vt:lpstr>
      <vt:lpstr>GIthub</vt:lpstr>
    </vt:vector>
  </TitlesOfParts>
  <Company>Новосибирский химико-технологический колледж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Клепикова Дарья</dc:creator>
  <cp:lastModifiedBy>Клепикова Дарья</cp:lastModifiedBy>
  <cp:revision>6</cp:revision>
  <dcterms:created xsi:type="dcterms:W3CDTF">2022-04-05T05:33:59Z</dcterms:created>
  <dcterms:modified xsi:type="dcterms:W3CDTF">2022-04-05T06:33:35Z</dcterms:modified>
</cp:coreProperties>
</file>