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99" r:id="rId11"/>
    <p:sldId id="280" r:id="rId12"/>
    <p:sldId id="281" r:id="rId13"/>
    <p:sldId id="259" r:id="rId14"/>
    <p:sldId id="260" r:id="rId15"/>
    <p:sldId id="262" r:id="rId16"/>
    <p:sldId id="263" r:id="rId17"/>
    <p:sldId id="264" r:id="rId18"/>
    <p:sldId id="265" r:id="rId19"/>
    <p:sldId id="266" r:id="rId20"/>
    <p:sldId id="267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3" r:id="rId30"/>
    <p:sldId id="292" r:id="rId31"/>
    <p:sldId id="294" r:id="rId32"/>
    <p:sldId id="295" r:id="rId33"/>
    <p:sldId id="296" r:id="rId34"/>
    <p:sldId id="297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94" autoAdjust="0"/>
  </p:normalViewPr>
  <p:slideViewPr>
    <p:cSldViewPr snapToGrid="0">
      <p:cViewPr varScale="1">
        <p:scale>
          <a:sx n="48" d="100"/>
          <a:sy n="48" d="100"/>
        </p:scale>
        <p:origin x="67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4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3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8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эффективность, результативность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effectiveness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Точность и полнота, с которой пользователи достигают определенных целей (ИСО 9241-11).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эффективность, производительность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Связь точности и полноты достижения пользователями целей с израсходованными ресурсами (ИСО 9241-11).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Соответствующие ресурсы могут включать в себя время выполнения задачи (человеческие ресурсы), материалы или финансовые затраты на использование.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удовлетворенность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satisfaction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продукта или системы удовлетворить требованиям пользователя в заданном контексте использования.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 - 1 Для пользователей, не взаимодействующих с продуктом или системой непосредственно, имеют значение только выполнение цели и доверие; 2 Удовлетворенность - это реакция пользователя на взаимодействие с продуктом или системой, которая включает в себя отношение к использованию продукта.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4.1.3.1 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полноценность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usefulness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удовлетворенности пользователя достижением прагматических целей, включая результаты использования и последствия использования.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4.1.3.2 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доверие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уверенности пользователя или другого заинтересованного лица в том, что продукт или система будут выполнять свои функции так, как это предполагалось.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4.1.3.3 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удовольствие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pleasure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удовольствия пользователя от удовлетворения персональных требований.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В число персональных требований могут входить потребности получения новых знаний и навыков, личное общение и ассоциации с приятными воспоминаниями.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4.1.3.4 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комфорт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comfort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удовлетворенности пользователя физическим комфортом.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4.1.4 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свобода от риска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freedom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продукта или системы смягчать потенциальный риск для экономического положения, жизни, здоровья или окружающей среды.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Риск является функцией вероятности возникновения такой угрозы и потенциальных неблагоприятных последствий этой угрозы.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4.1.4.1 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смягчение отрицательных последствий экономического риска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mitigation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продукта или системы смягчать потенциальный риск для финансового положения и эффективной работы, коммерческой недвижимости, репутации или других ресурсов в предполагаемых условиях использования.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4.1.4.2 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смягчение отрицательных последствий риска для здоровья и безопасности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mitigation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продукта или системы смягчать потенциальный риск для людей в предполагаемых условиях использования.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4.1.4.3 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смягчение отрицательных последствий экологического риска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mitigation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продукта или системы смягчать потенциальный риск для имущества или окружающей среды в предполагаемых условиях использования.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4.1.5 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покрытие контекста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Степень, в которой продукт или система могут быть использованы с эффективностью, результативностью, свободой от риска и в соответствии с требованиями как в первоначально определенных условиях использования, так и в условиях, выходящих за спецификации.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Контекст использования имеет отношение как к качеству при использовании, так и к некоторым характеристикам или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подхарактеристикам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качества продукта (в этом случае о нем говорят, как об "определенных условиях").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4.1.5.1 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полнота контекста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Степень, в которой продукт или система могут быть использованы с эффективностью, результативностью, свободой от риска и в соответствии с требованиями при всех указанных условиях использования.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Полнота контекста может быть задана или измерена либо как степень, в которой продукт может использоваться конкретными пользователями для достижения определенных целей с эффективностью, результативностью, свободой от риска и в соответствии с требованиями во всех намеченных контекстах использования, либо как наличие свойств продукта, которые поддерживают использование во всех намеченных контекстах использования.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- Степень, в которой программное обеспечение применимо при использовании маленького экрана, с низкой сетевой пропускной способностью, неквалифицированными пользователями и в отказоустойчивом режиме (например, при отсутствии сети).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4.1.5.2 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гибкость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Степень, в которой продукт или система могут быть использованы с эффективностью, результативностью, свободой от риска и в соответствии с требованиями в условиях, выходящих за рамки первоначально определенных в требованиях.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Гибкость может быть достигнута путем адаптации продукта (см. 4.2.8.1) для дополнительных групп пользователей, задач и культур.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Гибкость позволяет использовать продукт в условиях обстоятельств, возможностей и индивидуальных настроек, которые не были предусмотрены заранее.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Если продукт не обладает гибкостью, то он не может быть безопасно использован в непредусмотренных условиях.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Гибкость может быть определена либо как степень, до которой продукт может быть использован пользователями непредусмотренного типа для достижения дополнительных целей с эффективностью, результативностью, свободой от риска и в соответствии с требованиями при дополнительных условиях использования, либо как возможность изменения для поддержки адаптации к новым типам пользователей, задач и сред, а также пригодности для индивидуализации, как это определено в ИСО 9241-110.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3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пригодность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Степень, в которой продукт или система обеспечивают выполнение функции в соответствии с заявленными и подразумеваемыми потребностями при использовании в указанных условиях.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Функциональная пригодность относится лишь к соответствию функций заявленным и подразумеваемым потребностям, но не имеет отношения к спецификации функций (см. C.6).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4.2.1.1 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полнота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покрытия совокупностью функций всех определенных задач и целей пользователя.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4.2.1.2 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корректность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correctness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обеспечения продуктом или системой необходимой степени точности корректных результатов.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4.2.1.3 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целесообразность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appropriateness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функционального упрощения выполнения определенных задач и достижения целей.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- Для решения задачи пользователю предоставляется возможность выполнять только необходимые шаги, исключая любые ненужные.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Функциональная целесообразность соответствует пригодности задачи в ИСО 9241-110.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производительности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Производительность относительно суммы использованных при определенных условиях ресурсов.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Ресурсы могут включать в себя другие программные продукты, конфигурацию программного и аппаратного обеспечения системы и материалы (например, бумагу для печати, носители).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4.2.2.1 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временные характеристики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соответствия требованиям по времени отклика, времени обработки и показателей пропускной способности продукта или системы.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4.2.2.2 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ресурсов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удовлетворения требований по потреблению объемов и видов ресурсов продуктом или системой при выполнении их функций.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Человеческие ресурсы учитываются в эффективности, производительности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(см. 4.1.2).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4.2.2.3 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потенциальные возможности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соответствия требованиям предельных значений параметров продукта или системы.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В качестве параметров могут быть возможное количество сохраняемых элементов, количество параллельно работающих пользователей, емкость канала, пропускная способность по транзакциям и размер базы данных.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совместимость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compatibility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продукта, системы или компонента обмениваться информацией с другими продуктами, системами или компонентами, и/или выполнять требуемые функции при совместном использовании одних и тех же аппаратных средств или программной среды.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Это определение адаптировано из ИСО/МЭК/ИИЕЕ 24765.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4.2.3.1 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сосуществование (совместимость)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co-existence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продукта совместно функционировать с другими независимыми продуктами в общей среде с разделением общих ресурсов и без отрицательного влияния на любой другой продукт.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4.2.3.2 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совместимость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интероперабельность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interoperability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двух или более систем, продуктов или компонент обмениваться информацией и использовать такую информацию.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На основе ИСО/МЭК/ИИЕЕ 24765.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4.2.4 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удобство использования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Степень, в которой продукт или система могут быть использованы определенными пользователями для достижения конкретных целей с эффективностью, результативностью и удовлетворенностью в заданном контексте использования.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Это определение адаптировано из ИСО 9241-210.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Удобство использования может быть либо задано или измерено как характеристика качества продукта в терминах ее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подхарактеристик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либо задано или измерено непосредственно показателями, которые составляют подмножество качества при использовании.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4.2.4.1 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определимость пригодности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appropriateness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recognizability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Возможность пользователей понять, подходит ли продукт или система для их потребностей, сравним ли с функциональной целесообразностью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appropriateness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(см. 4.2.1.3).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Определимость пригодности зависит от возможности распознать уместность продукта или функций системы от первоначальных впечатлений о продукте или системе и/или от какой-либо связанной с ними документации.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Информация, предоставляющая продукт или систему, может включать в себя демонстрации, обучающие программы, документацию, а для веб-сайта информацию на домашней странице.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4.2.4.2 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Возможность использования продукта или системы определенными пользователями для достижения конкретных целей обучения для эксплуатации продукта или системы с эффективностью, результативностью, свободой от риска и в соответствии с требованиями в указанном контексте использования.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задана или измерена либо как степень возможности использования продукта или системы определенными пользователями для достижения конкретных целей обучения, для эксплуатации продукта или системы с эффективностью, результативностью, свободой от риска и в соответствии с требованиями в указанном контексте использования, либо как свойство продукта, соответствующего пригодности для обучения, как определено в ИСО 9241-110.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4.2.4.3 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Наличие в продукте или системе атрибутов, обеспечивающих простое управление и контроль.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Управляемость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соответствует управляемости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устойчивости к ошибкам (оператора) и согласованности с ожиданиями пользователей, как определено в ИСО 9241-110.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4.2.4.4 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защищенность от ошибки пользователя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Уровень системной защиты пользователей от ошибок.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4.2.4.5 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эстетика пользовательского интерфейса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aesthetics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"приятности" и "удовлетворенности" пользователя интерфейсом взаимодействия с пользователем.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Это свойство относится к тем свойствам продукта или системы, которые повышают привлекательность интерфейса для пользователя, таким как использование цвета и естественного графического дизайна.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4.2.4.6 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accessibility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Возможность использования продукта или системы для достижения определенной цели в указанном контексте использования широким кругом людей с самыми разными возможностями.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В диапазон возможностей входят ограничения возможностей, связанные с возрастом.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Доступность для людей с ограниченными возможностями может быть задана или измерена либо как степень, в которой продукт или система могут быть применены пользователями с указанными ограниченными возможностями для достижения определенных целей с эффективностью, результативностью, свободой от риска и в соответствии с требованиями в указанном контексте использования, либо как наличие свойств продукта для поддержки доступности.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4.2.5 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надежность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выполнения системой, продуктом или компонентом определенных функций при указанных условиях в течение установленного периода времени.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Это определение было адаптировано из (ИСО/МЭК/ИИЕЕ 24765).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В программном обеспечении износа не происходит. Проблемы с надежностью возникают из-за недостатков в требованиях, при разработке и реализации или из-за изменений условий использования.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Характеристики функциональной надежности программного обеспечения включают в себя готовность и либо присущие ей, либо внешние влияющие факторы, такие как надежность и доступность (включая отказоустойчивость и восстанавливаемость), безопасность (включая обеспечение конфиденциальности и целостность), пригодность для обслуживания, долговечность и техническую поддержку.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4.2.5.1 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завершенность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соответствия системы, продукта или компонента при нормальной работе требованиям надежности.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Понятие завершенности может также быть применено и к другим характеристикам качества для определения степени соответствия требованиям при нормальной работе.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4.2.5.2 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готовность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работоспособности и доступности системы, продукта или компонента (ИСО/МЭК/ИИЕЕ 24765).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В общем, готовность можно оценить как долю общего времени, в течение которого система, продукт или компонент находятся в работающем состоянии. Готовность, таким образом, определяется сочетанием завершенности, которая определяет частоту отказов, отказоустойчивости и восстанавливаемости, которая, в свою очередь, определяет продолжительность времени бездействия после каждого отказа.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4.2.5.3 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отказоустойчивость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tolerance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системы, продукта или компонента работать как предназначено, несмотря на наличие дефектов программного обеспечения или аппаратных средств.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Это определение было адаптировано из (ИСО/МЭК/ИИЕЕ 24765).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4.2.5.4 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восстанавливаемость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продукта или системы восстановить данные и требуемое состояние системы в случае прерывания или сбоя.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В некоторых случаях после сбоя вычислительная система находится в нерабочем состоянии некоторое время, продолжительность которого определяется ее восстанавливаемостью.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защита, защищенность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защищенности информации и данных, обеспечиваемая продуктом или системой путем ограничения доступа людей, других продуктов или систем к данным в соответствии с типами и уровнями авторизации.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Защищенность применима также и к данным при передаче в случаях, когда данные сохраняются непосредственно в продукте или системе или вне их.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Жизнестойкость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(степень, в которой продукт или система продолжают выполнять свою миссию, предоставляя основные услуги своевременно, несмотря на присутствие атак) обеспечивается восстанавливаемостью (см. 4.2.5.4).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Защищенность, иммунитет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immunity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(степень устойчивости продукта или системы к атакам) обеспечивается целостностью (см. 4.2.6.2).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Защищенность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вносит свой вклад в доверие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(см. 4.1.3.2).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конфиденциальность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Обеспечение продуктом или системой ограничения доступа к данным только для тех, кому доступ разрешен.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целостность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предотвращения системой, продуктом или компонентом несанкционированного доступа или модификации компьютерных программ или данных (ИСО/МЭК/ИИЕЕ 24765).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неподдельность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non-repudiation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Степень, с которой может быть доказан факт события или действия таким образом, что этот факт не может быть отвергнут когда-либо позже.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Это определение адаптировано из ИСО 7498-2.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4.2.6.4 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отслеживаемость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Степень, до которой действия объекта могут быть прослежены однозначно.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Это определение адаптировано из ИСО 7498-2.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4.2.6.5 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подлинность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достоверности тождественности объекта или ресурса требуемому объекту или ресурсу.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Это определение адаптировано из ИСО/МЭК 13335-1.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70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4.2.5 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надежность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выполнения системой, продуктом или компонентом определенных функций при указанных условиях в течение установленного периода времени.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Это определение было адаптировано из (ИСО/МЭК/ИИЕЕ 24765).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В программном обеспечении износа не происходит. Проблемы с надежностью возникают из-за недостатков в требованиях, при разработке и реализации или из-за изменений условий использования.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Характеристики функциональной надежности программного обеспечения включают в себя готовность и либо присущие ей, либо внешние влияющие факторы, такие как надежность и доступность (включая отказоустойчивость и восстанавливаемость), безопасность (включая обеспечение конфиденциальности и целостность), пригодность для обслуживания, долговечность и техническую поддержку.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4.2.5.1 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завершенность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соответствия системы, продукта или компонента при нормальной работе требованиям надежности.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Понятие завершенности может также быть применено и к другим характеристикам качества для определения степени соответствия требованиям при нормальной работе.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4.2.5.2 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готовность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работоспособности и доступности системы, продукта или компонента (ИСО/МЭК/ИИЕЕ 24765).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В общем, готовность можно оценить как долю общего времени, в течение которого система, продукт или компонент находятся в работающем состоянии. Готовность, таким образом, определяется сочетанием завершенности, которая определяет частоту отказов, отказоустойчивости и восстанавливаемости, которая, в свою очередь, определяет продолжительность времени бездействия после каждого отказа.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4.2.5.3 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отказоустойчивость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tolerance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системы, продукта или компонента работать как предназначено, несмотря на наличие дефектов программного обеспечения или аппаратных средств.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Это определение было адаптировано из (ИСО/МЭК/ИИЕЕ 24765).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4.2.5.4 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восстанавливаемость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продукта или системы восстановить данные и требуемое состояние системы в случае прерывания или сбоя.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В некоторых случаях после сбоя вычислительная система находится в нерабочем состоянии некоторое время, продолжительность которого определяется ее восстанавливаемостью.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защита, защищенность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защищенности информации и данных, обеспечиваемая продуктом или системой путем ограничения доступа людей, других продуктов или систем к данным в соответствии с типами и уровнями авторизации.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Защищенность применима также и к данным при передаче в случаях, когда данные сохраняются непосредственно в продукте или системе или вне их.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Жизнестойкость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(степень, в которой продукт или система продолжают выполнять свою миссию, предоставляя основные услуги своевременно, несмотря на присутствие атак) обеспечивается восстанавливаемостью (см. 4.2.5.4).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Защищенность, иммунитет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immunity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(степень устойчивости продукта или системы к атакам) обеспечивается целостностью (см. 4.2.6.2).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Защищенность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вносит свой вклад в доверие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(см. 4.1.3.2).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4.2.6.1 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конфиденциальность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Обеспечение продуктом или системой ограничения доступа к данным только для тех, кому доступ разрешен.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4.2.6.2 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целостность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предотвращения системой, продуктом или компонентом несанкционированного доступа или модификации компьютерных программ или данных (ИСО/МЭК/ИИЕЕ 24765).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неподдельность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non-repudiation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Степень, с которой может быть доказан факт события или действия таким образом, что этот факт не может быть отвергнут когда-либо позже.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Это определение адаптировано из ИСО 7498-2.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4.2.6.4 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отслеживаемость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Степень, до которой действия объекта могут быть прослежены однозначно.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Это определение адаптировано из ИСО 7498-2.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4.2.6.5 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подлинность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достоверности тождественности объекта или ресурса требуемому объекту или ресурсу.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Это определение адаптировано из ИСО/МЭК 13335-1.</a:t>
            </a:r>
          </a:p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30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4.2.8 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переносимость, мобильность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простоты эффективного и рационального переноса системы, продукта или компонента из одной среды (аппаратных средств, программного обеспечения, операционных условий или условий использования) в другую.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Это определение адаптировано из (ИСО/МЭК/ИИЕЕ 24765).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Переносимость можно интерпретировать либо как присущее продукту или системе свойство продукта или системы, упрощающее процесс переноса, либо как качество при использовании, предназначенное для переноса продукта или системы.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4.2.8.1 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адаптируемость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простоты эффективной и рациональной адаптации для отличающихся или усовершенствованных аппаратных средств, программного обеспечения, других операционных сред или условий использования.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адаптируемость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входит и масштабируемость внутренних потенциальных возможностей (например, экранных полей, таблиц, объемов транзакции, форматов отчетов и т.д.).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Адаптация может быть выполнена как специализированным техническим персоналом, так и рабочим или операционным персоналом и конечными пользователями.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Если система должна быть адаптирована конечным пользователем, то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адаптируемость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соответствует пригодности для индивидуализации, как это определено в ИСО 9241-110.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4.2.8.2 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Степень простоты эффективной и рациональной, успешной установки и/или удаления продукта или системы в заданной среде.</a:t>
            </a:r>
          </a:p>
          <a:p>
            <a:pPr fontAlgn="base"/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Примечание - В случае если продукт или система должны устанавливаться конечным пользователем,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повлиять на результирующие функциональную целесообразность и управляемость.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4.2.8.3 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взаимозаменяемость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Способность продукта заменить другой конкретный программный продукт для достижения тех же целей в тех же условиях.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Взаимозаменяемость новой версии программного продукта важна для пользователя при обновлении продукта.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Во взаимозаменяемость могут быть включены атрибуты как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устанавливоемости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адаптируемости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Понятие было введено как отдельная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подхарактеристика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из-за ее важности.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Взаимозаменяемость снижает риск блокировки таким образом, что, например, при стандартизации форматов файлов допускается применение других программных продуктов вместо используемого.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1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0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0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8CE0-BF18-413E-AFAA-770388E9883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07811" y="4636414"/>
            <a:ext cx="5884190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</a:p>
          <a:p>
            <a:pPr algn="r"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ПРОГРАММНОГО</a:t>
            </a:r>
          </a:p>
          <a:p>
            <a:pPr algn="r"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4979"/>
            <a:ext cx="4792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ИСТОРИЯ ТЕСТИРОВАНИЯ ПРОГРАММНОГО</a:t>
            </a:r>
          </a:p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ОБЕСПЕЧЕНИЯ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5467" y="554131"/>
            <a:ext cx="69765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нулевых годов по настоящее время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Появляются и получают широкое распространение гибкие методологии, новые подходы. Широко используется автоматизация.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тестировщиков появляются специализированные технологии и инструменты, а сам процесс тестирования интегрирован в цикл разработки программного обеспечения.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3" y="660400"/>
            <a:ext cx="0" cy="50243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9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432" y="2478795"/>
            <a:ext cx="1161407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КОНТРОЛЬ И ОБЕСПЕЧЕНИЕ КАЧЕСТВА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216432" y="3340570"/>
            <a:ext cx="11614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26068D-FC5D-31A4-CCF5-4FE6374D7907}"/>
              </a:ext>
            </a:extLst>
          </p:cNvPr>
          <p:cNvSpPr txBox="1"/>
          <p:nvPr/>
        </p:nvSpPr>
        <p:spPr>
          <a:xfrm>
            <a:off x="641683" y="363958"/>
            <a:ext cx="11069053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4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качества</a:t>
            </a:r>
            <a:r>
              <a:rPr lang="ru-RU" sz="24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(Quality </a:t>
            </a:r>
            <a:r>
              <a:rPr lang="ru-RU" sz="2400" b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Assurance</a:t>
            </a:r>
            <a:r>
              <a:rPr lang="ru-RU" sz="24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QA) - это</a:t>
            </a:r>
            <a:r>
              <a:rPr lang="ru-RU" sz="24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совокупность мероприятий, охватывающих все технологические этапы разработки, выпуска и эксплуатации программного обеспечения информационных систем, предпринимаемых на разных стадиях жизненного цикла ПО, для обеспечения требуемого уровня качества выпускаемого продукта.</a:t>
            </a:r>
          </a:p>
          <a:p>
            <a:pPr indent="450215" algn="just"/>
            <a:endParaRPr lang="ru-RU" sz="24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24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Контроль качества</a:t>
            </a:r>
            <a:r>
              <a:rPr lang="ru-RU" sz="24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(Quality Control - QC) - это</a:t>
            </a:r>
            <a:r>
              <a:rPr lang="ru-RU" sz="24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совокупность действий, проводимых над продуктом в процессе разработки, для получения информации о его актуальном состоянии в разрезах: "готовность продукта к выпуску", "соответствие зафиксированным требованиям", "соответствие заявленному уровню качества продукта".</a:t>
            </a:r>
          </a:p>
          <a:p>
            <a:pPr indent="450215" algn="just"/>
            <a:endParaRPr lang="ru-RU" sz="24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24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программного обеспечения (Software </a:t>
            </a:r>
            <a:r>
              <a:rPr lang="ru-RU" sz="2400" b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</a:t>
            </a:r>
            <a:r>
              <a:rPr lang="ru-RU" sz="24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это</a:t>
            </a:r>
            <a:r>
              <a:rPr lang="ru-RU" sz="24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одна из техник контроля качества, включающая в себя активности по планированию работ (Test Management), проектированию тестов (Test Design), выполнению тестирования (Test </a:t>
            </a:r>
            <a:r>
              <a:rPr lang="ru-RU" sz="24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</a:t>
            </a:r>
            <a:r>
              <a:rPr lang="ru-RU" sz="24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анализу полученных результатов (Test Analysis).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6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692" y="861596"/>
            <a:ext cx="1415772" cy="44012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ТЕСТИРОВАНИЕМ </a:t>
            </a:r>
          </a:p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ЗАНИМАЮТСЯ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62262" y="1195626"/>
            <a:ext cx="659276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заказчики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разработчики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аналитики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технической поддержки продукта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дизайнеры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конечные пользователи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6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692" y="861596"/>
            <a:ext cx="1415772" cy="44012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ТЕСТИРОВАНИЕМ </a:t>
            </a:r>
          </a:p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ЗАНИМАЮТСЯ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62262" y="1195626"/>
            <a:ext cx="889161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заказчики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ручное тестирование (приёмочное тестирование)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разработчики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тестировщики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аналитики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технической поддержки продукта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дизайнеры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конечные пользователи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6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692" y="861596"/>
            <a:ext cx="1415772" cy="44012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ТЕСТИРОВАНИЕМ </a:t>
            </a:r>
          </a:p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ЗАНИМАЮТСЯ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62262" y="1195626"/>
            <a:ext cx="89963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заказчики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разработчики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 </a:t>
            </a:r>
          </a:p>
          <a:p>
            <a:pPr lvl="1">
              <a:spcAft>
                <a:spcPts val="6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(модульное тестирование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тестировщики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аналитики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технической поддержки продукта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дизайнеры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конечные пользователи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2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692" y="861596"/>
            <a:ext cx="1415772" cy="44012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ТЕСТИРОВАНИЕМ </a:t>
            </a:r>
          </a:p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ЗАНИМАЮТСЯ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05112" y="528876"/>
            <a:ext cx="899638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заказчики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разработчики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ручное тестирование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нагрузочное тестирование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безопасности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аналитики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технической поддержки продукта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дизайнеры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конечные пользователи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3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692" y="861596"/>
            <a:ext cx="1415772" cy="44012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ТЕСТИРОВАНИЕМ </a:t>
            </a:r>
          </a:p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ЗАНИМАЮТСЯ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62262" y="1195626"/>
            <a:ext cx="899638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заказчики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разработчики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тестировщики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аналитики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ручное тестирование (тестирование требований)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технической поддержки продукта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дизайнеры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конечные пользователи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5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692" y="861596"/>
            <a:ext cx="1415772" cy="44012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ТЕСТИРОВАНИЕМ </a:t>
            </a:r>
          </a:p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ЗАНИМАЮТСЯ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62262" y="1195626"/>
            <a:ext cx="899638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заказчики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разработчики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тестировщики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аналитики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технической поддержки продукта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ручное тестирование (регрессионное тестирование)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дизайнеры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конечные пользователи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6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692" y="861596"/>
            <a:ext cx="1415772" cy="44012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ТЕСТИРОВАНИЕМ </a:t>
            </a:r>
          </a:p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ЗАНИМАЮТСЯ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62262" y="1195626"/>
            <a:ext cx="89963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заказчики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разработчики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тестировщики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аналитики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технической поддержки продукта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дизайнеры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ручное тестирование </a:t>
            </a:r>
          </a:p>
          <a:p>
            <a:pPr lvl="1">
              <a:spcAft>
                <a:spcPts val="6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(тестирование пользовательского интерфейса)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конечные пользователи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520" y="341646"/>
            <a:ext cx="11572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ПРОГРАММНОГО ОБЕСПЕЧЕНИЯ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2164" y="1568246"/>
            <a:ext cx="919642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ошибок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соответствия ПО требованиям и здравому смыслу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работоспособности ПО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 контролировать качество ПО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640" y="1568246"/>
            <a:ext cx="64422" cy="26860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2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692" y="861596"/>
            <a:ext cx="1415772" cy="44012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ТЕСТИРОВАНИЕМ </a:t>
            </a:r>
          </a:p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ЗАНИМАЮТСЯ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62262" y="1195626"/>
            <a:ext cx="899638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заказчики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разработчики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тестировщики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аналитики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технической поддержки продукта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дизайнеры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конечные пользователи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ручное тестирование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8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74" y="328555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КАЧЕСТВО СИСТЕМЫ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106" y="1588603"/>
            <a:ext cx="10034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степень удовлетворения системой заявленных и подразумеваемых потребностей различных заинтересованных сторон, которая позволяет, таким образом, оценить достоинства.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 заявленные и подразумеваемые потребности представлены в международных стандартах серии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посредством моделей качества, которые представляют качество продукта в виде разбивки на классы характеристик, которые в отдельных случаях далее разделяются на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подхарактеристики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487423" y="1687756"/>
            <a:ext cx="184605" cy="3236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274" y="5533127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ISO/IEC 25010:2011</a:t>
            </a:r>
          </a:p>
        </p:txBody>
      </p:sp>
    </p:spTree>
    <p:extLst>
      <p:ext uri="{BB962C8B-B14F-4D97-AF65-F5344CB8AC3E}">
        <p14:creationId xmlns:p14="http://schemas.microsoft.com/office/powerpoint/2010/main" val="1055478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74" y="328555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МОДЕЛИ КАЧЕСТВА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8945" y="1568246"/>
            <a:ext cx="7486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качества при использовании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качества продукта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качества данных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 25012:2008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639" y="1652530"/>
            <a:ext cx="110171" cy="18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5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633" y="443417"/>
            <a:ext cx="118753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МОДЕЛЬ КАЧЕСТВА ПРИ ИСПОЛЬЗОВАНИИ</a:t>
            </a:r>
            <a:endParaRPr lang="en-US" sz="46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8944" y="1568246"/>
            <a:ext cx="111553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Эффективность (результативность)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Удовлетворенность (полноценность, доверие, удовольствие, комфорт)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Свобода от риска (смягчение отрицательных последствий: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экономического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риска;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риска для здоровья и безопасности;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экологического риска.</a:t>
            </a:r>
          </a:p>
          <a:p>
            <a:pPr marL="342900" lvl="2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Покрытие контекста (полнота контекста, гибкость)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639" y="1652529"/>
            <a:ext cx="143221" cy="4505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4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633" y="443417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МОДЕЛЬ КАЧЕСТВА ПРОДУКТА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9961" y="1645557"/>
            <a:ext cx="111553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Функциональная пригодность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функциональная полнота;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функциональная корректность;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функциональная целесообразность.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производительности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временные характеристики;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ресурсов;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потенциальные возможности.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639" y="1652529"/>
            <a:ext cx="143221" cy="4505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28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633" y="443417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МОДЕЛЬ КАЧЕСТВА ПРОДУКТА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0978" y="1652529"/>
            <a:ext cx="111553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Совместимость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сосуществование;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интероперабельность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Удобство использования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определимость пригодности;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изучаемость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управляемость;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защищенность от ошибки пользователя;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эстетика пользовательского интерфейса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доступность.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639" y="1652529"/>
            <a:ext cx="176272" cy="50689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3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633" y="443417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МОДЕЛЬ КАЧЕСТВА ПРОДУКТА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1826" y="1274414"/>
            <a:ext cx="111553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Надежность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завершенность;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готовность;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отказоустойчивость;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восстанавливаемость.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Защищенность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конфиденциальность;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целостность;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неподдельность;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отслеживаемость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подлинность.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605" y="1274414"/>
            <a:ext cx="176272" cy="55835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633" y="443417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МОДЕЛЬ КАЧЕСТВА ПРОДУКТА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6910" y="1652530"/>
            <a:ext cx="111553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Сопровождаемость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модульность;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многократного использования;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анализируемость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модифицируемость;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тестируемость.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640" y="1652530"/>
            <a:ext cx="132204" cy="3029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40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633" y="443417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МОДЕЛЬ КАЧЕСТВА ПРОДУКТА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6910" y="1652530"/>
            <a:ext cx="111553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Переносимость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адаптируемость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устанавливаемость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взаимозаменяемость.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640" y="1652530"/>
            <a:ext cx="143220" cy="20050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52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064" y="1195626"/>
            <a:ext cx="800219" cy="378565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ТЕРМИНОЛОГИЯ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24883" y="1195626"/>
            <a:ext cx="96071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функциональная возможность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необычное дизайнерское решение 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приложения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01209" y="1323141"/>
            <a:ext cx="0" cy="35306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8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32855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ПРИЧИНЫ ОШИБОК В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936" y="1368266"/>
            <a:ext cx="981339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Человеческий фактор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в описании требований к программному обеспечению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Недостаток времени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Недостаточно продуманная архитектура приложения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Недостаточное знание бизнеса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Нехватка профессиональных навыков и опыта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Изменения «в последнюю минуту»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438" y="1368266"/>
            <a:ext cx="55481" cy="48701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81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064" y="1195626"/>
            <a:ext cx="800219" cy="378565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ТЕРМИНОЛОГИЯ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24883" y="1195626"/>
            <a:ext cx="96071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UG, DEFECT, ISSUE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ошибка, недочёт, промах, упущение и другие отклонения от нормы, из-за которых программа не работает так, как задумано, и/или выдаёт неправильный результат.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01209" y="1323141"/>
            <a:ext cx="0" cy="35306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28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064" y="1195626"/>
            <a:ext cx="800219" cy="378565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ТЕРМИНОЛОГИЯ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24883" y="1195626"/>
            <a:ext cx="96071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REQUEST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запрос на изменение функционала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добавление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фичи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ENHANCEMENT, IMPROVEMENT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запрос/предложение об улучшении существующего функционала или добавление новой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фичи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01209" y="1323141"/>
            <a:ext cx="0" cy="35306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9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064" y="1195626"/>
            <a:ext cx="800219" cy="378565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ТЕРМИНОЛОГИЯ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24883" y="1195626"/>
            <a:ext cx="960713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 SPECIFICATION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 с описанием требований ко внешнему виду и работе приложения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REQUIREMENT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требование к приложению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юзер-интерфейса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функционала приложения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1209" y="1323141"/>
            <a:ext cx="0" cy="382301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5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3472" y="568230"/>
            <a:ext cx="800219" cy="378565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ТЕРМИНОЛОГИЯ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05637" y="440715"/>
            <a:ext cx="96071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 ENVIRONMENT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среда, где разработчик(и) отслеживают, проверяют свои изменения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 ENVIRONMENT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среда, где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проверяют качество приложения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STAGING ENVIRONMENT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среда, где имитируется работа приложения, как на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PRODUCTION ENVIRONMENT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среда, где работают конечные пользователи приложения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81963" y="568230"/>
            <a:ext cx="0" cy="556675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945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718" y="1323141"/>
            <a:ext cx="800219" cy="378565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ТЕРМИНОЛОГИЯ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24883" y="1195626"/>
            <a:ext cx="9607136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 FREEZE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стабилизационная фаза процесса разработки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запрет на добавление дополнительных свойств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запрет на внесение каких-либо изменений, 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содержащих в себе новые возможности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FREEZE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запрет на изменение кода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запрет на исправление багов 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(исправление только критических дефектов)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1209" y="1323141"/>
            <a:ext cx="0" cy="449286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37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064" y="1195626"/>
            <a:ext cx="800219" cy="378565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ТЕРМИНОЛОГИЯ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24883" y="1195626"/>
            <a:ext cx="960713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тестирования приложения на соответствие предъявленным требованиям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осуществляется на протяжении всей разработки приложения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приложения на соответствие бизнес-целям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проводится, как правило, перед релизом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1209" y="1323141"/>
            <a:ext cx="0" cy="382301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5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4979"/>
            <a:ext cx="4792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ИСТОРИЯ ТЕСТИРОВАНИЯ ПРОГРАММНОГО</a:t>
            </a:r>
          </a:p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ОБЕСПЕЧЕНИЯ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5467" y="554131"/>
            <a:ext cx="69765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Первые программные системы разрабатывались в рамках программ научных исследований или программ для нужд министерств обороны. 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таких продуктов проводилось строго формализовано с записью всех тестовых процедур, тестовых данных, полученных результатов. 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выделялось в отдельный процесс, который начинался после завершения кодирования, но при этом, как правило, выполнялось тем же персоналом.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3" y="660400"/>
            <a:ext cx="0" cy="50243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6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399" y="102440"/>
            <a:ext cx="4792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ИСТОРИЯ ТЕСТИРОВАНИЯ ПРОГРАММНОГО</a:t>
            </a:r>
          </a:p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ОБЕСПЕЧЕНИЯ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2333" y="179558"/>
            <a:ext cx="697653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1960-х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внимания уделялось «исчерпывающему» тестированию, которое должно проводиться с использованием всех путей в коде или всех возможных входных данных. 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Однако это невозможно: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количество возможных входных данных очень велико;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существует множество путей;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сложно найти проблемы в архитектуре и спецификациях.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Итог: «исчерпывающее» тестирование было отклонено и признано теоретически невозможным.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3" y="275422"/>
            <a:ext cx="0" cy="626349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1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4979"/>
            <a:ext cx="4792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ИСТОРИЯ ТЕСТИРОВАНИЯ ПРОГРАММНОГО</a:t>
            </a:r>
          </a:p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ОБЕСПЕЧЕНИЯ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5467" y="554131"/>
            <a:ext cx="6976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начале 1970-х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годов тестирование программного обеспечения обозначалось как «процесс, направленный на демонстрацию корректности продукта» или как «деятельность по подтверждению правильности работы программного обеспечения».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Впоследствии этот метод тестирования был признан неэффективным.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3" y="660400"/>
            <a:ext cx="0" cy="39116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8945" y="2456761"/>
            <a:ext cx="6709272" cy="77118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54979"/>
            <a:ext cx="4792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ИСТОРИЯ ТЕСТИРОВАНИЯ ПРОГРАММНОГО</a:t>
            </a:r>
          </a:p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ОБЕСПЕЧЕНИЯ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5467" y="554131"/>
            <a:ext cx="69765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второй половине 1970-х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представлялось как выполнение программы с намерением найти ошибки, а не доказать, что она работает. 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Успешный тест — это тест, который обнаруживает ранее неизвестные проблемы.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3" y="660400"/>
            <a:ext cx="0" cy="37243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6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5467" y="4285561"/>
            <a:ext cx="6892070" cy="11622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54979"/>
            <a:ext cx="4792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ИСТОРИЯ ТЕСТИРОВАНИЯ ПРОГРАММНОГО</a:t>
            </a:r>
          </a:p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ОБЕСПЕЧЕНИЯ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5467" y="597586"/>
            <a:ext cx="69765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1980-е годы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расширилось таким понятием, как предупреждение дефектов. 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Стали высказываться мысли, что необходима методология тестирования, в частности, что тестирование должно включать проверки на всем протяжении цикла разработки, и это должен быть управляемый процесс. 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ходе тестирования надо проверить не только собранную программу, но и требования, код, архитектуру, сами тесты.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3" y="660400"/>
            <a:ext cx="0" cy="478737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4979"/>
            <a:ext cx="4792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ИСТОРИЯ ТЕСТИРОВАНИЯ ПРОГРАММНОГО</a:t>
            </a:r>
          </a:p>
          <a:p>
            <a:pPr algn="r"/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ОБЕСПЕЧЕНИЯ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5467" y="554131"/>
            <a:ext cx="69765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начале 1990-х годов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понятие «тестирование» стали включать планирование, проектирование, создание, поддержку и выполнение тестов и тестовых окружений, и это означало переход от тестирования к обеспечению качества. 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Начинают появляться различные программные инструменты для поддержки процесса тестирования: более продвинутые среды для автоматизации с возможностью создания скриптов и генерации отчетов, системы управления тестами, ПО для проведения нагрузочного тестирования.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3" y="660400"/>
            <a:ext cx="0" cy="50243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6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4504</Words>
  <Application>Microsoft Office PowerPoint</Application>
  <PresentationFormat>Широкоэкранный</PresentationFormat>
  <Paragraphs>445</Paragraphs>
  <Slides>35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49</cp:revision>
  <dcterms:created xsi:type="dcterms:W3CDTF">2017-08-15T13:37:41Z</dcterms:created>
  <dcterms:modified xsi:type="dcterms:W3CDTF">2023-09-03T20:57:29Z</dcterms:modified>
</cp:coreProperties>
</file>